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0" r:id="rId1"/>
  </p:sldMasterIdLst>
  <p:notesMasterIdLst>
    <p:notesMasterId r:id="rId54"/>
  </p:notesMasterIdLst>
  <p:sldIdLst>
    <p:sldId id="256" r:id="rId2"/>
    <p:sldId id="364" r:id="rId3"/>
    <p:sldId id="365" r:id="rId4"/>
    <p:sldId id="366" r:id="rId5"/>
    <p:sldId id="367" r:id="rId6"/>
    <p:sldId id="368" r:id="rId7"/>
    <p:sldId id="369" r:id="rId8"/>
    <p:sldId id="370" r:id="rId9"/>
    <p:sldId id="371" r:id="rId10"/>
    <p:sldId id="273" r:id="rId11"/>
    <p:sldId id="327" r:id="rId12"/>
    <p:sldId id="274" r:id="rId13"/>
    <p:sldId id="275" r:id="rId14"/>
    <p:sldId id="313" r:id="rId15"/>
    <p:sldId id="314" r:id="rId16"/>
    <p:sldId id="285" r:id="rId17"/>
    <p:sldId id="286" r:id="rId18"/>
    <p:sldId id="287" r:id="rId19"/>
    <p:sldId id="276" r:id="rId20"/>
    <p:sldId id="277" r:id="rId21"/>
    <p:sldId id="278" r:id="rId22"/>
    <p:sldId id="279" r:id="rId23"/>
    <p:sldId id="280" r:id="rId24"/>
    <p:sldId id="281" r:id="rId25"/>
    <p:sldId id="308" r:id="rId26"/>
    <p:sldId id="372" r:id="rId27"/>
    <p:sldId id="349" r:id="rId28"/>
    <p:sldId id="350" r:id="rId29"/>
    <p:sldId id="351" r:id="rId30"/>
    <p:sldId id="352" r:id="rId31"/>
    <p:sldId id="356" r:id="rId32"/>
    <p:sldId id="358" r:id="rId33"/>
    <p:sldId id="357" r:id="rId34"/>
    <p:sldId id="374" r:id="rId35"/>
    <p:sldId id="361" r:id="rId36"/>
    <p:sldId id="362" r:id="rId37"/>
    <p:sldId id="363" r:id="rId38"/>
    <p:sldId id="292" r:id="rId39"/>
    <p:sldId id="316" r:id="rId40"/>
    <p:sldId id="266" r:id="rId41"/>
    <p:sldId id="318" r:id="rId42"/>
    <p:sldId id="319" r:id="rId43"/>
    <p:sldId id="320" r:id="rId44"/>
    <p:sldId id="376" r:id="rId45"/>
    <p:sldId id="377" r:id="rId46"/>
    <p:sldId id="378" r:id="rId47"/>
    <p:sldId id="379" r:id="rId48"/>
    <p:sldId id="380" r:id="rId49"/>
    <p:sldId id="381" r:id="rId50"/>
    <p:sldId id="382" r:id="rId51"/>
    <p:sldId id="383" r:id="rId52"/>
    <p:sldId id="384" r:id="rId5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6501" autoAdjust="0"/>
  </p:normalViewPr>
  <p:slideViewPr>
    <p:cSldViewPr>
      <p:cViewPr varScale="1">
        <p:scale>
          <a:sx n="63" d="100"/>
          <a:sy n="63" d="100"/>
        </p:scale>
        <p:origin x="972"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A489D4A-D53B-425D-BA63-8AEEECCB4F70}" type="datetimeFigureOut">
              <a:rPr lang="en-US" smtClean="0"/>
              <a:pPr/>
              <a:t>10/11/2021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AD0DA2A-71AC-487E-B648-331927628E22}" type="slidenum">
              <a:rPr lang="en-US" smtClean="0"/>
              <a:pPr/>
              <a:t>‹#›</a:t>
            </a:fld>
            <a:endParaRPr lang="en-US"/>
          </a:p>
        </p:txBody>
      </p:sp>
    </p:spTree>
    <p:extLst>
      <p:ext uri="{BB962C8B-B14F-4D97-AF65-F5344CB8AC3E}">
        <p14:creationId xmlns:p14="http://schemas.microsoft.com/office/powerpoint/2010/main" val="20345869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a:t>
            </a:r>
            <a:r>
              <a:rPr lang="en-US" baseline="0" dirty="0" smtClean="0"/>
              <a:t> example of manual </a:t>
            </a:r>
            <a:r>
              <a:rPr lang="en-US" dirty="0" smtClean="0"/>
              <a:t>Problem solving</a:t>
            </a:r>
            <a:r>
              <a:rPr lang="en-US" baseline="0" dirty="0" smtClean="0"/>
              <a:t> is like building a house…1</a:t>
            </a:r>
            <a:r>
              <a:rPr lang="en-US" baseline="30000" dirty="0" smtClean="0"/>
              <a:t>st</a:t>
            </a:r>
            <a:r>
              <a:rPr lang="en-US" baseline="0" dirty="0" smtClean="0"/>
              <a:t> sketch is made like designing programs phase in computer science…Then that structure is worked out, similar to writing programs and then after building it must be checked for confirmation like program testing and finally it is documented…</a:t>
            </a:r>
            <a:endParaRPr lang="en-US" dirty="0"/>
          </a:p>
        </p:txBody>
      </p:sp>
      <p:sp>
        <p:nvSpPr>
          <p:cNvPr id="4" name="Slide Number Placeholder 3"/>
          <p:cNvSpPr>
            <a:spLocks noGrp="1"/>
          </p:cNvSpPr>
          <p:nvPr>
            <p:ph type="sldNum" sz="quarter" idx="10"/>
          </p:nvPr>
        </p:nvSpPr>
        <p:spPr/>
        <p:txBody>
          <a:bodyPr/>
          <a:lstStyle/>
          <a:p>
            <a:fld id="{9AD0DA2A-71AC-487E-B648-331927628E22}" type="slidenum">
              <a:rPr lang="en-US" smtClean="0"/>
              <a:pPr/>
              <a:t>12</a:t>
            </a:fld>
            <a:endParaRPr lang="en-US"/>
          </a:p>
        </p:txBody>
      </p:sp>
    </p:spTree>
    <p:extLst>
      <p:ext uri="{BB962C8B-B14F-4D97-AF65-F5344CB8AC3E}">
        <p14:creationId xmlns:p14="http://schemas.microsoft.com/office/powerpoint/2010/main" val="22621329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800100" lvl="1" indent="-342900" algn="just">
              <a:lnSpc>
                <a:spcPct val="120000"/>
              </a:lnSpc>
              <a:buFont typeface="Wingdings" pitchFamily="2" charset="2"/>
              <a:buChar char="§"/>
            </a:pPr>
            <a:endParaRPr lang="en-US" sz="1800" dirty="0" smtClean="0"/>
          </a:p>
          <a:p>
            <a:pPr marL="800100" lvl="1" indent="-342900" algn="just" eaLnBrk="1" hangingPunct="1">
              <a:lnSpc>
                <a:spcPct val="120000"/>
              </a:lnSpc>
              <a:buFont typeface="Wingdings" pitchFamily="2" charset="2"/>
              <a:buChar char="§"/>
            </a:pPr>
            <a:r>
              <a:rPr lang="en-US" sz="1800" dirty="0" smtClean="0"/>
              <a:t>These are data structures that can not be manipulated directly by machine instructions. (NPDS)</a:t>
            </a:r>
            <a:endParaRPr lang="en-US" dirty="0"/>
          </a:p>
        </p:txBody>
      </p:sp>
      <p:sp>
        <p:nvSpPr>
          <p:cNvPr id="4" name="Slide Number Placeholder 3"/>
          <p:cNvSpPr>
            <a:spLocks noGrp="1"/>
          </p:cNvSpPr>
          <p:nvPr>
            <p:ph type="sldNum" sz="quarter" idx="10"/>
          </p:nvPr>
        </p:nvSpPr>
        <p:spPr/>
        <p:txBody>
          <a:bodyPr/>
          <a:lstStyle/>
          <a:p>
            <a:fld id="{9AD0DA2A-71AC-487E-B648-331927628E22}" type="slidenum">
              <a:rPr lang="en-US" smtClean="0"/>
              <a:pPr/>
              <a:t>32</a:t>
            </a:fld>
            <a:endParaRPr lang="en-US"/>
          </a:p>
        </p:txBody>
      </p:sp>
    </p:spTree>
    <p:extLst>
      <p:ext uri="{BB962C8B-B14F-4D97-AF65-F5344CB8AC3E}">
        <p14:creationId xmlns:p14="http://schemas.microsoft.com/office/powerpoint/2010/main" val="36163016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Complicated DS: neural nets, semantic DS, search graph </a:t>
            </a:r>
            <a:r>
              <a:rPr lang="en-GB" dirty="0" err="1" smtClean="0"/>
              <a:t>etc</a:t>
            </a:r>
            <a:endParaRPr lang="en-GB" dirty="0" smtClean="0"/>
          </a:p>
          <a:p>
            <a:endParaRPr lang="en-US" dirty="0"/>
          </a:p>
        </p:txBody>
      </p:sp>
      <p:sp>
        <p:nvSpPr>
          <p:cNvPr id="4" name="Slide Number Placeholder 3"/>
          <p:cNvSpPr>
            <a:spLocks noGrp="1"/>
          </p:cNvSpPr>
          <p:nvPr>
            <p:ph type="sldNum" sz="quarter" idx="10"/>
          </p:nvPr>
        </p:nvSpPr>
        <p:spPr/>
        <p:txBody>
          <a:bodyPr/>
          <a:lstStyle/>
          <a:p>
            <a:fld id="{9AD0DA2A-71AC-487E-B648-331927628E22}" type="slidenum">
              <a:rPr lang="en-US" smtClean="0"/>
              <a:pPr/>
              <a:t>34</a:t>
            </a:fld>
            <a:endParaRPr lang="en-US"/>
          </a:p>
        </p:txBody>
      </p:sp>
    </p:spTree>
    <p:extLst>
      <p:ext uri="{BB962C8B-B14F-4D97-AF65-F5344CB8AC3E}">
        <p14:creationId xmlns:p14="http://schemas.microsoft.com/office/powerpoint/2010/main" val="13491520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Array: collection of same data </a:t>
            </a:r>
            <a:r>
              <a:rPr lang="en-US" dirty="0" err="1" smtClean="0"/>
              <a:t>tyes</a:t>
            </a:r>
            <a:r>
              <a:rPr lang="en-US" dirty="0" smtClean="0"/>
              <a:t>,  data stored in sequence , elements store in continuous memory location </a:t>
            </a:r>
          </a:p>
          <a:p>
            <a:endParaRPr lang="en-US" dirty="0" smtClean="0"/>
          </a:p>
          <a:p>
            <a:r>
              <a:rPr lang="en-US" dirty="0" smtClean="0"/>
              <a:t>Stack LIFO</a:t>
            </a:r>
          </a:p>
          <a:p>
            <a:r>
              <a:rPr lang="en-US" dirty="0" smtClean="0"/>
              <a:t>Queue</a:t>
            </a:r>
            <a:r>
              <a:rPr lang="en-US" baseline="0" dirty="0" smtClean="0"/>
              <a:t> FIFO</a:t>
            </a:r>
          </a:p>
          <a:p>
            <a:endParaRPr lang="en-US" dirty="0" smtClean="0"/>
          </a:p>
        </p:txBody>
      </p:sp>
      <p:sp>
        <p:nvSpPr>
          <p:cNvPr id="4" name="Slide Number Placeholder 3"/>
          <p:cNvSpPr>
            <a:spLocks noGrp="1"/>
          </p:cNvSpPr>
          <p:nvPr>
            <p:ph type="sldNum" sz="quarter" idx="10"/>
          </p:nvPr>
        </p:nvSpPr>
        <p:spPr/>
        <p:txBody>
          <a:bodyPr/>
          <a:lstStyle/>
          <a:p>
            <a:fld id="{9AD0DA2A-71AC-487E-B648-331927628E22}" type="slidenum">
              <a:rPr lang="en-US" smtClean="0"/>
              <a:pPr/>
              <a:t>36</a:t>
            </a:fld>
            <a:endParaRPr lang="en-US"/>
          </a:p>
        </p:txBody>
      </p:sp>
    </p:spTree>
    <p:extLst>
      <p:ext uri="{BB962C8B-B14F-4D97-AF65-F5344CB8AC3E}">
        <p14:creationId xmlns:p14="http://schemas.microsoft.com/office/powerpoint/2010/main" val="16081607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AD0DA2A-71AC-487E-B648-331927628E22}" type="slidenum">
              <a:rPr lang="en-US" smtClean="0"/>
              <a:pPr/>
              <a:t>38</a:t>
            </a:fld>
            <a:endParaRPr lang="en-US"/>
          </a:p>
        </p:txBody>
      </p:sp>
    </p:spTree>
    <p:extLst>
      <p:ext uri="{BB962C8B-B14F-4D97-AF65-F5344CB8AC3E}">
        <p14:creationId xmlns:p14="http://schemas.microsoft.com/office/powerpoint/2010/main" val="21601462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 is user defined data</a:t>
            </a:r>
            <a:r>
              <a:rPr lang="en-US" baseline="0" dirty="0" smtClean="0"/>
              <a:t> type </a:t>
            </a:r>
          </a:p>
          <a:p>
            <a:r>
              <a:rPr lang="en-US" baseline="0" dirty="0" smtClean="0"/>
              <a:t>User define the value storage memory size , </a:t>
            </a:r>
            <a:r>
              <a:rPr lang="en-US" baseline="0" dirty="0" err="1" smtClean="0"/>
              <a:t>loc</a:t>
            </a:r>
            <a:endParaRPr lang="en-US" baseline="0" dirty="0" smtClean="0"/>
          </a:p>
          <a:p>
            <a:r>
              <a:rPr lang="en-US" baseline="0" dirty="0" smtClean="0"/>
              <a:t>Data and associated operations defined </a:t>
            </a:r>
            <a:r>
              <a:rPr lang="en-US" baseline="0" dirty="0" err="1" smtClean="0"/>
              <a:t>init</a:t>
            </a:r>
            <a:r>
              <a:rPr lang="en-US" baseline="0" dirty="0" smtClean="0"/>
              <a:t>  there is no implementation of data.</a:t>
            </a:r>
            <a:endParaRPr lang="en-US" dirty="0"/>
          </a:p>
        </p:txBody>
      </p:sp>
      <p:sp>
        <p:nvSpPr>
          <p:cNvPr id="4" name="Slide Number Placeholder 3"/>
          <p:cNvSpPr>
            <a:spLocks noGrp="1"/>
          </p:cNvSpPr>
          <p:nvPr>
            <p:ph type="sldNum" sz="quarter" idx="10"/>
          </p:nvPr>
        </p:nvSpPr>
        <p:spPr/>
        <p:txBody>
          <a:bodyPr/>
          <a:lstStyle/>
          <a:p>
            <a:fld id="{9AD0DA2A-71AC-487E-B648-331927628E22}" type="slidenum">
              <a:rPr lang="en-US" smtClean="0"/>
              <a:pPr/>
              <a:t>39</a:t>
            </a:fld>
            <a:endParaRPr lang="en-US"/>
          </a:p>
        </p:txBody>
      </p:sp>
    </p:spTree>
    <p:extLst>
      <p:ext uri="{BB962C8B-B14F-4D97-AF65-F5344CB8AC3E}">
        <p14:creationId xmlns:p14="http://schemas.microsoft.com/office/powerpoint/2010/main" val="16239032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An </a:t>
            </a:r>
            <a:r>
              <a:rPr lang="en-US" sz="1200" i="1" dirty="0" smtClean="0"/>
              <a:t>implementation</a:t>
            </a:r>
            <a:r>
              <a:rPr lang="en-US" sz="1200" dirty="0" smtClean="0"/>
              <a:t> uses a particular low-level data type to implement the desired behavior.</a:t>
            </a:r>
          </a:p>
          <a:p>
            <a:endParaRPr lang="en-US" dirty="0"/>
          </a:p>
        </p:txBody>
      </p:sp>
      <p:sp>
        <p:nvSpPr>
          <p:cNvPr id="4" name="Slide Number Placeholder 3"/>
          <p:cNvSpPr>
            <a:spLocks noGrp="1"/>
          </p:cNvSpPr>
          <p:nvPr>
            <p:ph type="sldNum" sz="quarter" idx="10"/>
          </p:nvPr>
        </p:nvSpPr>
        <p:spPr/>
        <p:txBody>
          <a:bodyPr/>
          <a:lstStyle/>
          <a:p>
            <a:fld id="{9AD0DA2A-71AC-487E-B648-331927628E22}" type="slidenum">
              <a:rPr lang="en-US" smtClean="0"/>
              <a:pPr/>
              <a:t>40</a:t>
            </a:fld>
            <a:endParaRPr lang="en-US"/>
          </a:p>
        </p:txBody>
      </p:sp>
    </p:spTree>
    <p:extLst>
      <p:ext uri="{BB962C8B-B14F-4D97-AF65-F5344CB8AC3E}">
        <p14:creationId xmlns:p14="http://schemas.microsoft.com/office/powerpoint/2010/main" val="6432846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3</a:t>
            </a:r>
            <a:endParaRPr lang="en-US" dirty="0"/>
          </a:p>
        </p:txBody>
      </p:sp>
      <p:sp>
        <p:nvSpPr>
          <p:cNvPr id="4" name="Slide Number Placeholder 3"/>
          <p:cNvSpPr>
            <a:spLocks noGrp="1"/>
          </p:cNvSpPr>
          <p:nvPr>
            <p:ph type="sldNum" sz="quarter" idx="10"/>
          </p:nvPr>
        </p:nvSpPr>
        <p:spPr/>
        <p:txBody>
          <a:bodyPr/>
          <a:lstStyle/>
          <a:p>
            <a:fld id="{9AD0DA2A-71AC-487E-B648-331927628E22}" type="slidenum">
              <a:rPr lang="en-US" smtClean="0"/>
              <a:pPr/>
              <a:t>45</a:t>
            </a:fld>
            <a:endParaRPr lang="en-US"/>
          </a:p>
        </p:txBody>
      </p:sp>
    </p:spTree>
    <p:extLst>
      <p:ext uri="{BB962C8B-B14F-4D97-AF65-F5344CB8AC3E}">
        <p14:creationId xmlns:p14="http://schemas.microsoft.com/office/powerpoint/2010/main" val="41567013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3</a:t>
            </a:r>
            <a:endParaRPr lang="en-US" dirty="0"/>
          </a:p>
        </p:txBody>
      </p:sp>
      <p:sp>
        <p:nvSpPr>
          <p:cNvPr id="4" name="Slide Number Placeholder 3"/>
          <p:cNvSpPr>
            <a:spLocks noGrp="1"/>
          </p:cNvSpPr>
          <p:nvPr>
            <p:ph type="sldNum" sz="quarter" idx="10"/>
          </p:nvPr>
        </p:nvSpPr>
        <p:spPr/>
        <p:txBody>
          <a:bodyPr/>
          <a:lstStyle/>
          <a:p>
            <a:fld id="{9AD0DA2A-71AC-487E-B648-331927628E22}" type="slidenum">
              <a:rPr lang="en-US" smtClean="0"/>
              <a:pPr/>
              <a:t>46</a:t>
            </a:fld>
            <a:endParaRPr lang="en-US"/>
          </a:p>
        </p:txBody>
      </p:sp>
    </p:spTree>
    <p:extLst>
      <p:ext uri="{BB962C8B-B14F-4D97-AF65-F5344CB8AC3E}">
        <p14:creationId xmlns:p14="http://schemas.microsoft.com/office/powerpoint/2010/main" val="13731180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Data is any color name number , but after processing it become </a:t>
            </a:r>
            <a:r>
              <a:rPr lang="en-US" dirty="0" err="1" smtClean="0"/>
              <a:t>informATION</a:t>
            </a:r>
            <a:r>
              <a:rPr lang="en-US" dirty="0" smtClean="0"/>
              <a:t> </a:t>
            </a:r>
          </a:p>
          <a:p>
            <a:r>
              <a:rPr lang="en-US" dirty="0" smtClean="0"/>
              <a:t>No.</a:t>
            </a:r>
            <a:r>
              <a:rPr lang="en-US" baseline="0" dirty="0" smtClean="0"/>
              <a:t> </a:t>
            </a:r>
            <a:r>
              <a:rPr lang="en-US" baseline="0" dirty="0" smtClean="0">
                <a:sym typeface="Wingdings" pitchFamily="2" charset="2"/>
              </a:rPr>
              <a:t> processing  contact </a:t>
            </a:r>
            <a:r>
              <a:rPr lang="en-US" baseline="0" dirty="0" err="1" smtClean="0">
                <a:sym typeface="Wingdings" pitchFamily="2" charset="2"/>
              </a:rPr>
              <a:t>num</a:t>
            </a:r>
            <a:r>
              <a:rPr lang="en-US" baseline="0" dirty="0" smtClean="0">
                <a:sym typeface="Wingdings" pitchFamily="2" charset="2"/>
              </a:rPr>
              <a:t> </a:t>
            </a:r>
            <a:endParaRPr lang="en-US" dirty="0"/>
          </a:p>
        </p:txBody>
      </p:sp>
      <p:sp>
        <p:nvSpPr>
          <p:cNvPr id="4" name="Slide Number Placeholder 3"/>
          <p:cNvSpPr>
            <a:spLocks noGrp="1"/>
          </p:cNvSpPr>
          <p:nvPr>
            <p:ph type="sldNum" sz="quarter" idx="10"/>
          </p:nvPr>
        </p:nvSpPr>
        <p:spPr/>
        <p:txBody>
          <a:bodyPr/>
          <a:lstStyle/>
          <a:p>
            <a:fld id="{9AD0DA2A-71AC-487E-B648-331927628E22}" type="slidenum">
              <a:rPr lang="en-US" smtClean="0"/>
              <a:pPr/>
              <a:t>13</a:t>
            </a:fld>
            <a:endParaRPr lang="en-US"/>
          </a:p>
        </p:txBody>
      </p:sp>
    </p:spTree>
    <p:extLst>
      <p:ext uri="{BB962C8B-B14F-4D97-AF65-F5344CB8AC3E}">
        <p14:creationId xmlns:p14="http://schemas.microsoft.com/office/powerpoint/2010/main" val="10479284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a:t>
            </a:r>
            <a:r>
              <a:rPr lang="en-US" baseline="0" dirty="0" smtClean="0"/>
              <a:t> we drive… while driving your input is speed and output is miles you travel.. Roads should be clear and finiteness not endless..</a:t>
            </a:r>
            <a:endParaRPr lang="en-US" dirty="0"/>
          </a:p>
        </p:txBody>
      </p:sp>
      <p:sp>
        <p:nvSpPr>
          <p:cNvPr id="4" name="Slide Number Placeholder 3"/>
          <p:cNvSpPr>
            <a:spLocks noGrp="1"/>
          </p:cNvSpPr>
          <p:nvPr>
            <p:ph type="sldNum" sz="quarter" idx="10"/>
          </p:nvPr>
        </p:nvSpPr>
        <p:spPr/>
        <p:txBody>
          <a:bodyPr/>
          <a:lstStyle/>
          <a:p>
            <a:fld id="{9AD0DA2A-71AC-487E-B648-331927628E22}" type="slidenum">
              <a:rPr lang="en-US" smtClean="0"/>
              <a:pPr/>
              <a:t>14</a:t>
            </a:fld>
            <a:endParaRPr lang="en-US"/>
          </a:p>
        </p:txBody>
      </p:sp>
    </p:spTree>
    <p:extLst>
      <p:ext uri="{BB962C8B-B14F-4D97-AF65-F5344CB8AC3E}">
        <p14:creationId xmlns:p14="http://schemas.microsoft.com/office/powerpoint/2010/main" val="21161251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Analysis means to compare different solutions</a:t>
            </a:r>
            <a:r>
              <a:rPr lang="en-US" baseline="0" dirty="0" smtClean="0"/>
              <a:t> for a single problem/task</a:t>
            </a:r>
            <a:endParaRPr lang="en-US" dirty="0"/>
          </a:p>
        </p:txBody>
      </p:sp>
      <p:sp>
        <p:nvSpPr>
          <p:cNvPr id="4" name="Slide Number Placeholder 3"/>
          <p:cNvSpPr>
            <a:spLocks noGrp="1"/>
          </p:cNvSpPr>
          <p:nvPr>
            <p:ph type="sldNum" sz="quarter" idx="10"/>
          </p:nvPr>
        </p:nvSpPr>
        <p:spPr/>
        <p:txBody>
          <a:bodyPr/>
          <a:lstStyle/>
          <a:p>
            <a:fld id="{9AD0DA2A-71AC-487E-B648-331927628E22}" type="slidenum">
              <a:rPr lang="en-US" smtClean="0"/>
              <a:pPr/>
              <a:t>16</a:t>
            </a:fld>
            <a:endParaRPr lang="en-US"/>
          </a:p>
        </p:txBody>
      </p:sp>
    </p:spTree>
    <p:extLst>
      <p:ext uri="{BB962C8B-B14F-4D97-AF65-F5344CB8AC3E}">
        <p14:creationId xmlns:p14="http://schemas.microsoft.com/office/powerpoint/2010/main" val="15772917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are</a:t>
            </a:r>
            <a:r>
              <a:rPr lang="en-US" baseline="0" dirty="0" smtClean="0"/>
              <a:t> different criteria's in order to evaluate the performance of any product. For example for a mobile phone some people want simple mobile, while others have their own measures.. </a:t>
            </a:r>
            <a:r>
              <a:rPr lang="en-US" dirty="0" smtClean="0"/>
              <a:t>For comparison</a:t>
            </a:r>
            <a:r>
              <a:rPr lang="en-US" baseline="0" dirty="0" smtClean="0"/>
              <a:t> of algorithms </a:t>
            </a:r>
            <a:r>
              <a:rPr lang="en-US" dirty="0" smtClean="0"/>
              <a:t>One simplest matrix</a:t>
            </a:r>
            <a:r>
              <a:rPr lang="en-US" baseline="0" dirty="0" smtClean="0"/>
              <a:t> is LOC.. A program with fewer number of lines is more efficient as it takes small amount of memory, fast, and easy to remove bugs…</a:t>
            </a:r>
            <a:endParaRPr lang="en-US" dirty="0"/>
          </a:p>
        </p:txBody>
      </p:sp>
      <p:sp>
        <p:nvSpPr>
          <p:cNvPr id="4" name="Slide Number Placeholder 3"/>
          <p:cNvSpPr>
            <a:spLocks noGrp="1"/>
          </p:cNvSpPr>
          <p:nvPr>
            <p:ph type="sldNum" sz="quarter" idx="10"/>
          </p:nvPr>
        </p:nvSpPr>
        <p:spPr/>
        <p:txBody>
          <a:bodyPr/>
          <a:lstStyle/>
          <a:p>
            <a:fld id="{9AD0DA2A-71AC-487E-B648-331927628E22}" type="slidenum">
              <a:rPr lang="en-US" smtClean="0"/>
              <a:pPr/>
              <a:t>17</a:t>
            </a:fld>
            <a:endParaRPr lang="en-US"/>
          </a:p>
        </p:txBody>
      </p:sp>
    </p:spTree>
    <p:extLst>
      <p:ext uri="{BB962C8B-B14F-4D97-AF65-F5344CB8AC3E}">
        <p14:creationId xmlns:p14="http://schemas.microsoft.com/office/powerpoint/2010/main" val="30478667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Wingdings" pitchFamily="2" charset="2"/>
              <a:buChar char="Ø"/>
            </a:pPr>
            <a:endParaRPr lang="en-US" sz="2200" b="1" dirty="0" smtClean="0">
              <a:latin typeface="Calibri" pitchFamily="34" charset="0"/>
            </a:endParaRPr>
          </a:p>
          <a:p>
            <a:pPr lvl="1">
              <a:buClr>
                <a:srgbClr val="31B6FD"/>
              </a:buClr>
              <a:buFont typeface="Wingdings" pitchFamily="2" charset="2"/>
              <a:buChar char="§"/>
            </a:pPr>
            <a:r>
              <a:rPr lang="en-US" dirty="0" smtClean="0"/>
              <a:t>Quantifiable and easy to compare</a:t>
            </a:r>
          </a:p>
          <a:p>
            <a:pPr lvl="1">
              <a:buClr>
                <a:srgbClr val="31B6FD"/>
              </a:buClr>
              <a:buFont typeface="Wingdings" pitchFamily="2" charset="2"/>
              <a:buChar char="§"/>
            </a:pPr>
            <a:r>
              <a:rPr lang="en-US" dirty="0" smtClean="0"/>
              <a:t>Often the critical bottleneck</a:t>
            </a:r>
          </a:p>
          <a:p>
            <a:endParaRPr lang="en-US" dirty="0"/>
          </a:p>
        </p:txBody>
      </p:sp>
      <p:sp>
        <p:nvSpPr>
          <p:cNvPr id="4" name="Slide Number Placeholder 3"/>
          <p:cNvSpPr>
            <a:spLocks noGrp="1"/>
          </p:cNvSpPr>
          <p:nvPr>
            <p:ph type="sldNum" sz="quarter" idx="10"/>
          </p:nvPr>
        </p:nvSpPr>
        <p:spPr/>
        <p:txBody>
          <a:bodyPr/>
          <a:lstStyle/>
          <a:p>
            <a:fld id="{9AD0DA2A-71AC-487E-B648-331927628E22}" type="slidenum">
              <a:rPr lang="en-US" smtClean="0"/>
              <a:pPr/>
              <a:t>25</a:t>
            </a:fld>
            <a:endParaRPr lang="en-US"/>
          </a:p>
        </p:txBody>
      </p:sp>
    </p:spTree>
    <p:extLst>
      <p:ext uri="{BB962C8B-B14F-4D97-AF65-F5344CB8AC3E}">
        <p14:creationId xmlns:p14="http://schemas.microsoft.com/office/powerpoint/2010/main" val="21117935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Times New Roman" pitchFamily="18" charset="0"/>
              </a:rPr>
              <a:t>Data are values or a set of values</a:t>
            </a:r>
          </a:p>
          <a:p>
            <a:pPr marL="0" marR="0" indent="0" algn="l" defTabSz="914400" rtl="0" eaLnBrk="1" fontAlgn="auto" latinLnBrk="0" hangingPunct="1">
              <a:lnSpc>
                <a:spcPct val="100000"/>
              </a:lnSpc>
              <a:spcBef>
                <a:spcPts val="0"/>
              </a:spcBef>
              <a:spcAft>
                <a:spcPts val="0"/>
              </a:spcAft>
              <a:buClrTx/>
              <a:buSzTx/>
              <a:buFontTx/>
              <a:buNone/>
              <a:tabLst/>
              <a:defRPr/>
            </a:pPr>
            <a:r>
              <a:rPr lang="en-US" sz="800" kern="1200" dirty="0" smtClean="0">
                <a:solidFill>
                  <a:schemeClr val="tx1"/>
                </a:solidFill>
                <a:latin typeface="+mn-lt"/>
                <a:ea typeface="+mn-ea"/>
                <a:cs typeface="Times New Roman" pitchFamily="18" charset="0"/>
              </a:rPr>
              <a:t>Collection of data are frequently organized into a hierarchy of fields, records and files</a:t>
            </a:r>
          </a:p>
          <a:p>
            <a:endParaRPr lang="en-US" dirty="0" smtClean="0"/>
          </a:p>
          <a:p>
            <a:r>
              <a:rPr lang="en-US" dirty="0" smtClean="0"/>
              <a:t>Storage</a:t>
            </a:r>
            <a:r>
              <a:rPr lang="en-US" baseline="0" dirty="0" smtClean="0"/>
              <a:t> , retrieval, transformation </a:t>
            </a:r>
            <a:endParaRPr lang="en-US" dirty="0"/>
          </a:p>
        </p:txBody>
      </p:sp>
      <p:sp>
        <p:nvSpPr>
          <p:cNvPr id="4" name="Slide Number Placeholder 3"/>
          <p:cNvSpPr>
            <a:spLocks noGrp="1"/>
          </p:cNvSpPr>
          <p:nvPr>
            <p:ph type="sldNum" sz="quarter" idx="10"/>
          </p:nvPr>
        </p:nvSpPr>
        <p:spPr/>
        <p:txBody>
          <a:bodyPr/>
          <a:lstStyle/>
          <a:p>
            <a:fld id="{9AD0DA2A-71AC-487E-B648-331927628E22}" type="slidenum">
              <a:rPr lang="en-US" smtClean="0"/>
              <a:pPr/>
              <a:t>26</a:t>
            </a:fld>
            <a:endParaRPr lang="en-US"/>
          </a:p>
        </p:txBody>
      </p:sp>
    </p:spTree>
    <p:extLst>
      <p:ext uri="{BB962C8B-B14F-4D97-AF65-F5344CB8AC3E}">
        <p14:creationId xmlns:p14="http://schemas.microsoft.com/office/powerpoint/2010/main" val="2247070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AD0DA2A-71AC-487E-B648-331927628E22}" type="slidenum">
              <a:rPr lang="en-US" smtClean="0"/>
              <a:pPr/>
              <a:t>27</a:t>
            </a:fld>
            <a:endParaRPr lang="en-US"/>
          </a:p>
        </p:txBody>
      </p:sp>
    </p:spTree>
    <p:extLst>
      <p:ext uri="{BB962C8B-B14F-4D97-AF65-F5344CB8AC3E}">
        <p14:creationId xmlns:p14="http://schemas.microsoft.com/office/powerpoint/2010/main" val="27744271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“The data structures deal with the study of how the data is organized in the memory, how efficiently it can be retrieved and manipulated and the possible ways in which different data items are logically related”.</a:t>
            </a:r>
          </a:p>
          <a:p>
            <a:endParaRPr lang="en-US" dirty="0"/>
          </a:p>
        </p:txBody>
      </p:sp>
      <p:sp>
        <p:nvSpPr>
          <p:cNvPr id="4" name="Slide Number Placeholder 3"/>
          <p:cNvSpPr>
            <a:spLocks noGrp="1"/>
          </p:cNvSpPr>
          <p:nvPr>
            <p:ph type="sldNum" sz="quarter" idx="10"/>
          </p:nvPr>
        </p:nvSpPr>
        <p:spPr/>
        <p:txBody>
          <a:bodyPr/>
          <a:lstStyle/>
          <a:p>
            <a:fld id="{9AD0DA2A-71AC-487E-B648-331927628E22}" type="slidenum">
              <a:rPr lang="en-US" smtClean="0"/>
              <a:pPr/>
              <a:t>30</a:t>
            </a:fld>
            <a:endParaRPr lang="en-US"/>
          </a:p>
        </p:txBody>
      </p:sp>
    </p:spTree>
    <p:extLst>
      <p:ext uri="{BB962C8B-B14F-4D97-AF65-F5344CB8AC3E}">
        <p14:creationId xmlns:p14="http://schemas.microsoft.com/office/powerpoint/2010/main" val="42575102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6EE36AB-1841-4F64-9A0B-183EA7A8451C}" type="datetime1">
              <a:rPr lang="en-US" smtClean="0"/>
              <a:pPr/>
              <a:t>10/11/2021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85592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AB41D39-C84F-4098-AF20-54EFF3A119DC}" type="datetime1">
              <a:rPr lang="en-US" smtClean="0"/>
              <a:pPr/>
              <a:t>10/11/2021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9462525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2302"/>
            <a:ext cx="1971675"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412302"/>
            <a:ext cx="5800725" cy="5759898"/>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92ECBE5-5D88-4E0F-9D42-26BA327B72C4}" type="datetime1">
              <a:rPr lang="en-US" smtClean="0"/>
              <a:pPr/>
              <a:t>10/11/2021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8637391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245225"/>
            <a:ext cx="2133600" cy="476250"/>
          </a:xfrm>
        </p:spPr>
        <p:txBody>
          <a:bodyPr/>
          <a:lstStyle>
            <a:lvl1pPr>
              <a:defRPr/>
            </a:lvl1pPr>
          </a:lstStyle>
          <a:p>
            <a:fld id="{63655036-4197-4222-983E-DDC712E61311}" type="datetime1">
              <a:rPr lang="en-US" smtClean="0"/>
              <a:pPr/>
              <a:t>10/11/2021</a:t>
            </a:fld>
            <a:endParaRPr lang="en-US"/>
          </a:p>
        </p:txBody>
      </p:sp>
      <p:sp>
        <p:nvSpPr>
          <p:cNvPr id="6" name="Footer Placeholder 5"/>
          <p:cNvSpPr>
            <a:spLocks noGrp="1"/>
          </p:cNvSpPr>
          <p:nvPr>
            <p:ph type="ftr" sz="quarter" idx="11"/>
          </p:nvPr>
        </p:nvSpPr>
        <p:spPr>
          <a:xfrm>
            <a:off x="3124200" y="6245225"/>
            <a:ext cx="2895600" cy="476250"/>
          </a:xfrm>
        </p:spPr>
        <p:txBody>
          <a:bodyPr/>
          <a:lstStyle>
            <a:lvl1pPr>
              <a:defRPr/>
            </a:lvl1pPr>
          </a:lstStyle>
          <a:p>
            <a:endParaRPr lang="en-US"/>
          </a:p>
        </p:txBody>
      </p:sp>
      <p:sp>
        <p:nvSpPr>
          <p:cNvPr id="7" name="Slide Number Placeholder 6"/>
          <p:cNvSpPr>
            <a:spLocks noGrp="1"/>
          </p:cNvSpPr>
          <p:nvPr>
            <p:ph type="sldNum" sz="quarter" idx="12"/>
          </p:nvPr>
        </p:nvSpPr>
        <p:spPr>
          <a:xfrm>
            <a:off x="6553200" y="6245225"/>
            <a:ext cx="2133600" cy="476250"/>
          </a:xfrm>
        </p:spPr>
        <p:txBody>
          <a:bodyPr/>
          <a:lstStyle>
            <a:lvl1pPr>
              <a:defRPr/>
            </a:lvl1pPr>
          </a:lstStyle>
          <a:p>
            <a:fld id="{0E361195-999C-42BE-9592-A270E43D2B13}" type="slidenum">
              <a:rPr lang="en-US"/>
              <a:pPr/>
              <a:t>‹#›</a:t>
            </a:fld>
            <a:endParaRPr lang="en-US"/>
          </a:p>
        </p:txBody>
      </p:sp>
    </p:spTree>
    <p:extLst>
      <p:ext uri="{BB962C8B-B14F-4D97-AF65-F5344CB8AC3E}">
        <p14:creationId xmlns:p14="http://schemas.microsoft.com/office/powerpoint/2010/main" val="31292584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4CCB743-F0F6-4218-89E5-C9EE841EE2A6}" type="datetime1">
              <a:rPr lang="en-US" smtClean="0"/>
              <a:pPr/>
              <a:t>10/11/2021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8579575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1CE2D64-099D-46AB-9E9E-A2E93D8D1374}" type="datetime1">
              <a:rPr lang="en-US" smtClean="0"/>
              <a:pPr/>
              <a:t>10/11/2021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437816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22960" y="1845735"/>
            <a:ext cx="3703320" cy="402335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63440" y="1845735"/>
            <a:ext cx="370332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C336599-D2CE-43DE-A034-FC3C36BDE328}" type="datetime1">
              <a:rPr lang="en-US" smtClean="0"/>
              <a:pPr/>
              <a:t>10/11/2021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2048248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22960" y="2582335"/>
            <a:ext cx="3703320" cy="32867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4FA7F60-AD6F-4D04-A712-0679B8CC0C9D}" type="datetime1">
              <a:rPr lang="en-US" smtClean="0"/>
              <a:pPr/>
              <a:t>10/11/2021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6725280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228F142-1C78-4775-A739-6779098899EC}" type="datetime1">
              <a:rPr lang="en-US" smtClean="0"/>
              <a:pPr/>
              <a:t>10/11/2021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6895870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85BE48C6-D28A-4286-8AC2-5B80311576EF}" type="datetime1">
              <a:rPr lang="en-US" smtClean="0"/>
              <a:pPr/>
              <a:t>10/11/2021</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4610936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3600450" y="731520"/>
            <a:ext cx="4869180" cy="5257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3EBCB706-CF94-487A-92C1-6C66BDAD86F3}" type="datetime1">
              <a:rPr lang="en-US" smtClean="0"/>
              <a:pPr/>
              <a:t>10/11/2021</a:t>
            </a:fld>
            <a:endParaRPr 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3970579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2" y="0"/>
            <a:ext cx="9143989"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22960"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ABF5D3D4-1836-4CEE-B695-EEE6F7BAA10E}" type="datetime1">
              <a:rPr lang="en-US" smtClean="0"/>
              <a:pPr/>
              <a:t>10/11/2021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9141520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9144001"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pPr eaLnBrk="0" fontAlgn="base" hangingPunct="0">
              <a:spcAft>
                <a:spcPct val="0"/>
              </a:spcAft>
            </a:pPr>
            <a:fld id="{79242ADA-8083-482D-80B2-E9BFF241F5C2}" type="datetime1">
              <a:rPr lang="en-US" smtClean="0">
                <a:solidFill>
                  <a:srgbClr val="000000"/>
                </a:solidFill>
              </a:rPr>
              <a:pPr eaLnBrk="0" fontAlgn="base" hangingPunct="0">
                <a:spcAft>
                  <a:spcPct val="0"/>
                </a:spcAft>
              </a:pPr>
              <a:t>10/11/2021</a:t>
            </a:fld>
            <a:endParaRPr lang="en-US">
              <a:solidFill>
                <a:srgbClr val="000000"/>
              </a:solidFill>
            </a:endParaRPr>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pPr eaLnBrk="0" fontAlgn="base" hangingPunct="0">
              <a:spcAft>
                <a:spcPct val="0"/>
              </a:spcAft>
            </a:pPr>
            <a:endParaRPr lang="en-US">
              <a:solidFill>
                <a:srgbClr val="000000"/>
              </a:solidFill>
            </a:endParaRPr>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687D7A59-36E2-48B9-B146-C1E59501F63F}" type="slidenum">
              <a:rPr lang="en-US" smtClean="0"/>
              <a:pPr/>
              <a:t>‹#›</a:t>
            </a:fld>
            <a:endParaRPr lang="en-US"/>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557483"/>
      </p:ext>
    </p:extLst>
  </p:cSld>
  <p:clrMap bg1="lt1" tx1="dk1" bg2="lt2" tx2="dk2" accent1="accent1" accent2="accent2" accent3="accent3" accent4="accent4" accent5="accent5" accent6="accent6" hlink="hlink" folHlink="folHlink"/>
  <p:sldLayoutIdLst>
    <p:sldLayoutId id="2147483821" r:id="rId1"/>
    <p:sldLayoutId id="2147483822" r:id="rId2"/>
    <p:sldLayoutId id="2147483823" r:id="rId3"/>
    <p:sldLayoutId id="2147483824" r:id="rId4"/>
    <p:sldLayoutId id="2147483825" r:id="rId5"/>
    <p:sldLayoutId id="2147483826" r:id="rId6"/>
    <p:sldLayoutId id="2147483827" r:id="rId7"/>
    <p:sldLayoutId id="2147483828" r:id="rId8"/>
    <p:sldLayoutId id="2147483829" r:id="rId9"/>
    <p:sldLayoutId id="2147483830" r:id="rId10"/>
    <p:sldLayoutId id="2147483831" r:id="rId11"/>
    <p:sldLayoutId id="2147483832" r:id="rId12"/>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mailto:maira.sami@szabist.edu.pk"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slideLayout" Target="../slideLayouts/slideLayout2.xml"/><Relationship Id="rId6" Type="http://schemas.openxmlformats.org/officeDocument/2006/relationships/image" Target="../media/image8.wmf"/><Relationship Id="rId5" Type="http://schemas.openxmlformats.org/officeDocument/2006/relationships/image" Target="../media/image7.wmf"/><Relationship Id="rId4" Type="http://schemas.openxmlformats.org/officeDocument/2006/relationships/image" Target="../media/image6.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381000"/>
            <a:ext cx="7772400" cy="4038600"/>
          </a:xfrm>
        </p:spPr>
        <p:txBody>
          <a:bodyPr>
            <a:noAutofit/>
          </a:bodyPr>
          <a:lstStyle/>
          <a:p>
            <a:pPr algn="ctr"/>
            <a:r>
              <a:rPr lang="en-US" sz="4000" dirty="0"/>
              <a:t>Data Structures and </a:t>
            </a:r>
            <a:r>
              <a:rPr lang="en-US" sz="4000" dirty="0" smtClean="0"/>
              <a:t>Algorithms</a:t>
            </a:r>
            <a:br>
              <a:rPr lang="en-US" sz="4000" dirty="0" smtClean="0"/>
            </a:br>
            <a:r>
              <a:rPr lang="en-US" sz="4000" dirty="0" smtClean="0"/>
              <a:t/>
            </a:r>
            <a:br>
              <a:rPr lang="en-US" sz="4000" dirty="0" smtClean="0"/>
            </a:br>
            <a:r>
              <a:rPr lang="en-US" sz="4000" dirty="0"/>
              <a:t/>
            </a:r>
            <a:br>
              <a:rPr lang="en-US" sz="4000" dirty="0"/>
            </a:br>
            <a:r>
              <a:rPr lang="en-US" sz="4000" dirty="0" smtClean="0"/>
              <a:t>Instructor: Maira Sami</a:t>
            </a:r>
            <a:r>
              <a:rPr lang="en-US" sz="4000" dirty="0"/>
              <a:t/>
            </a:r>
            <a:br>
              <a:rPr lang="en-US" sz="4000" dirty="0"/>
            </a:br>
            <a:endParaRPr lang="en-US" sz="1200" dirty="0"/>
          </a:p>
        </p:txBody>
      </p:sp>
      <p:sp>
        <p:nvSpPr>
          <p:cNvPr id="6" name="Subtitle 5"/>
          <p:cNvSpPr>
            <a:spLocks noGrp="1"/>
          </p:cNvSpPr>
          <p:nvPr>
            <p:ph type="subTitle" idx="1"/>
          </p:nvPr>
        </p:nvSpPr>
        <p:spPr>
          <a:xfrm>
            <a:off x="1752600" y="4800600"/>
            <a:ext cx="6172200" cy="1371600"/>
          </a:xfrm>
        </p:spPr>
        <p:txBody>
          <a:bodyPr>
            <a:normAutofit lnSpcReduction="10000"/>
          </a:bodyPr>
          <a:lstStyle/>
          <a:p>
            <a:pPr algn="ctr"/>
            <a:r>
              <a:rPr lang="en-US" cap="none" dirty="0" smtClean="0">
                <a:solidFill>
                  <a:schemeClr val="accent2">
                    <a:lumMod val="50000"/>
                  </a:schemeClr>
                </a:solidFill>
                <a:hlinkClick r:id="rId2"/>
              </a:rPr>
              <a:t>maira.sami@szabist.edu.pk</a:t>
            </a:r>
            <a:endParaRPr lang="en-US" cap="none" dirty="0" smtClean="0">
              <a:solidFill>
                <a:schemeClr val="accent2">
                  <a:lumMod val="50000"/>
                </a:schemeClr>
              </a:solidFill>
            </a:endParaRPr>
          </a:p>
          <a:p>
            <a:pPr algn="ctr"/>
            <a:r>
              <a:rPr lang="en-US" cap="none" dirty="0" smtClean="0"/>
              <a:t>Campus </a:t>
            </a:r>
            <a:r>
              <a:rPr lang="en-US" cap="none" dirty="0" smtClean="0"/>
              <a:t>154</a:t>
            </a:r>
            <a:endParaRPr lang="en-US" cap="none" dirty="0" smtClean="0"/>
          </a:p>
          <a:p>
            <a:pPr algn="ctr"/>
            <a:r>
              <a:rPr lang="en-US" dirty="0" smtClean="0"/>
              <a:t>CUBICAL 02- Ground floor</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1</a:t>
            </a:fld>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0"/>
            <a:ext cx="2362200" cy="1801522"/>
          </a:xfrm>
          <a:prstGeom prst="rect">
            <a:avLst/>
          </a:prstGeom>
        </p:spPr>
      </p:pic>
    </p:spTree>
    <p:extLst>
      <p:ext uri="{BB962C8B-B14F-4D97-AF65-F5344CB8AC3E}">
        <p14:creationId xmlns:p14="http://schemas.microsoft.com/office/powerpoint/2010/main" val="124108145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2"/>
          <p:cNvSpPr>
            <a:spLocks noGrp="1" noChangeArrowheads="1"/>
          </p:cNvSpPr>
          <p:nvPr>
            <p:ph type="title"/>
          </p:nvPr>
        </p:nvSpPr>
        <p:spPr/>
        <p:txBody>
          <a:bodyPr/>
          <a:lstStyle/>
          <a:p>
            <a:r>
              <a:rPr lang="en-US" dirty="0"/>
              <a:t>Syllabus</a:t>
            </a:r>
          </a:p>
        </p:txBody>
      </p:sp>
      <p:sp>
        <p:nvSpPr>
          <p:cNvPr id="207875" name="Rectangle 3"/>
          <p:cNvSpPr>
            <a:spLocks noGrp="1" noChangeArrowheads="1"/>
          </p:cNvSpPr>
          <p:nvPr>
            <p:ph idx="1"/>
          </p:nvPr>
        </p:nvSpPr>
        <p:spPr>
          <a:xfrm>
            <a:off x="228600" y="1752600"/>
            <a:ext cx="8566150" cy="4037013"/>
          </a:xfrm>
        </p:spPr>
        <p:txBody>
          <a:bodyPr>
            <a:normAutofit lnSpcReduction="10000"/>
          </a:bodyPr>
          <a:lstStyle/>
          <a:p>
            <a:pPr algn="just">
              <a:buFont typeface="Wingdings" pitchFamily="2" charset="2"/>
              <a:buChar char="§"/>
            </a:pPr>
            <a:r>
              <a:rPr lang="en-US" sz="2200" dirty="0" smtClean="0"/>
              <a:t>Logic </a:t>
            </a:r>
            <a:r>
              <a:rPr lang="en-US" sz="2200" dirty="0"/>
              <a:t>Building, Flowcharting and Pseudo code development </a:t>
            </a:r>
          </a:p>
          <a:p>
            <a:pPr algn="just">
              <a:buFont typeface="Wingdings" pitchFamily="2" charset="2"/>
              <a:buChar char="§"/>
            </a:pPr>
            <a:r>
              <a:rPr lang="en-US" sz="2200" dirty="0" smtClean="0"/>
              <a:t>Introduction </a:t>
            </a:r>
            <a:r>
              <a:rPr lang="en-US" sz="2200" dirty="0"/>
              <a:t>to Abstract Data Types, basic terminology Data structure operations, algorithms, space and time complexity Review of basic mathematical and programming background </a:t>
            </a:r>
          </a:p>
          <a:p>
            <a:pPr algn="just">
              <a:buFont typeface="Wingdings" pitchFamily="2" charset="2"/>
              <a:buChar char="§"/>
            </a:pPr>
            <a:r>
              <a:rPr lang="en-US" sz="2200" dirty="0" smtClean="0"/>
              <a:t>Arrays</a:t>
            </a:r>
            <a:r>
              <a:rPr lang="en-US" sz="2200" dirty="0"/>
              <a:t>: one D, 2D and 3D, Traversal, insertion and </a:t>
            </a:r>
            <a:r>
              <a:rPr lang="en-US" sz="2200" dirty="0" smtClean="0"/>
              <a:t>deletion </a:t>
            </a:r>
            <a:endParaRPr lang="en-US" sz="2200" dirty="0"/>
          </a:p>
          <a:p>
            <a:pPr algn="just">
              <a:buFont typeface="Wingdings" pitchFamily="2" charset="2"/>
              <a:buChar char="§"/>
            </a:pPr>
            <a:r>
              <a:rPr lang="en-US" sz="2200" dirty="0" smtClean="0"/>
              <a:t> </a:t>
            </a:r>
            <a:r>
              <a:rPr lang="en-US" sz="2200" dirty="0"/>
              <a:t>Representation in memory, Row Major Column Major and </a:t>
            </a:r>
            <a:r>
              <a:rPr lang="en-US" sz="2200" dirty="0" smtClean="0"/>
              <a:t>C</a:t>
            </a:r>
            <a:r>
              <a:rPr lang="en-US" sz="2200" dirty="0"/>
              <a:t>++ representation Records and </a:t>
            </a:r>
            <a:r>
              <a:rPr lang="en-US" sz="2200" dirty="0" smtClean="0"/>
              <a:t>Structures </a:t>
            </a:r>
            <a:endParaRPr lang="en-US" sz="2200" dirty="0"/>
          </a:p>
          <a:p>
            <a:pPr algn="just">
              <a:buFont typeface="Wingdings" pitchFamily="2" charset="2"/>
              <a:buChar char="§"/>
            </a:pPr>
            <a:r>
              <a:rPr lang="en-US" sz="2200" dirty="0" smtClean="0"/>
              <a:t>Linked </a:t>
            </a:r>
            <a:r>
              <a:rPr lang="en-US" sz="2200" dirty="0"/>
              <a:t>Lists, Linked List Operations </a:t>
            </a:r>
          </a:p>
          <a:p>
            <a:pPr algn="just">
              <a:buFont typeface="Wingdings" pitchFamily="2" charset="2"/>
              <a:buChar char="§"/>
            </a:pPr>
            <a:r>
              <a:rPr lang="en-US" sz="2200" dirty="0" smtClean="0"/>
              <a:t>Stacks </a:t>
            </a:r>
            <a:r>
              <a:rPr lang="en-US" sz="2200" dirty="0"/>
              <a:t>and Queues </a:t>
            </a:r>
          </a:p>
          <a:p>
            <a:pPr algn="just">
              <a:buFont typeface="Wingdings" pitchFamily="2" charset="2"/>
              <a:buChar char="§"/>
            </a:pPr>
            <a:r>
              <a:rPr lang="en-US" sz="2200" dirty="0" smtClean="0"/>
              <a:t>Priority </a:t>
            </a:r>
            <a:r>
              <a:rPr lang="en-US" sz="2200" dirty="0"/>
              <a:t>Queues through </a:t>
            </a:r>
            <a:r>
              <a:rPr lang="en-US" sz="2200" dirty="0" smtClean="0"/>
              <a:t>Heaps</a:t>
            </a:r>
            <a:endParaRPr lang="en-US" sz="2200" dirty="0"/>
          </a:p>
        </p:txBody>
      </p:sp>
      <p:sp>
        <p:nvSpPr>
          <p:cNvPr id="2" name="Slide Number Placeholder 1"/>
          <p:cNvSpPr>
            <a:spLocks noGrp="1"/>
          </p:cNvSpPr>
          <p:nvPr>
            <p:ph type="sldNum" sz="quarter" idx="12"/>
          </p:nvPr>
        </p:nvSpPr>
        <p:spPr/>
        <p:txBody>
          <a:bodyPr/>
          <a:lstStyle/>
          <a:p>
            <a:fld id="{B6F15528-21DE-4FAA-801E-634DDDAF4B2B}" type="slidenum">
              <a:rPr lang="en-US" smtClean="0"/>
              <a:pPr/>
              <a:t>10</a:t>
            </a:fld>
            <a:endParaRPr lang="en-US"/>
          </a:p>
        </p:txBody>
      </p:sp>
    </p:spTree>
    <p:extLst>
      <p:ext uri="{BB962C8B-B14F-4D97-AF65-F5344CB8AC3E}">
        <p14:creationId xmlns:p14="http://schemas.microsoft.com/office/powerpoint/2010/main" val="42580907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Syllabus</a:t>
            </a:r>
          </a:p>
        </p:txBody>
      </p:sp>
      <p:sp>
        <p:nvSpPr>
          <p:cNvPr id="2" name="Content Placeholder 1"/>
          <p:cNvSpPr>
            <a:spLocks noGrp="1"/>
          </p:cNvSpPr>
          <p:nvPr>
            <p:ph idx="1"/>
          </p:nvPr>
        </p:nvSpPr>
        <p:spPr>
          <a:xfrm>
            <a:off x="286327" y="1981200"/>
            <a:ext cx="8617528" cy="3450696"/>
          </a:xfrm>
        </p:spPr>
        <p:txBody>
          <a:bodyPr>
            <a:normAutofit/>
          </a:bodyPr>
          <a:lstStyle/>
          <a:p>
            <a:pPr>
              <a:buFont typeface="Wingdings" pitchFamily="2" charset="2"/>
              <a:buChar char="§"/>
            </a:pPr>
            <a:r>
              <a:rPr lang="en-US" sz="2200" dirty="0"/>
              <a:t>Binary Tree, Linked Representation of Binary Trees, Insertion and </a:t>
            </a:r>
            <a:r>
              <a:rPr lang="en-US" sz="2200" dirty="0" smtClean="0"/>
              <a:t>Deletion, Traversal </a:t>
            </a:r>
            <a:r>
              <a:rPr lang="en-US" sz="2200" dirty="0"/>
              <a:t>of Binary Trees (In order, Post order and Pre  Order) Post Fix and Infix notations </a:t>
            </a:r>
          </a:p>
          <a:p>
            <a:pPr>
              <a:buFont typeface="Wingdings" pitchFamily="2" charset="2"/>
              <a:buChar char="§"/>
            </a:pPr>
            <a:r>
              <a:rPr lang="en-US" sz="2200" dirty="0"/>
              <a:t>Binary Search Trees, Insertion and Deletion </a:t>
            </a:r>
          </a:p>
          <a:p>
            <a:pPr>
              <a:buFont typeface="Wingdings" pitchFamily="2" charset="2"/>
              <a:buChar char="§"/>
            </a:pPr>
            <a:r>
              <a:rPr lang="en-US" sz="2200" dirty="0"/>
              <a:t>Graphs, Graph </a:t>
            </a:r>
            <a:r>
              <a:rPr lang="en-US" sz="2200" dirty="0" smtClean="0"/>
              <a:t>representation, Graph </a:t>
            </a:r>
            <a:r>
              <a:rPr lang="en-US" sz="2200" dirty="0"/>
              <a:t>traversal algorithms, Searching algorithms </a:t>
            </a:r>
          </a:p>
          <a:p>
            <a:pPr>
              <a:buFont typeface="Wingdings" pitchFamily="2" charset="2"/>
              <a:buChar char="§"/>
            </a:pPr>
            <a:r>
              <a:rPr lang="en-US" sz="2200" dirty="0" smtClean="0"/>
              <a:t>Searching</a:t>
            </a:r>
            <a:r>
              <a:rPr lang="en-US" sz="2200" dirty="0"/>
              <a:t>, Linear Search, Binary </a:t>
            </a:r>
            <a:r>
              <a:rPr lang="en-US" sz="2200" dirty="0" smtClean="0"/>
              <a:t>Search </a:t>
            </a:r>
            <a:endParaRPr lang="en-US" sz="2200" dirty="0"/>
          </a:p>
          <a:p>
            <a:pPr>
              <a:buFont typeface="Wingdings" pitchFamily="2" charset="2"/>
              <a:buChar char="§"/>
            </a:pPr>
            <a:r>
              <a:rPr lang="en-US" sz="2200" dirty="0" smtClean="0"/>
              <a:t>Sorting Algorithms</a:t>
            </a:r>
            <a:endParaRPr lang="en-US" sz="2200"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11</a:t>
            </a:fld>
            <a:endParaRPr lang="en-US"/>
          </a:p>
        </p:txBody>
      </p:sp>
    </p:spTree>
    <p:extLst>
      <p:ext uri="{BB962C8B-B14F-4D97-AF65-F5344CB8AC3E}">
        <p14:creationId xmlns:p14="http://schemas.microsoft.com/office/powerpoint/2010/main" val="28810017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2"/>
          <p:cNvSpPr>
            <a:spLocks noGrp="1" noChangeArrowheads="1"/>
          </p:cNvSpPr>
          <p:nvPr>
            <p:ph type="title"/>
          </p:nvPr>
        </p:nvSpPr>
        <p:spPr/>
        <p:txBody>
          <a:bodyPr/>
          <a:lstStyle/>
          <a:p>
            <a:r>
              <a:rPr lang="en-US"/>
              <a:t>What is it all about?</a:t>
            </a:r>
          </a:p>
        </p:txBody>
      </p:sp>
      <p:sp>
        <p:nvSpPr>
          <p:cNvPr id="202755" name="Rectangle 3"/>
          <p:cNvSpPr>
            <a:spLocks noGrp="1" noChangeArrowheads="1"/>
          </p:cNvSpPr>
          <p:nvPr>
            <p:ph idx="1"/>
          </p:nvPr>
        </p:nvSpPr>
        <p:spPr>
          <a:xfrm>
            <a:off x="304800" y="1828800"/>
            <a:ext cx="7975600" cy="3962400"/>
          </a:xfrm>
        </p:spPr>
        <p:txBody>
          <a:bodyPr>
            <a:normAutofit/>
          </a:bodyPr>
          <a:lstStyle/>
          <a:p>
            <a:pPr marL="365760" lvl="1" indent="0">
              <a:lnSpc>
                <a:spcPct val="90000"/>
              </a:lnSpc>
              <a:buNone/>
            </a:pPr>
            <a:endParaRPr lang="en-GB" sz="2400" dirty="0" smtClean="0"/>
          </a:p>
          <a:p>
            <a:pPr>
              <a:lnSpc>
                <a:spcPct val="90000"/>
              </a:lnSpc>
              <a:buFont typeface="Wingdings" pitchFamily="2" charset="2"/>
              <a:buChar char="Ø"/>
            </a:pPr>
            <a:r>
              <a:rPr lang="en-GB" sz="2800" dirty="0" smtClean="0"/>
              <a:t>Using </a:t>
            </a:r>
            <a:r>
              <a:rPr lang="en-GB" sz="2800" dirty="0"/>
              <a:t>a computer to help solve problems</a:t>
            </a:r>
          </a:p>
          <a:p>
            <a:pPr lvl="1">
              <a:lnSpc>
                <a:spcPct val="90000"/>
              </a:lnSpc>
              <a:buFont typeface="Wingdings" pitchFamily="2" charset="2"/>
              <a:buChar char="§"/>
            </a:pPr>
            <a:r>
              <a:rPr lang="en-GB" sz="2400" dirty="0"/>
              <a:t>Designing programs (architecture, algorithms)</a:t>
            </a:r>
          </a:p>
          <a:p>
            <a:pPr lvl="1">
              <a:lnSpc>
                <a:spcPct val="90000"/>
              </a:lnSpc>
              <a:buFont typeface="Wingdings" pitchFamily="2" charset="2"/>
              <a:buChar char="§"/>
            </a:pPr>
            <a:r>
              <a:rPr lang="en-GB" sz="2400" dirty="0"/>
              <a:t>Writing programs</a:t>
            </a:r>
          </a:p>
          <a:p>
            <a:pPr lvl="1">
              <a:lnSpc>
                <a:spcPct val="90000"/>
              </a:lnSpc>
              <a:buFont typeface="Wingdings" pitchFamily="2" charset="2"/>
              <a:buChar char="§"/>
            </a:pPr>
            <a:r>
              <a:rPr lang="en-GB" sz="2400" dirty="0"/>
              <a:t>Verifying programs</a:t>
            </a:r>
          </a:p>
          <a:p>
            <a:pPr lvl="1">
              <a:lnSpc>
                <a:spcPct val="90000"/>
              </a:lnSpc>
              <a:buFont typeface="Wingdings" pitchFamily="2" charset="2"/>
              <a:buChar char="§"/>
            </a:pPr>
            <a:r>
              <a:rPr lang="en-GB" sz="2400" dirty="0"/>
              <a:t>Documenting programs</a:t>
            </a:r>
          </a:p>
        </p:txBody>
      </p:sp>
      <p:sp>
        <p:nvSpPr>
          <p:cNvPr id="2" name="Slide Number Placeholder 1"/>
          <p:cNvSpPr>
            <a:spLocks noGrp="1"/>
          </p:cNvSpPr>
          <p:nvPr>
            <p:ph type="sldNum" sz="quarter" idx="12"/>
          </p:nvPr>
        </p:nvSpPr>
        <p:spPr>
          <a:xfrm>
            <a:off x="8129016" y="5803392"/>
            <a:ext cx="609600" cy="521208"/>
          </a:xfrm>
        </p:spPr>
        <p:txBody>
          <a:bodyPr/>
          <a:lstStyle/>
          <a:p>
            <a:fld id="{B6F15528-21DE-4FAA-801E-634DDDAF4B2B}" type="slidenum">
              <a:rPr lang="en-US" smtClean="0"/>
              <a:pPr/>
              <a:t>12</a:t>
            </a:fld>
            <a:endParaRPr lang="en-US" dirty="0"/>
          </a:p>
        </p:txBody>
      </p:sp>
    </p:spTree>
    <p:extLst>
      <p:ext uri="{BB962C8B-B14F-4D97-AF65-F5344CB8AC3E}">
        <p14:creationId xmlns:p14="http://schemas.microsoft.com/office/powerpoint/2010/main" val="393925714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2"/>
          <p:cNvSpPr>
            <a:spLocks noGrp="1" noChangeArrowheads="1"/>
          </p:cNvSpPr>
          <p:nvPr>
            <p:ph type="title"/>
          </p:nvPr>
        </p:nvSpPr>
        <p:spPr>
          <a:xfrm>
            <a:off x="1066800" y="304800"/>
            <a:ext cx="7993062" cy="1143000"/>
          </a:xfrm>
        </p:spPr>
        <p:txBody>
          <a:bodyPr/>
          <a:lstStyle/>
          <a:p>
            <a:r>
              <a:rPr lang="en-US" dirty="0"/>
              <a:t>Data Structures and Algorithms</a:t>
            </a:r>
          </a:p>
        </p:txBody>
      </p:sp>
      <p:sp>
        <p:nvSpPr>
          <p:cNvPr id="204803" name="Rectangle 3"/>
          <p:cNvSpPr>
            <a:spLocks noGrp="1" noChangeArrowheads="1"/>
          </p:cNvSpPr>
          <p:nvPr>
            <p:ph idx="1"/>
          </p:nvPr>
        </p:nvSpPr>
        <p:spPr>
          <a:xfrm>
            <a:off x="228600" y="1600200"/>
            <a:ext cx="8763000" cy="4343400"/>
          </a:xfrm>
        </p:spPr>
        <p:txBody>
          <a:bodyPr>
            <a:normAutofit/>
          </a:bodyPr>
          <a:lstStyle/>
          <a:p>
            <a:pPr>
              <a:buFont typeface="Wingdings" pitchFamily="2" charset="2"/>
              <a:buChar char="Ø"/>
            </a:pPr>
            <a:r>
              <a:rPr lang="en-GB" dirty="0"/>
              <a:t>A famous quote: Program = Algorithm + Data </a:t>
            </a:r>
            <a:r>
              <a:rPr lang="en-GB" dirty="0" smtClean="0"/>
              <a:t>Structure</a:t>
            </a:r>
          </a:p>
          <a:p>
            <a:pPr>
              <a:buFont typeface="Wingdings" pitchFamily="2" charset="2"/>
              <a:buChar char="Ø"/>
            </a:pPr>
            <a:endParaRPr lang="en-GB" dirty="0" smtClean="0"/>
          </a:p>
          <a:p>
            <a:pPr>
              <a:buFont typeface="Wingdings" pitchFamily="2" charset="2"/>
              <a:buChar char="Ø"/>
            </a:pPr>
            <a:r>
              <a:rPr lang="en-GB" b="1" dirty="0" smtClean="0"/>
              <a:t>Algorithm</a:t>
            </a:r>
          </a:p>
          <a:p>
            <a:pPr marL="0" indent="0">
              <a:buNone/>
            </a:pPr>
            <a:r>
              <a:rPr lang="en-GB" dirty="0" smtClean="0"/>
              <a:t>	Finite sequence of steps for solving a particular 	problem </a:t>
            </a:r>
            <a:endParaRPr lang="en-GB" dirty="0"/>
          </a:p>
          <a:p>
            <a:pPr>
              <a:buFont typeface="Wingdings" pitchFamily="2" charset="2"/>
              <a:buChar char="Ø"/>
            </a:pPr>
            <a:r>
              <a:rPr lang="en-GB" b="1" dirty="0"/>
              <a:t>Program</a:t>
            </a:r>
            <a:r>
              <a:rPr lang="en-GB" dirty="0"/>
              <a:t> – an implementation of an algorithm in some programming language </a:t>
            </a:r>
          </a:p>
          <a:p>
            <a:pPr>
              <a:buFont typeface="Wingdings" pitchFamily="2" charset="2"/>
              <a:buChar char="Ø"/>
            </a:pPr>
            <a:r>
              <a:rPr lang="en-GB" b="1" dirty="0"/>
              <a:t>Data </a:t>
            </a:r>
            <a:r>
              <a:rPr lang="en-GB" b="1" dirty="0" smtClean="0"/>
              <a:t>structure</a:t>
            </a:r>
            <a:endParaRPr lang="en-GB" b="1" dirty="0"/>
          </a:p>
          <a:p>
            <a:pPr lvl="1">
              <a:buFont typeface="Wingdings" pitchFamily="2" charset="2"/>
              <a:buChar char="§"/>
            </a:pPr>
            <a:r>
              <a:rPr lang="en-GB" b="1" dirty="0"/>
              <a:t>Organization</a:t>
            </a:r>
            <a:r>
              <a:rPr lang="en-GB" dirty="0"/>
              <a:t> of data needed to solve the problem</a:t>
            </a:r>
            <a:endParaRPr lang="en-GB" b="1" dirty="0"/>
          </a:p>
        </p:txBody>
      </p:sp>
      <p:sp>
        <p:nvSpPr>
          <p:cNvPr id="2" name="Slide Number Placeholder 1"/>
          <p:cNvSpPr>
            <a:spLocks noGrp="1"/>
          </p:cNvSpPr>
          <p:nvPr>
            <p:ph type="sldNum" sz="quarter" idx="12"/>
          </p:nvPr>
        </p:nvSpPr>
        <p:spPr/>
        <p:txBody>
          <a:bodyPr/>
          <a:lstStyle/>
          <a:p>
            <a:fld id="{B6F15528-21DE-4FAA-801E-634DDDAF4B2B}" type="slidenum">
              <a:rPr lang="en-US" smtClean="0"/>
              <a:pPr/>
              <a:t>13</a:t>
            </a:fld>
            <a:endParaRPr lang="en-US" dirty="0"/>
          </a:p>
        </p:txBody>
      </p:sp>
    </p:spTree>
    <p:extLst>
      <p:ext uri="{BB962C8B-B14F-4D97-AF65-F5344CB8AC3E}">
        <p14:creationId xmlns:p14="http://schemas.microsoft.com/office/powerpoint/2010/main" val="193422065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2309" y="204787"/>
            <a:ext cx="8451850" cy="785813"/>
          </a:xfrm>
        </p:spPr>
        <p:txBody>
          <a:bodyPr/>
          <a:lstStyle/>
          <a:p>
            <a:r>
              <a:rPr lang="en-US" altLang="zh-TW" dirty="0" smtClean="0"/>
              <a:t>Algorithm Specification</a:t>
            </a:r>
            <a:endParaRPr lang="en-US" altLang="zh-TW" dirty="0"/>
          </a:p>
        </p:txBody>
      </p:sp>
      <p:sp>
        <p:nvSpPr>
          <p:cNvPr id="51203" name="Rectangle 3"/>
          <p:cNvSpPr>
            <a:spLocks noGrp="1" noChangeArrowheads="1"/>
          </p:cNvSpPr>
          <p:nvPr>
            <p:ph idx="1"/>
          </p:nvPr>
        </p:nvSpPr>
        <p:spPr>
          <a:xfrm>
            <a:off x="0" y="1524000"/>
            <a:ext cx="8604250" cy="4762500"/>
          </a:xfrm>
        </p:spPr>
        <p:txBody>
          <a:bodyPr>
            <a:normAutofit/>
          </a:bodyPr>
          <a:lstStyle/>
          <a:p>
            <a:pPr>
              <a:buFont typeface="Wingdings" pitchFamily="2" charset="2"/>
              <a:buChar char="Ø"/>
            </a:pPr>
            <a:r>
              <a:rPr lang="en-US" altLang="zh-TW" sz="2800" dirty="0" smtClean="0"/>
              <a:t>Introduction</a:t>
            </a:r>
            <a:endParaRPr lang="en-US" altLang="zh-TW" sz="2800" dirty="0"/>
          </a:p>
          <a:p>
            <a:pPr lvl="1">
              <a:buFont typeface="Wingdings" pitchFamily="2" charset="2"/>
              <a:buChar char="§"/>
            </a:pPr>
            <a:r>
              <a:rPr lang="en-US" altLang="zh-TW" sz="2400" dirty="0"/>
              <a:t>An algorithm is a finite set of instructions that accomplishes a particular task</a:t>
            </a:r>
            <a:r>
              <a:rPr lang="en-US" altLang="zh-TW" sz="2400" dirty="0" smtClean="0"/>
              <a:t>.</a:t>
            </a:r>
          </a:p>
          <a:p>
            <a:pPr lvl="1">
              <a:buFont typeface="Wingdings" pitchFamily="2" charset="2"/>
              <a:buChar char="§"/>
            </a:pPr>
            <a:endParaRPr lang="en-US" altLang="zh-TW" sz="2400" dirty="0"/>
          </a:p>
          <a:p>
            <a:pPr lvl="1">
              <a:buFont typeface="Wingdings" pitchFamily="2" charset="2"/>
              <a:buChar char="Ø"/>
            </a:pPr>
            <a:r>
              <a:rPr lang="en-US" altLang="zh-TW" sz="2400" dirty="0"/>
              <a:t>Criteria</a:t>
            </a:r>
          </a:p>
          <a:p>
            <a:pPr lvl="2">
              <a:buFont typeface="Wingdings" pitchFamily="2" charset="2"/>
              <a:buChar char="§"/>
            </a:pPr>
            <a:r>
              <a:rPr lang="en-US" altLang="zh-TW" sz="2000" dirty="0"/>
              <a:t>input: </a:t>
            </a:r>
            <a:r>
              <a:rPr lang="en-US" altLang="zh-TW" sz="2000" dirty="0">
                <a:solidFill>
                  <a:schemeClr val="tx2"/>
                </a:solidFill>
              </a:rPr>
              <a:t>zero or more quantities that are externally supplied</a:t>
            </a:r>
          </a:p>
          <a:p>
            <a:pPr lvl="2">
              <a:buFont typeface="Wingdings" pitchFamily="2" charset="2"/>
              <a:buChar char="§"/>
            </a:pPr>
            <a:r>
              <a:rPr lang="en-US" altLang="zh-TW" sz="2000" dirty="0"/>
              <a:t>output: </a:t>
            </a:r>
            <a:r>
              <a:rPr lang="en-US" altLang="zh-TW" sz="2000" dirty="0">
                <a:solidFill>
                  <a:schemeClr val="tx2"/>
                </a:solidFill>
              </a:rPr>
              <a:t>at least one quantity is produced</a:t>
            </a:r>
          </a:p>
          <a:p>
            <a:pPr lvl="2">
              <a:buFont typeface="Wingdings" pitchFamily="2" charset="2"/>
              <a:buChar char="§"/>
            </a:pPr>
            <a:r>
              <a:rPr lang="en-US" altLang="zh-TW" sz="2000" dirty="0"/>
              <a:t>definiteness: </a:t>
            </a:r>
            <a:r>
              <a:rPr lang="en-US" altLang="zh-TW" sz="2000" dirty="0">
                <a:solidFill>
                  <a:schemeClr val="tx2"/>
                </a:solidFill>
              </a:rPr>
              <a:t>clear and unambiguous</a:t>
            </a:r>
          </a:p>
          <a:p>
            <a:pPr lvl="2">
              <a:buFont typeface="Wingdings" pitchFamily="2" charset="2"/>
              <a:buChar char="§"/>
            </a:pPr>
            <a:r>
              <a:rPr lang="en-US" altLang="zh-TW" sz="2000" dirty="0"/>
              <a:t>finiteness: </a:t>
            </a:r>
            <a:r>
              <a:rPr lang="en-US" altLang="zh-TW" sz="2000" dirty="0">
                <a:solidFill>
                  <a:schemeClr val="tx2"/>
                </a:solidFill>
              </a:rPr>
              <a:t>terminate after a finite number of steps</a:t>
            </a:r>
          </a:p>
          <a:p>
            <a:pPr lvl="2">
              <a:buFont typeface="Wingdings" pitchFamily="2" charset="2"/>
              <a:buChar char="§"/>
            </a:pPr>
            <a:r>
              <a:rPr lang="en-US" altLang="zh-TW" sz="2000" dirty="0"/>
              <a:t>effectiveness: </a:t>
            </a:r>
            <a:r>
              <a:rPr lang="en-US" altLang="zh-TW" sz="2000" dirty="0">
                <a:solidFill>
                  <a:schemeClr val="tx2"/>
                </a:solidFill>
              </a:rPr>
              <a:t>instruction is basic enough to be carried </a:t>
            </a:r>
            <a:r>
              <a:rPr lang="en-US" altLang="zh-TW" sz="2000" dirty="0" smtClean="0">
                <a:solidFill>
                  <a:schemeClr val="tx2"/>
                </a:solidFill>
              </a:rPr>
              <a:t>out</a:t>
            </a:r>
          </a:p>
        </p:txBody>
      </p:sp>
      <p:sp>
        <p:nvSpPr>
          <p:cNvPr id="2" name="Slide Number Placeholder 1"/>
          <p:cNvSpPr>
            <a:spLocks noGrp="1"/>
          </p:cNvSpPr>
          <p:nvPr>
            <p:ph type="sldNum" sz="quarter" idx="12"/>
          </p:nvPr>
        </p:nvSpPr>
        <p:spPr/>
        <p:txBody>
          <a:bodyPr/>
          <a:lstStyle/>
          <a:p>
            <a:fld id="{B6F15528-21DE-4FAA-801E-634DDDAF4B2B}" type="slidenum">
              <a:rPr lang="en-US" smtClean="0"/>
              <a:pPr/>
              <a:t>14</a:t>
            </a:fld>
            <a:endParaRPr lang="en-US"/>
          </a:p>
        </p:txBody>
      </p:sp>
    </p:spTree>
    <p:extLst>
      <p:ext uri="{BB962C8B-B14F-4D97-AF65-F5344CB8AC3E}">
        <p14:creationId xmlns:p14="http://schemas.microsoft.com/office/powerpoint/2010/main" val="117186361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a:xfrm>
            <a:off x="-20782" y="349250"/>
            <a:ext cx="8364537" cy="641350"/>
          </a:xfrm>
        </p:spPr>
        <p:txBody>
          <a:bodyPr>
            <a:normAutofit fontScale="90000"/>
          </a:bodyPr>
          <a:lstStyle/>
          <a:p>
            <a:r>
              <a:rPr lang="en-US" altLang="zh-TW" dirty="0" smtClean="0"/>
              <a:t>Algorithm Specification</a:t>
            </a:r>
            <a:endParaRPr lang="en-US" altLang="zh-TW" dirty="0"/>
          </a:p>
        </p:txBody>
      </p:sp>
      <p:sp>
        <p:nvSpPr>
          <p:cNvPr id="110595" name="Rectangle 3"/>
          <p:cNvSpPr>
            <a:spLocks noGrp="1" noChangeArrowheads="1"/>
          </p:cNvSpPr>
          <p:nvPr>
            <p:ph idx="1"/>
          </p:nvPr>
        </p:nvSpPr>
        <p:spPr>
          <a:xfrm>
            <a:off x="228600" y="2438400"/>
            <a:ext cx="8001000" cy="3450696"/>
          </a:xfrm>
        </p:spPr>
        <p:txBody>
          <a:bodyPr>
            <a:normAutofit/>
          </a:bodyPr>
          <a:lstStyle/>
          <a:p>
            <a:pPr>
              <a:buFont typeface="Wingdings" pitchFamily="2" charset="2"/>
              <a:buChar char="Ø"/>
            </a:pPr>
            <a:r>
              <a:rPr lang="en-US" altLang="zh-TW" sz="3200" dirty="0">
                <a:effectLst/>
              </a:rPr>
              <a:t>Representation</a:t>
            </a:r>
          </a:p>
          <a:p>
            <a:pPr lvl="1">
              <a:buFont typeface="Wingdings" pitchFamily="2" charset="2"/>
              <a:buChar char="§"/>
            </a:pPr>
            <a:r>
              <a:rPr lang="en-US" altLang="zh-TW" sz="2800" dirty="0">
                <a:effectLst/>
              </a:rPr>
              <a:t>A natural language, like English or Chinese.</a:t>
            </a:r>
          </a:p>
          <a:p>
            <a:pPr lvl="1">
              <a:buFont typeface="Wingdings" pitchFamily="2" charset="2"/>
              <a:buChar char="§"/>
            </a:pPr>
            <a:r>
              <a:rPr lang="en-US" altLang="zh-TW" sz="2800" dirty="0">
                <a:effectLst/>
              </a:rPr>
              <a:t>A graphic, like flowcharts. </a:t>
            </a:r>
          </a:p>
          <a:p>
            <a:pPr lvl="1">
              <a:buFont typeface="Wingdings" pitchFamily="2" charset="2"/>
              <a:buChar char="§"/>
            </a:pPr>
            <a:r>
              <a:rPr lang="en-US" altLang="zh-TW" sz="2800" dirty="0">
                <a:effectLst/>
              </a:rPr>
              <a:t>A computer language, like C</a:t>
            </a:r>
            <a:r>
              <a:rPr lang="en-US" altLang="zh-TW" sz="2800" dirty="0" smtClean="0">
                <a:effectLst/>
              </a:rPr>
              <a:t>.</a:t>
            </a:r>
            <a:endParaRPr lang="en-US" altLang="zh-TW" sz="2800" dirty="0">
              <a:effectLst/>
            </a:endParaRPr>
          </a:p>
        </p:txBody>
      </p:sp>
      <p:sp>
        <p:nvSpPr>
          <p:cNvPr id="2" name="Slide Number Placeholder 1"/>
          <p:cNvSpPr>
            <a:spLocks noGrp="1"/>
          </p:cNvSpPr>
          <p:nvPr>
            <p:ph type="sldNum" sz="quarter" idx="12"/>
          </p:nvPr>
        </p:nvSpPr>
        <p:spPr/>
        <p:txBody>
          <a:bodyPr/>
          <a:lstStyle/>
          <a:p>
            <a:fld id="{B6F15528-21DE-4FAA-801E-634DDDAF4B2B}" type="slidenum">
              <a:rPr lang="en-US" smtClean="0"/>
              <a:pPr/>
              <a:t>15</a:t>
            </a:fld>
            <a:endParaRPr lang="en-US"/>
          </a:p>
        </p:txBody>
      </p:sp>
    </p:spTree>
    <p:extLst>
      <p:ext uri="{BB962C8B-B14F-4D97-AF65-F5344CB8AC3E}">
        <p14:creationId xmlns:p14="http://schemas.microsoft.com/office/powerpoint/2010/main" val="322391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ChangeArrowheads="1"/>
          </p:cNvSpPr>
          <p:nvPr/>
        </p:nvSpPr>
        <p:spPr bwMode="auto">
          <a:xfrm>
            <a:off x="3338286" y="0"/>
            <a:ext cx="174740" cy="364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493" tIns="43247" rIns="86493" bIns="43247">
            <a:spAutoFit/>
          </a:bodyPr>
          <a:lstStyle/>
          <a:p>
            <a:endParaRPr lang="en-US"/>
          </a:p>
        </p:txBody>
      </p:sp>
      <p:sp>
        <p:nvSpPr>
          <p:cNvPr id="118787" name="Rectangle 3"/>
          <p:cNvSpPr>
            <a:spLocks noChangeArrowheads="1"/>
          </p:cNvSpPr>
          <p:nvPr/>
        </p:nvSpPr>
        <p:spPr bwMode="auto">
          <a:xfrm flipV="1">
            <a:off x="176893" y="206872"/>
            <a:ext cx="175381" cy="5490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lIns="86493" tIns="43247" rIns="86493" bIns="43247">
            <a:spAutoFit/>
          </a:bodyPr>
          <a:lstStyle/>
          <a:p>
            <a:endParaRPr lang="en-US" sz="3000"/>
          </a:p>
        </p:txBody>
      </p:sp>
      <p:sp>
        <p:nvSpPr>
          <p:cNvPr id="118788" name="Rectangle 4"/>
          <p:cNvSpPr>
            <a:spLocks noGrp="1" noChangeArrowheads="1"/>
          </p:cNvSpPr>
          <p:nvPr>
            <p:ph type="title"/>
          </p:nvPr>
        </p:nvSpPr>
        <p:spPr>
          <a:xfrm>
            <a:off x="359229" y="228600"/>
            <a:ext cx="5660571" cy="928688"/>
          </a:xfrm>
        </p:spPr>
        <p:txBody>
          <a:bodyPr>
            <a:normAutofit/>
          </a:bodyPr>
          <a:lstStyle/>
          <a:p>
            <a:r>
              <a:rPr lang="en-US" dirty="0" smtClean="0"/>
              <a:t>Algorithm Analysis</a:t>
            </a:r>
            <a:endParaRPr lang="en-US" dirty="0"/>
          </a:p>
        </p:txBody>
      </p:sp>
      <p:sp>
        <p:nvSpPr>
          <p:cNvPr id="118789" name="Rectangle 5"/>
          <p:cNvSpPr>
            <a:spLocks noGrp="1" noChangeArrowheads="1"/>
          </p:cNvSpPr>
          <p:nvPr>
            <p:ph idx="1"/>
          </p:nvPr>
        </p:nvSpPr>
        <p:spPr>
          <a:xfrm>
            <a:off x="264583" y="1202228"/>
            <a:ext cx="8763000" cy="4449763"/>
          </a:xfrm>
        </p:spPr>
        <p:txBody>
          <a:bodyPr>
            <a:noAutofit/>
          </a:bodyPr>
          <a:lstStyle/>
          <a:p>
            <a:pPr>
              <a:buFont typeface="Wingdings" pitchFamily="2" charset="2"/>
              <a:buChar char="Ø"/>
            </a:pPr>
            <a:r>
              <a:rPr lang="en-US" sz="2800" dirty="0" smtClean="0"/>
              <a:t>Foundations </a:t>
            </a:r>
            <a:r>
              <a:rPr lang="en-US" sz="2800" dirty="0"/>
              <a:t>of Algorithm Analysis and Data Structures</a:t>
            </a:r>
            <a:r>
              <a:rPr lang="en-US" sz="2800" dirty="0" smtClean="0"/>
              <a:t>.</a:t>
            </a:r>
          </a:p>
          <a:p>
            <a:pPr>
              <a:buFont typeface="Wingdings" pitchFamily="2" charset="2"/>
              <a:buChar char="Ø"/>
            </a:pPr>
            <a:endParaRPr lang="en-US" sz="2800" dirty="0"/>
          </a:p>
          <a:p>
            <a:pPr>
              <a:buFont typeface="Wingdings" pitchFamily="2" charset="2"/>
              <a:buChar char="Ø"/>
            </a:pPr>
            <a:r>
              <a:rPr lang="en-US" sz="2800" dirty="0"/>
              <a:t>Analysis:</a:t>
            </a:r>
          </a:p>
          <a:p>
            <a:pPr lvl="1">
              <a:buFont typeface="Wingdings" pitchFamily="2" charset="2"/>
              <a:buChar char="§"/>
            </a:pPr>
            <a:r>
              <a:rPr lang="en-US" dirty="0"/>
              <a:t>How to predict an algorithm’s performance </a:t>
            </a:r>
          </a:p>
          <a:p>
            <a:pPr lvl="1">
              <a:buFont typeface="Wingdings" pitchFamily="2" charset="2"/>
              <a:buChar char="§"/>
            </a:pPr>
            <a:r>
              <a:rPr lang="en-US" dirty="0" smtClean="0"/>
              <a:t>How </a:t>
            </a:r>
            <a:r>
              <a:rPr lang="en-US" dirty="0"/>
              <a:t>to compare different algorithms for a </a:t>
            </a:r>
            <a:r>
              <a:rPr lang="en-US" dirty="0" smtClean="0"/>
              <a:t>problem</a:t>
            </a:r>
          </a:p>
          <a:p>
            <a:pPr lvl="1">
              <a:buFont typeface="Wingdings" pitchFamily="2" charset="2"/>
              <a:buChar char="§"/>
            </a:pPr>
            <a:endParaRPr lang="en-US" dirty="0"/>
          </a:p>
          <a:p>
            <a:pPr>
              <a:buFont typeface="Wingdings" pitchFamily="2" charset="2"/>
              <a:buChar char="Ø"/>
            </a:pPr>
            <a:r>
              <a:rPr lang="en-US" sz="2800" dirty="0"/>
              <a:t>Data Structures</a:t>
            </a:r>
          </a:p>
          <a:p>
            <a:pPr lvl="1">
              <a:buFont typeface="Wingdings" pitchFamily="2" charset="2"/>
              <a:buChar char="§"/>
            </a:pPr>
            <a:r>
              <a:rPr lang="en-US" dirty="0"/>
              <a:t>How to efficiently store, access, manage data </a:t>
            </a:r>
          </a:p>
          <a:p>
            <a:pPr lvl="1">
              <a:buFont typeface="Wingdings" pitchFamily="2" charset="2"/>
              <a:buChar char="§"/>
            </a:pPr>
            <a:r>
              <a:rPr lang="en-US" dirty="0"/>
              <a:t>Data structures effect algorithm’s performance</a:t>
            </a:r>
          </a:p>
          <a:p>
            <a:pPr lvl="1">
              <a:buFont typeface="Wingdings 2" pitchFamily="-128" charset="2"/>
              <a:buNone/>
            </a:pPr>
            <a:endParaRPr lang="en-US" dirty="0">
              <a:latin typeface="Comic Sans MS" pitchFamily="-128" charset="0"/>
            </a:endParaRPr>
          </a:p>
        </p:txBody>
      </p:sp>
      <p:sp>
        <p:nvSpPr>
          <p:cNvPr id="2" name="Slide Number Placeholder 1"/>
          <p:cNvSpPr>
            <a:spLocks noGrp="1"/>
          </p:cNvSpPr>
          <p:nvPr>
            <p:ph type="sldNum" sz="quarter" idx="12"/>
          </p:nvPr>
        </p:nvSpPr>
        <p:spPr/>
        <p:txBody>
          <a:bodyPr/>
          <a:lstStyle/>
          <a:p>
            <a:fld id="{B6F15528-21DE-4FAA-801E-634DDDAF4B2B}" type="slidenum">
              <a:rPr lang="en-US" smtClean="0"/>
              <a:pPr/>
              <a:t>16</a:t>
            </a:fld>
            <a:endParaRPr lang="en-US"/>
          </a:p>
        </p:txBody>
      </p:sp>
      <p:sp>
        <p:nvSpPr>
          <p:cNvPr id="118790" name="Rectangle 6"/>
          <p:cNvSpPr>
            <a:spLocks noChangeArrowheads="1"/>
          </p:cNvSpPr>
          <p:nvPr/>
        </p:nvSpPr>
        <p:spPr bwMode="auto">
          <a:xfrm>
            <a:off x="508000" y="409278"/>
            <a:ext cx="5442857" cy="364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6493" tIns="43247" rIns="86493" bIns="43247">
            <a:spAutoFit/>
          </a:bodyPr>
          <a:lstStyle/>
          <a:p>
            <a:endParaRPr lang="en-US"/>
          </a:p>
        </p:txBody>
      </p:sp>
    </p:spTree>
    <p:extLst>
      <p:ext uri="{BB962C8B-B14F-4D97-AF65-F5344CB8AC3E}">
        <p14:creationId xmlns:p14="http://schemas.microsoft.com/office/powerpoint/2010/main" val="418100676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145143" y="228600"/>
            <a:ext cx="8791727" cy="762000"/>
          </a:xfrm>
        </p:spPr>
        <p:txBody>
          <a:bodyPr/>
          <a:lstStyle/>
          <a:p>
            <a:r>
              <a:rPr lang="en-US" dirty="0"/>
              <a:t>Example Algorithms</a:t>
            </a:r>
          </a:p>
        </p:txBody>
      </p:sp>
      <p:sp>
        <p:nvSpPr>
          <p:cNvPr id="45059" name="Rectangle 3"/>
          <p:cNvSpPr>
            <a:spLocks noGrp="1" noChangeArrowheads="1"/>
          </p:cNvSpPr>
          <p:nvPr>
            <p:ph idx="1"/>
          </p:nvPr>
        </p:nvSpPr>
        <p:spPr>
          <a:xfrm>
            <a:off x="228600" y="1143000"/>
            <a:ext cx="8686800" cy="5562600"/>
          </a:xfrm>
        </p:spPr>
        <p:txBody>
          <a:bodyPr>
            <a:normAutofit fontScale="25000" lnSpcReduction="20000"/>
          </a:bodyPr>
          <a:lstStyle/>
          <a:p>
            <a:pPr>
              <a:lnSpc>
                <a:spcPct val="90000"/>
              </a:lnSpc>
              <a:buFont typeface="Wingdings" pitchFamily="2" charset="2"/>
              <a:buChar char="§"/>
            </a:pPr>
            <a:r>
              <a:rPr lang="en-US" sz="7200" dirty="0"/>
              <a:t>Two algorithms for computing the Factorial </a:t>
            </a:r>
          </a:p>
          <a:p>
            <a:pPr>
              <a:lnSpc>
                <a:spcPct val="90000"/>
              </a:lnSpc>
              <a:buFont typeface="Wingdings" pitchFamily="2" charset="2"/>
              <a:buChar char="§"/>
            </a:pPr>
            <a:r>
              <a:rPr lang="en-US" sz="7200" dirty="0"/>
              <a:t>Which one is better</a:t>
            </a:r>
            <a:r>
              <a:rPr lang="en-US" sz="7200" dirty="0" smtClean="0">
                <a:latin typeface="Comic Sans MS" pitchFamily="-128" charset="0"/>
              </a:rPr>
              <a:t>?</a:t>
            </a:r>
            <a:endParaRPr lang="en-US" sz="7200" dirty="0">
              <a:latin typeface="Comic Sans MS" pitchFamily="-128" charset="0"/>
            </a:endParaRPr>
          </a:p>
          <a:p>
            <a:pPr marL="0" indent="0">
              <a:lnSpc>
                <a:spcPct val="90000"/>
              </a:lnSpc>
              <a:buNone/>
            </a:pPr>
            <a:r>
              <a:rPr lang="en-US" sz="7200" dirty="0" err="1">
                <a:latin typeface="Comic Sans MS" pitchFamily="-128" charset="0"/>
              </a:rPr>
              <a:t>int</a:t>
            </a:r>
            <a:r>
              <a:rPr lang="en-US" sz="7200" dirty="0">
                <a:latin typeface="Comic Sans MS" pitchFamily="-128" charset="0"/>
              </a:rPr>
              <a:t> factorial (</a:t>
            </a:r>
            <a:r>
              <a:rPr lang="en-US" sz="7200" dirty="0" err="1">
                <a:latin typeface="Comic Sans MS" pitchFamily="-128" charset="0"/>
              </a:rPr>
              <a:t>int</a:t>
            </a:r>
            <a:r>
              <a:rPr lang="en-US" sz="7200" dirty="0">
                <a:latin typeface="Comic Sans MS" pitchFamily="-128" charset="0"/>
              </a:rPr>
              <a:t> n) {</a:t>
            </a:r>
          </a:p>
          <a:p>
            <a:pPr marL="0" indent="0">
              <a:lnSpc>
                <a:spcPct val="90000"/>
              </a:lnSpc>
              <a:buNone/>
            </a:pPr>
            <a:r>
              <a:rPr lang="en-US" sz="7200" dirty="0">
                <a:latin typeface="Comic Sans MS" pitchFamily="-128" charset="0"/>
              </a:rPr>
              <a:t>   if (n &lt;= 1)    return 1;</a:t>
            </a:r>
          </a:p>
          <a:p>
            <a:pPr marL="0" indent="0">
              <a:lnSpc>
                <a:spcPct val="90000"/>
              </a:lnSpc>
              <a:buNone/>
            </a:pPr>
            <a:r>
              <a:rPr lang="en-US" sz="7200" dirty="0">
                <a:latin typeface="Comic Sans MS" pitchFamily="-128" charset="0"/>
              </a:rPr>
              <a:t>   else   return n * factorial(n-1);</a:t>
            </a:r>
          </a:p>
          <a:p>
            <a:pPr marL="0" indent="0">
              <a:lnSpc>
                <a:spcPct val="90000"/>
              </a:lnSpc>
              <a:buNone/>
            </a:pPr>
            <a:r>
              <a:rPr lang="en-US" sz="7200" dirty="0" smtClean="0">
                <a:latin typeface="Comic Sans MS" pitchFamily="-128" charset="0"/>
              </a:rPr>
              <a:t>}</a:t>
            </a:r>
            <a:endParaRPr lang="en-US" sz="7200" dirty="0">
              <a:latin typeface="Comic Sans MS" pitchFamily="-128" charset="0"/>
            </a:endParaRPr>
          </a:p>
          <a:p>
            <a:pPr marL="0" indent="0">
              <a:lnSpc>
                <a:spcPct val="90000"/>
              </a:lnSpc>
              <a:buNone/>
            </a:pPr>
            <a:r>
              <a:rPr lang="en-US" sz="7200" b="1" dirty="0" err="1">
                <a:latin typeface="Comic Sans MS" pitchFamily="-128" charset="0"/>
              </a:rPr>
              <a:t>int</a:t>
            </a:r>
            <a:r>
              <a:rPr lang="en-US" sz="7200" b="1" dirty="0">
                <a:latin typeface="Comic Sans MS" pitchFamily="-128" charset="0"/>
              </a:rPr>
              <a:t> factorial (</a:t>
            </a:r>
            <a:r>
              <a:rPr lang="en-US" sz="7200" b="1" dirty="0" err="1">
                <a:latin typeface="Comic Sans MS" pitchFamily="-128" charset="0"/>
              </a:rPr>
              <a:t>int</a:t>
            </a:r>
            <a:r>
              <a:rPr lang="en-US" sz="7200" b="1" dirty="0">
                <a:latin typeface="Comic Sans MS" pitchFamily="-128" charset="0"/>
              </a:rPr>
              <a:t> n) {</a:t>
            </a:r>
          </a:p>
          <a:p>
            <a:pPr marL="0" indent="0">
              <a:lnSpc>
                <a:spcPct val="90000"/>
              </a:lnSpc>
              <a:buNone/>
            </a:pPr>
            <a:r>
              <a:rPr lang="en-US" sz="7200" b="1" dirty="0">
                <a:latin typeface="Comic Sans MS" pitchFamily="-128" charset="0"/>
              </a:rPr>
              <a:t>   if (n&lt;=1)    return 1;</a:t>
            </a:r>
          </a:p>
          <a:p>
            <a:pPr marL="0" indent="0">
              <a:lnSpc>
                <a:spcPct val="90000"/>
              </a:lnSpc>
              <a:buNone/>
            </a:pPr>
            <a:r>
              <a:rPr lang="en-US" sz="7200" b="1" dirty="0">
                <a:latin typeface="Comic Sans MS" pitchFamily="-128" charset="0"/>
              </a:rPr>
              <a:t>   else {</a:t>
            </a:r>
          </a:p>
          <a:p>
            <a:pPr marL="0" indent="0">
              <a:lnSpc>
                <a:spcPct val="90000"/>
              </a:lnSpc>
              <a:buNone/>
            </a:pPr>
            <a:r>
              <a:rPr lang="en-US" sz="7200" b="1" dirty="0">
                <a:latin typeface="Comic Sans MS" pitchFamily="-128" charset="0"/>
              </a:rPr>
              <a:t>     fact = 1;</a:t>
            </a:r>
          </a:p>
          <a:p>
            <a:pPr marL="0" indent="0">
              <a:lnSpc>
                <a:spcPct val="90000"/>
              </a:lnSpc>
              <a:buNone/>
            </a:pPr>
            <a:r>
              <a:rPr lang="en-US" sz="7200" b="1" dirty="0">
                <a:latin typeface="Comic Sans MS" pitchFamily="-128" charset="0"/>
              </a:rPr>
              <a:t>     for (k=2; k&lt;=n; k++) </a:t>
            </a:r>
          </a:p>
          <a:p>
            <a:pPr marL="0" indent="0">
              <a:lnSpc>
                <a:spcPct val="90000"/>
              </a:lnSpc>
              <a:buNone/>
            </a:pPr>
            <a:r>
              <a:rPr lang="en-US" sz="7200" b="1" dirty="0">
                <a:latin typeface="Comic Sans MS" pitchFamily="-128" charset="0"/>
              </a:rPr>
              <a:t>         fact *= k;</a:t>
            </a:r>
          </a:p>
          <a:p>
            <a:pPr marL="0" indent="0">
              <a:lnSpc>
                <a:spcPct val="90000"/>
              </a:lnSpc>
              <a:buNone/>
            </a:pPr>
            <a:r>
              <a:rPr lang="en-US" sz="7200" b="1" dirty="0">
                <a:latin typeface="Comic Sans MS" pitchFamily="-128" charset="0"/>
              </a:rPr>
              <a:t>     return fact;</a:t>
            </a:r>
          </a:p>
          <a:p>
            <a:pPr marL="0" indent="0">
              <a:lnSpc>
                <a:spcPct val="90000"/>
              </a:lnSpc>
              <a:buNone/>
            </a:pPr>
            <a:r>
              <a:rPr lang="en-US" sz="7200" b="1" dirty="0">
                <a:latin typeface="Comic Sans MS" pitchFamily="-128" charset="0"/>
              </a:rPr>
              <a:t>   }</a:t>
            </a:r>
          </a:p>
          <a:p>
            <a:pPr marL="0" indent="0">
              <a:lnSpc>
                <a:spcPct val="90000"/>
              </a:lnSpc>
              <a:buNone/>
            </a:pPr>
            <a:r>
              <a:rPr lang="en-US" sz="7200" dirty="0" smtClean="0">
                <a:latin typeface="Comic Sans MS" pitchFamily="-128" charset="0"/>
              </a:rPr>
              <a:t>}</a:t>
            </a:r>
            <a:endParaRPr lang="en-US" sz="7200" dirty="0">
              <a:latin typeface="Comic Sans MS" pitchFamily="-128" charset="0"/>
            </a:endParaRPr>
          </a:p>
          <a:p>
            <a:pPr marL="0" indent="0">
              <a:lnSpc>
                <a:spcPct val="90000"/>
              </a:lnSpc>
              <a:buNone/>
            </a:pPr>
            <a:r>
              <a:rPr lang="en-US" sz="1700" dirty="0">
                <a:latin typeface="Comic Sans MS" pitchFamily="-128" charset="0"/>
              </a:rPr>
              <a:t> </a:t>
            </a:r>
          </a:p>
        </p:txBody>
      </p:sp>
      <p:sp>
        <p:nvSpPr>
          <p:cNvPr id="2" name="Slide Number Placeholder 1"/>
          <p:cNvSpPr>
            <a:spLocks noGrp="1"/>
          </p:cNvSpPr>
          <p:nvPr>
            <p:ph type="sldNum" sz="quarter" idx="12"/>
          </p:nvPr>
        </p:nvSpPr>
        <p:spPr/>
        <p:txBody>
          <a:bodyPr/>
          <a:lstStyle/>
          <a:p>
            <a:fld id="{B6F15528-21DE-4FAA-801E-634DDDAF4B2B}" type="slidenum">
              <a:rPr lang="en-US" smtClean="0"/>
              <a:pPr/>
              <a:t>17</a:t>
            </a:fld>
            <a:endParaRPr lang="en-US"/>
          </a:p>
        </p:txBody>
      </p:sp>
    </p:spTree>
    <p:extLst>
      <p:ext uri="{BB962C8B-B14F-4D97-AF65-F5344CB8AC3E}">
        <p14:creationId xmlns:p14="http://schemas.microsoft.com/office/powerpoint/2010/main" val="16860962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ChangeArrowheads="1"/>
          </p:cNvSpPr>
          <p:nvPr>
            <p:ph type="title"/>
          </p:nvPr>
        </p:nvSpPr>
        <p:spPr>
          <a:xfrm>
            <a:off x="145143" y="304800"/>
            <a:ext cx="8791727" cy="762000"/>
          </a:xfrm>
        </p:spPr>
        <p:txBody>
          <a:bodyPr>
            <a:normAutofit fontScale="90000"/>
          </a:bodyPr>
          <a:lstStyle/>
          <a:p>
            <a:r>
              <a:rPr lang="en-US" dirty="0" smtClean="0"/>
              <a:t>Role of Algorithms in Modern World</a:t>
            </a:r>
            <a:endParaRPr lang="en-US" dirty="0"/>
          </a:p>
        </p:txBody>
      </p:sp>
      <p:sp>
        <p:nvSpPr>
          <p:cNvPr id="125955" name="Rectangle 3"/>
          <p:cNvSpPr>
            <a:spLocks noGrp="1" noChangeArrowheads="1"/>
          </p:cNvSpPr>
          <p:nvPr>
            <p:ph idx="1"/>
          </p:nvPr>
        </p:nvSpPr>
        <p:spPr>
          <a:xfrm>
            <a:off x="250070" y="1752600"/>
            <a:ext cx="8686800" cy="2981325"/>
          </a:xfrm>
        </p:spPr>
        <p:txBody>
          <a:bodyPr>
            <a:normAutofit/>
          </a:bodyPr>
          <a:lstStyle/>
          <a:p>
            <a:pPr marL="759818" lvl="1" indent="-432465">
              <a:buFont typeface="Wingdings" pitchFamily="2" charset="2"/>
              <a:buChar char="Ø"/>
            </a:pPr>
            <a:r>
              <a:rPr lang="en-US" sz="2800" dirty="0"/>
              <a:t>Enormous amount of data </a:t>
            </a:r>
          </a:p>
          <a:p>
            <a:pPr marL="1039218" lvl="2" indent="-432465">
              <a:buFont typeface="Wingdings" pitchFamily="2" charset="2"/>
              <a:buChar char="§"/>
            </a:pPr>
            <a:r>
              <a:rPr lang="en-US" sz="2000" dirty="0"/>
              <a:t>E-commerce (Amazon, </a:t>
            </a:r>
            <a:r>
              <a:rPr lang="en-US" sz="2000" dirty="0" err="1"/>
              <a:t>Ebay</a:t>
            </a:r>
            <a:r>
              <a:rPr lang="en-US" sz="2000" dirty="0"/>
              <a:t>)</a:t>
            </a:r>
          </a:p>
          <a:p>
            <a:pPr marL="1039218" lvl="2" indent="-432465">
              <a:buFont typeface="Wingdings" pitchFamily="2" charset="2"/>
              <a:buChar char="§"/>
            </a:pPr>
            <a:r>
              <a:rPr lang="en-US" sz="2000" dirty="0"/>
              <a:t>Network traffic (telecom billing, monitoring)</a:t>
            </a:r>
          </a:p>
          <a:p>
            <a:pPr marL="1039218" lvl="2" indent="-432465">
              <a:buFont typeface="Wingdings" pitchFamily="2" charset="2"/>
              <a:buChar char="§"/>
            </a:pPr>
            <a:r>
              <a:rPr lang="en-US" sz="2000" dirty="0"/>
              <a:t>Database transactions (Sales, inventory)</a:t>
            </a:r>
          </a:p>
          <a:p>
            <a:pPr marL="1039218" lvl="2" indent="-432465">
              <a:buFont typeface="Wingdings" pitchFamily="2" charset="2"/>
              <a:buChar char="§"/>
            </a:pPr>
            <a:r>
              <a:rPr lang="en-US" sz="2000" dirty="0"/>
              <a:t>Scientific measurements (astrophysics, geology)</a:t>
            </a:r>
          </a:p>
          <a:p>
            <a:pPr marL="1039218" lvl="2" indent="-432465">
              <a:buFont typeface="Wingdings" pitchFamily="2" charset="2"/>
              <a:buChar char="§"/>
            </a:pPr>
            <a:r>
              <a:rPr lang="en-US" sz="2000" dirty="0"/>
              <a:t>Sensor networks. RFID tags</a:t>
            </a:r>
          </a:p>
          <a:p>
            <a:pPr marL="1039218" lvl="2" indent="-432465">
              <a:buFont typeface="Wingdings" pitchFamily="2" charset="2"/>
              <a:buChar char="§"/>
            </a:pPr>
            <a:r>
              <a:rPr lang="en-US" sz="2000" dirty="0" smtClean="0"/>
              <a:t>Bioinformatics (</a:t>
            </a:r>
            <a:r>
              <a:rPr lang="en-US" sz="2000" dirty="0"/>
              <a:t>genome, protein bank)</a:t>
            </a:r>
          </a:p>
          <a:p>
            <a:pPr marL="759818" lvl="1" indent="-432465">
              <a:buNone/>
            </a:pP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18</a:t>
            </a:fld>
            <a:endParaRPr lang="en-US"/>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4800" y="4267200"/>
            <a:ext cx="2743200" cy="2221186"/>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410200" y="4495800"/>
            <a:ext cx="3324225" cy="1712191"/>
          </a:xfrm>
          <a:prstGeom prst="rect">
            <a:avLst/>
          </a:prstGeom>
        </p:spPr>
      </p:pic>
    </p:spTree>
    <p:extLst>
      <p:ext uri="{BB962C8B-B14F-4D97-AF65-F5344CB8AC3E}">
        <p14:creationId xmlns:p14="http://schemas.microsoft.com/office/powerpoint/2010/main" val="270520550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noChangeArrowheads="1"/>
          </p:cNvSpPr>
          <p:nvPr>
            <p:ph type="title"/>
          </p:nvPr>
        </p:nvSpPr>
        <p:spPr>
          <a:xfrm>
            <a:off x="457200" y="685800"/>
            <a:ext cx="7467600" cy="1143000"/>
          </a:xfrm>
        </p:spPr>
        <p:txBody>
          <a:bodyPr/>
          <a:lstStyle/>
          <a:p>
            <a:r>
              <a:rPr lang="en-US" dirty="0" smtClean="0"/>
              <a:t>Overall </a:t>
            </a:r>
            <a:r>
              <a:rPr lang="en-US" dirty="0"/>
              <a:t>Picture</a:t>
            </a:r>
          </a:p>
        </p:txBody>
      </p:sp>
      <p:sp>
        <p:nvSpPr>
          <p:cNvPr id="2" name="Slide Number Placeholder 1"/>
          <p:cNvSpPr>
            <a:spLocks noGrp="1"/>
          </p:cNvSpPr>
          <p:nvPr>
            <p:ph type="sldNum" sz="quarter" idx="12"/>
          </p:nvPr>
        </p:nvSpPr>
        <p:spPr/>
        <p:txBody>
          <a:bodyPr/>
          <a:lstStyle/>
          <a:p>
            <a:fld id="{B6F15528-21DE-4FAA-801E-634DDDAF4B2B}" type="slidenum">
              <a:rPr lang="en-US" smtClean="0"/>
              <a:pPr/>
              <a:t>19</a:t>
            </a:fld>
            <a:endParaRPr lang="en-US"/>
          </a:p>
        </p:txBody>
      </p:sp>
      <p:sp>
        <p:nvSpPr>
          <p:cNvPr id="200719" name="Text Box 15"/>
          <p:cNvSpPr txBox="1">
            <a:spLocks noChangeArrowheads="1"/>
          </p:cNvSpPr>
          <p:nvPr/>
        </p:nvSpPr>
        <p:spPr bwMode="auto">
          <a:xfrm>
            <a:off x="990600" y="2225675"/>
            <a:ext cx="41910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dirty="0">
                <a:latin typeface="Arial" charset="0"/>
              </a:rPr>
              <a:t>Data Structure and Algorithm Design Goals</a:t>
            </a:r>
            <a:endParaRPr lang="en-GB" sz="2400" b="1" dirty="0">
              <a:latin typeface="Arial" charset="0"/>
            </a:endParaRPr>
          </a:p>
        </p:txBody>
      </p:sp>
      <p:sp>
        <p:nvSpPr>
          <p:cNvPr id="200720" name="Text Box 16"/>
          <p:cNvSpPr txBox="1">
            <a:spLocks noChangeArrowheads="1"/>
          </p:cNvSpPr>
          <p:nvPr/>
        </p:nvSpPr>
        <p:spPr bwMode="auto">
          <a:xfrm>
            <a:off x="5257800" y="2378075"/>
            <a:ext cx="33528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Arial" charset="0"/>
              </a:rPr>
              <a:t>Implementation Goals</a:t>
            </a:r>
            <a:endParaRPr lang="en-GB" sz="2400" b="1">
              <a:latin typeface="Arial" charset="0"/>
            </a:endParaRPr>
          </a:p>
        </p:txBody>
      </p:sp>
      <p:grpSp>
        <p:nvGrpSpPr>
          <p:cNvPr id="200726" name="Group 22"/>
          <p:cNvGrpSpPr>
            <a:grpSpLocks/>
          </p:cNvGrpSpPr>
          <p:nvPr/>
        </p:nvGrpSpPr>
        <p:grpSpPr bwMode="auto">
          <a:xfrm>
            <a:off x="762000" y="3062287"/>
            <a:ext cx="2133600" cy="2278063"/>
            <a:chOff x="720" y="1632"/>
            <a:chExt cx="1344" cy="1435"/>
          </a:xfrm>
        </p:grpSpPr>
        <p:pic>
          <p:nvPicPr>
            <p:cNvPr id="200717" name="Picture 13" descr="C:\WINNT\Profiles\pfoser\Application Data\Microsoft\Media Catalog\Downloaded Clips\cl4b\j0188237.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08" y="1920"/>
              <a:ext cx="718" cy="1147"/>
            </a:xfrm>
            <a:prstGeom prst="rect">
              <a:avLst/>
            </a:prstGeom>
            <a:noFill/>
            <a:extLst>
              <a:ext uri="{909E8E84-426E-40DD-AFC4-6F175D3DCCD1}">
                <a14:hiddenFill xmlns:a14="http://schemas.microsoft.com/office/drawing/2010/main">
                  <a:solidFill>
                    <a:srgbClr val="FFFFFF"/>
                  </a:solidFill>
                </a14:hiddenFill>
              </a:ext>
            </a:extLst>
          </p:spPr>
        </p:pic>
        <p:sp>
          <p:nvSpPr>
            <p:cNvPr id="200721" name="Text Box 17"/>
            <p:cNvSpPr txBox="1">
              <a:spLocks noChangeArrowheads="1"/>
            </p:cNvSpPr>
            <p:nvPr/>
          </p:nvSpPr>
          <p:spPr bwMode="auto">
            <a:xfrm>
              <a:off x="720" y="1632"/>
              <a:ext cx="134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a:solidFill>
                    <a:srgbClr val="3333CC"/>
                  </a:solidFill>
                  <a:latin typeface="Arial" charset="0"/>
                </a:rPr>
                <a:t>Correctness</a:t>
              </a:r>
              <a:endParaRPr lang="en-GB" sz="2400">
                <a:solidFill>
                  <a:srgbClr val="3333CC"/>
                </a:solidFill>
                <a:latin typeface="Arial" charset="0"/>
              </a:endParaRPr>
            </a:p>
          </p:txBody>
        </p:sp>
      </p:grpSp>
      <p:grpSp>
        <p:nvGrpSpPr>
          <p:cNvPr id="200727" name="Group 23"/>
          <p:cNvGrpSpPr>
            <a:grpSpLocks/>
          </p:cNvGrpSpPr>
          <p:nvPr/>
        </p:nvGrpSpPr>
        <p:grpSpPr bwMode="auto">
          <a:xfrm>
            <a:off x="2743200" y="3748087"/>
            <a:ext cx="1676400" cy="2286000"/>
            <a:chOff x="2064" y="1920"/>
            <a:chExt cx="1056" cy="1440"/>
          </a:xfrm>
        </p:grpSpPr>
        <p:pic>
          <p:nvPicPr>
            <p:cNvPr id="200715" name="Picture 11" descr="C:\WINNT\Profiles\pfoser\Application Data\Microsoft\Media Catalog\Downloaded Clips\cl5c\j0230338.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64" y="2304"/>
              <a:ext cx="879" cy="1056"/>
            </a:xfrm>
            <a:prstGeom prst="rect">
              <a:avLst/>
            </a:prstGeom>
            <a:noFill/>
            <a:extLst>
              <a:ext uri="{909E8E84-426E-40DD-AFC4-6F175D3DCCD1}">
                <a14:hiddenFill xmlns:a14="http://schemas.microsoft.com/office/drawing/2010/main">
                  <a:solidFill>
                    <a:srgbClr val="FFFFFF"/>
                  </a:solidFill>
                </a14:hiddenFill>
              </a:ext>
            </a:extLst>
          </p:spPr>
        </p:pic>
        <p:sp>
          <p:nvSpPr>
            <p:cNvPr id="200722" name="Text Box 18"/>
            <p:cNvSpPr txBox="1">
              <a:spLocks noChangeArrowheads="1"/>
            </p:cNvSpPr>
            <p:nvPr/>
          </p:nvSpPr>
          <p:spPr bwMode="auto">
            <a:xfrm>
              <a:off x="2064" y="1920"/>
              <a:ext cx="105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a:solidFill>
                    <a:srgbClr val="3333CC"/>
                  </a:solidFill>
                  <a:latin typeface="Arial" charset="0"/>
                </a:rPr>
                <a:t>Efficiency</a:t>
              </a:r>
              <a:endParaRPr lang="en-GB" sz="2400">
                <a:solidFill>
                  <a:srgbClr val="3333CC"/>
                </a:solidFill>
                <a:latin typeface="Arial" charset="0"/>
              </a:endParaRPr>
            </a:p>
          </p:txBody>
        </p:sp>
      </p:grpSp>
      <p:grpSp>
        <p:nvGrpSpPr>
          <p:cNvPr id="200728" name="Group 24"/>
          <p:cNvGrpSpPr>
            <a:grpSpLocks/>
          </p:cNvGrpSpPr>
          <p:nvPr/>
        </p:nvGrpSpPr>
        <p:grpSpPr bwMode="auto">
          <a:xfrm>
            <a:off x="4876800" y="2986087"/>
            <a:ext cx="1828800" cy="1828800"/>
            <a:chOff x="3312" y="1536"/>
            <a:chExt cx="1152" cy="1152"/>
          </a:xfrm>
        </p:grpSpPr>
        <p:pic>
          <p:nvPicPr>
            <p:cNvPr id="200713" name="Picture 9" descr="C:\WINNT\Profiles\pfoser\Application Data\Microsoft\Media Catalog\Downloaded Clips\cl0\na00810_.wm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56" y="1824"/>
              <a:ext cx="809" cy="864"/>
            </a:xfrm>
            <a:prstGeom prst="rect">
              <a:avLst/>
            </a:prstGeom>
            <a:noFill/>
            <a:extLst>
              <a:ext uri="{909E8E84-426E-40DD-AFC4-6F175D3DCCD1}">
                <a14:hiddenFill xmlns:a14="http://schemas.microsoft.com/office/drawing/2010/main">
                  <a:solidFill>
                    <a:srgbClr val="FFFFFF"/>
                  </a:solidFill>
                </a14:hiddenFill>
              </a:ext>
            </a:extLst>
          </p:spPr>
        </p:pic>
        <p:sp>
          <p:nvSpPr>
            <p:cNvPr id="200723" name="Text Box 19"/>
            <p:cNvSpPr txBox="1">
              <a:spLocks noChangeArrowheads="1"/>
            </p:cNvSpPr>
            <p:nvPr/>
          </p:nvSpPr>
          <p:spPr bwMode="auto">
            <a:xfrm>
              <a:off x="3312" y="1536"/>
              <a:ext cx="115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a:solidFill>
                    <a:srgbClr val="3333CC"/>
                  </a:solidFill>
                  <a:latin typeface="Arial" charset="0"/>
                </a:rPr>
                <a:t>Robustness</a:t>
              </a:r>
              <a:endParaRPr lang="en-GB" sz="2400">
                <a:solidFill>
                  <a:srgbClr val="3333CC"/>
                </a:solidFill>
                <a:latin typeface="Arial" charset="0"/>
              </a:endParaRPr>
            </a:p>
          </p:txBody>
        </p:sp>
      </p:grpSp>
      <p:grpSp>
        <p:nvGrpSpPr>
          <p:cNvPr id="200729" name="Group 25"/>
          <p:cNvGrpSpPr>
            <a:grpSpLocks/>
          </p:cNvGrpSpPr>
          <p:nvPr/>
        </p:nvGrpSpPr>
        <p:grpSpPr bwMode="auto">
          <a:xfrm>
            <a:off x="6781800" y="3367087"/>
            <a:ext cx="1828800" cy="1905000"/>
            <a:chOff x="4368" y="1584"/>
            <a:chExt cx="1152" cy="1200"/>
          </a:xfrm>
        </p:grpSpPr>
        <p:pic>
          <p:nvPicPr>
            <p:cNvPr id="200712" name="Picture 8" descr="C:\WINNT\Profiles\pfoser\Application Data\Microsoft\Media Catalog\Downloaded Clips\cl0\hh00513_.wm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656" y="1920"/>
              <a:ext cx="675" cy="864"/>
            </a:xfrm>
            <a:prstGeom prst="rect">
              <a:avLst/>
            </a:prstGeom>
            <a:noFill/>
            <a:extLst>
              <a:ext uri="{909E8E84-426E-40DD-AFC4-6F175D3DCCD1}">
                <a14:hiddenFill xmlns:a14="http://schemas.microsoft.com/office/drawing/2010/main">
                  <a:solidFill>
                    <a:srgbClr val="FFFFFF"/>
                  </a:solidFill>
                </a14:hiddenFill>
              </a:ext>
            </a:extLst>
          </p:spPr>
        </p:pic>
        <p:sp>
          <p:nvSpPr>
            <p:cNvPr id="200724" name="Text Box 20"/>
            <p:cNvSpPr txBox="1">
              <a:spLocks noChangeArrowheads="1"/>
            </p:cNvSpPr>
            <p:nvPr/>
          </p:nvSpPr>
          <p:spPr bwMode="auto">
            <a:xfrm>
              <a:off x="4368" y="1584"/>
              <a:ext cx="115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a:solidFill>
                    <a:srgbClr val="3333CC"/>
                  </a:solidFill>
                  <a:latin typeface="Arial" charset="0"/>
                </a:rPr>
                <a:t>Adaptability</a:t>
              </a:r>
              <a:endParaRPr lang="en-GB" sz="2400">
                <a:solidFill>
                  <a:srgbClr val="3333CC"/>
                </a:solidFill>
                <a:latin typeface="Arial" charset="0"/>
              </a:endParaRPr>
            </a:p>
          </p:txBody>
        </p:sp>
      </p:grpSp>
      <p:grpSp>
        <p:nvGrpSpPr>
          <p:cNvPr id="200730" name="Group 26"/>
          <p:cNvGrpSpPr>
            <a:grpSpLocks/>
          </p:cNvGrpSpPr>
          <p:nvPr/>
        </p:nvGrpSpPr>
        <p:grpSpPr bwMode="auto">
          <a:xfrm>
            <a:off x="5486400" y="4967287"/>
            <a:ext cx="1828800" cy="1814513"/>
            <a:chOff x="3840" y="2832"/>
            <a:chExt cx="1152" cy="1143"/>
          </a:xfrm>
        </p:grpSpPr>
        <p:pic>
          <p:nvPicPr>
            <p:cNvPr id="200716" name="Picture 12" descr="C:\WINNT\Profiles\pfoser\Application Data\Microsoft\Media Catalog\Downloaded Clips\cl64\j0250898.wmf"/>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984" y="3120"/>
              <a:ext cx="864" cy="855"/>
            </a:xfrm>
            <a:prstGeom prst="rect">
              <a:avLst/>
            </a:prstGeom>
            <a:noFill/>
            <a:extLst>
              <a:ext uri="{909E8E84-426E-40DD-AFC4-6F175D3DCCD1}">
                <a14:hiddenFill xmlns:a14="http://schemas.microsoft.com/office/drawing/2010/main">
                  <a:solidFill>
                    <a:srgbClr val="FFFFFF"/>
                  </a:solidFill>
                </a14:hiddenFill>
              </a:ext>
            </a:extLst>
          </p:spPr>
        </p:pic>
        <p:sp>
          <p:nvSpPr>
            <p:cNvPr id="200725" name="Text Box 21"/>
            <p:cNvSpPr txBox="1">
              <a:spLocks noChangeArrowheads="1"/>
            </p:cNvSpPr>
            <p:nvPr/>
          </p:nvSpPr>
          <p:spPr bwMode="auto">
            <a:xfrm>
              <a:off x="3840" y="2832"/>
              <a:ext cx="115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a:solidFill>
                    <a:srgbClr val="3333CC"/>
                  </a:solidFill>
                  <a:latin typeface="Arial" charset="0"/>
                </a:rPr>
                <a:t>Reusability</a:t>
              </a:r>
              <a:endParaRPr lang="en-GB" sz="2400">
                <a:solidFill>
                  <a:srgbClr val="3333CC"/>
                </a:solidFill>
                <a:latin typeface="Arial" charset="0"/>
              </a:endParaRPr>
            </a:p>
          </p:txBody>
        </p:sp>
      </p:grpSp>
    </p:spTree>
    <p:extLst>
      <p:ext uri="{BB962C8B-B14F-4D97-AF65-F5344CB8AC3E}">
        <p14:creationId xmlns:p14="http://schemas.microsoft.com/office/powerpoint/2010/main" val="26857064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7467600" cy="2895600"/>
          </a:xfrm>
        </p:spPr>
        <p:txBody>
          <a:bodyPr>
            <a:normAutofit fontScale="90000"/>
          </a:bodyPr>
          <a:lstStyle/>
          <a:p>
            <a:r>
              <a:rPr lang="en-US" b="1" dirty="0" smtClean="0"/>
              <a:t>LECTURE# 01</a:t>
            </a:r>
            <a:br>
              <a:rPr lang="en-US" b="1" dirty="0" smtClean="0"/>
            </a:br>
            <a:r>
              <a:rPr lang="en-US" b="1" dirty="0" smtClean="0"/>
              <a:t/>
            </a:r>
            <a:br>
              <a:rPr lang="en-US" b="1" dirty="0" smtClean="0"/>
            </a:br>
            <a:r>
              <a:rPr lang="en-US" b="1" dirty="0" smtClean="0"/>
              <a:t>INTRODUCTION TO DATA STRUCTURES AND AGORITHMS</a:t>
            </a:r>
            <a:endParaRPr lang="en-US" b="1"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a:t>
            </a:fld>
            <a:endParaRPr lang="en-US" dirty="0"/>
          </a:p>
        </p:txBody>
      </p:sp>
    </p:spTree>
    <p:extLst>
      <p:ext uri="{BB962C8B-B14F-4D97-AF65-F5344CB8AC3E}">
        <p14:creationId xmlns:p14="http://schemas.microsoft.com/office/powerpoint/2010/main" val="15467075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p:txBody>
          <a:bodyPr/>
          <a:lstStyle/>
          <a:p>
            <a:r>
              <a:rPr lang="en-US"/>
              <a:t>Overall Picture (2)</a:t>
            </a:r>
          </a:p>
        </p:txBody>
      </p:sp>
      <p:sp>
        <p:nvSpPr>
          <p:cNvPr id="1027" name="Rectangle 3"/>
          <p:cNvSpPr>
            <a:spLocks noGrp="1" noChangeArrowheads="1"/>
          </p:cNvSpPr>
          <p:nvPr>
            <p:ph idx="1"/>
          </p:nvPr>
        </p:nvSpPr>
        <p:spPr>
          <a:xfrm>
            <a:off x="228600" y="2286000"/>
            <a:ext cx="8686800" cy="3450696"/>
          </a:xfrm>
        </p:spPr>
        <p:txBody>
          <a:bodyPr/>
          <a:lstStyle/>
          <a:p>
            <a:pPr>
              <a:lnSpc>
                <a:spcPct val="90000"/>
              </a:lnSpc>
              <a:buFont typeface="Wingdings" pitchFamily="2" charset="2"/>
              <a:buChar char="Ø"/>
            </a:pPr>
            <a:r>
              <a:rPr lang="en-GB" sz="2400" dirty="0"/>
              <a:t>This course is </a:t>
            </a:r>
            <a:r>
              <a:rPr lang="en-GB" sz="2400" b="1" dirty="0"/>
              <a:t>not</a:t>
            </a:r>
            <a:r>
              <a:rPr lang="en-GB" sz="2400" dirty="0"/>
              <a:t> about:</a:t>
            </a:r>
          </a:p>
          <a:p>
            <a:pPr lvl="1">
              <a:lnSpc>
                <a:spcPct val="90000"/>
              </a:lnSpc>
              <a:buFont typeface="Wingdings" pitchFamily="2" charset="2"/>
              <a:buChar char="§"/>
            </a:pPr>
            <a:r>
              <a:rPr lang="en-GB" sz="2000" dirty="0"/>
              <a:t>Programming languages</a:t>
            </a:r>
          </a:p>
          <a:p>
            <a:pPr lvl="1">
              <a:lnSpc>
                <a:spcPct val="90000"/>
              </a:lnSpc>
              <a:buFont typeface="Wingdings" pitchFamily="2" charset="2"/>
              <a:buChar char="§"/>
            </a:pPr>
            <a:r>
              <a:rPr lang="en-GB" sz="2000" dirty="0"/>
              <a:t>Computer architecture</a:t>
            </a:r>
          </a:p>
          <a:p>
            <a:pPr lvl="1">
              <a:lnSpc>
                <a:spcPct val="90000"/>
              </a:lnSpc>
              <a:buFont typeface="Wingdings" pitchFamily="2" charset="2"/>
              <a:buChar char="§"/>
            </a:pPr>
            <a:r>
              <a:rPr lang="en-GB" sz="2000" dirty="0"/>
              <a:t>Software architecture</a:t>
            </a:r>
          </a:p>
          <a:p>
            <a:pPr lvl="1">
              <a:lnSpc>
                <a:spcPct val="90000"/>
              </a:lnSpc>
              <a:buFont typeface="Wingdings" pitchFamily="2" charset="2"/>
              <a:buChar char="§"/>
            </a:pPr>
            <a:r>
              <a:rPr lang="en-GB" sz="2000" dirty="0"/>
              <a:t>Software design and implementation principles</a:t>
            </a:r>
          </a:p>
          <a:p>
            <a:pPr lvl="2">
              <a:lnSpc>
                <a:spcPct val="90000"/>
              </a:lnSpc>
            </a:pPr>
            <a:r>
              <a:rPr lang="en-GB" sz="1600" dirty="0"/>
              <a:t>Issues concerning small and large scale </a:t>
            </a:r>
            <a:r>
              <a:rPr lang="en-GB" sz="1600" dirty="0" smtClean="0"/>
              <a:t>programming</a:t>
            </a:r>
          </a:p>
          <a:p>
            <a:pPr lvl="2">
              <a:lnSpc>
                <a:spcPct val="90000"/>
              </a:lnSpc>
            </a:pPr>
            <a:endParaRPr lang="en-GB" sz="1600" dirty="0"/>
          </a:p>
          <a:p>
            <a:pPr>
              <a:lnSpc>
                <a:spcPct val="90000"/>
              </a:lnSpc>
              <a:buFont typeface="Wingdings" pitchFamily="2" charset="2"/>
              <a:buChar char="Ø"/>
            </a:pPr>
            <a:endParaRPr lang="en-GB" sz="2400" dirty="0"/>
          </a:p>
          <a:p>
            <a:pPr lvl="1">
              <a:lnSpc>
                <a:spcPct val="90000"/>
              </a:lnSpc>
            </a:pPr>
            <a:endParaRPr lang="en-GB" dirty="0"/>
          </a:p>
        </p:txBody>
      </p:sp>
      <p:sp>
        <p:nvSpPr>
          <p:cNvPr id="2" name="Slide Number Placeholder 1"/>
          <p:cNvSpPr>
            <a:spLocks noGrp="1"/>
          </p:cNvSpPr>
          <p:nvPr>
            <p:ph type="sldNum" sz="quarter" idx="12"/>
          </p:nvPr>
        </p:nvSpPr>
        <p:spPr/>
        <p:txBody>
          <a:bodyPr/>
          <a:lstStyle/>
          <a:p>
            <a:fld id="{B6F15528-21DE-4FAA-801E-634DDDAF4B2B}" type="slidenum">
              <a:rPr lang="en-US" smtClean="0"/>
              <a:pPr/>
              <a:t>20</a:t>
            </a:fld>
            <a:endParaRPr lang="en-US"/>
          </a:p>
        </p:txBody>
      </p:sp>
    </p:spTree>
    <p:extLst>
      <p:ext uri="{BB962C8B-B14F-4D97-AF65-F5344CB8AC3E}">
        <p14:creationId xmlns:p14="http://schemas.microsoft.com/office/powerpoint/2010/main" val="318393597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082" name="Rectangle 2"/>
          <p:cNvSpPr>
            <a:spLocks noGrp="1" noChangeArrowheads="1"/>
          </p:cNvSpPr>
          <p:nvPr>
            <p:ph type="title"/>
          </p:nvPr>
        </p:nvSpPr>
        <p:spPr>
          <a:xfrm>
            <a:off x="457200" y="304800"/>
            <a:ext cx="8229600" cy="1066800"/>
          </a:xfrm>
        </p:spPr>
        <p:txBody>
          <a:bodyPr/>
          <a:lstStyle/>
          <a:p>
            <a:r>
              <a:rPr lang="en-US" dirty="0"/>
              <a:t>Algorithmic problem</a:t>
            </a:r>
          </a:p>
        </p:txBody>
      </p:sp>
      <p:sp>
        <p:nvSpPr>
          <p:cNvPr id="302083" name="Rectangle 3"/>
          <p:cNvSpPr>
            <a:spLocks noGrp="1" noChangeArrowheads="1"/>
          </p:cNvSpPr>
          <p:nvPr>
            <p:ph idx="1"/>
          </p:nvPr>
        </p:nvSpPr>
        <p:spPr>
          <a:xfrm>
            <a:off x="215900" y="4940300"/>
            <a:ext cx="8699500" cy="1841500"/>
          </a:xfrm>
        </p:spPr>
        <p:txBody>
          <a:bodyPr>
            <a:noAutofit/>
          </a:bodyPr>
          <a:lstStyle/>
          <a:p>
            <a:pPr lvl="1">
              <a:buFont typeface="Wingdings" pitchFamily="2" charset="2"/>
              <a:buChar char="Ø"/>
            </a:pPr>
            <a:r>
              <a:rPr lang="en-US" dirty="0"/>
              <a:t>Infinite number of input </a:t>
            </a:r>
            <a:r>
              <a:rPr lang="en-US" i="1" dirty="0"/>
              <a:t>instances</a:t>
            </a:r>
            <a:r>
              <a:rPr lang="en-US" dirty="0"/>
              <a:t> satisfying the specification. For example:</a:t>
            </a:r>
          </a:p>
          <a:p>
            <a:pPr lvl="2">
              <a:buFont typeface="Wingdings" pitchFamily="2" charset="2"/>
              <a:buChar char="§"/>
            </a:pPr>
            <a:r>
              <a:rPr lang="en-US" sz="2200" dirty="0"/>
              <a:t>A sorted, non-decreasing sequence of natural numbers. The sequence is of non-zero, finite length:</a:t>
            </a:r>
          </a:p>
          <a:p>
            <a:pPr lvl="3">
              <a:buFont typeface="Wingdings" pitchFamily="2" charset="2"/>
              <a:buChar char="§"/>
            </a:pPr>
            <a:r>
              <a:rPr lang="en-US" sz="2200" dirty="0"/>
              <a:t>1, 20, 908, 909, 100000, 1000000000</a:t>
            </a:r>
            <a:r>
              <a:rPr lang="en-US" sz="2200" dirty="0" smtClean="0"/>
              <a:t>.</a:t>
            </a:r>
            <a:endParaRPr lang="en-US" sz="2200" dirty="0"/>
          </a:p>
        </p:txBody>
      </p:sp>
      <p:sp>
        <p:nvSpPr>
          <p:cNvPr id="2" name="Slide Number Placeholder 1"/>
          <p:cNvSpPr>
            <a:spLocks noGrp="1"/>
          </p:cNvSpPr>
          <p:nvPr>
            <p:ph type="sldNum" sz="quarter" idx="12"/>
          </p:nvPr>
        </p:nvSpPr>
        <p:spPr/>
        <p:txBody>
          <a:bodyPr/>
          <a:lstStyle/>
          <a:p>
            <a:fld id="{B6F15528-21DE-4FAA-801E-634DDDAF4B2B}" type="slidenum">
              <a:rPr lang="en-US" smtClean="0"/>
              <a:pPr/>
              <a:t>21</a:t>
            </a:fld>
            <a:endParaRPr lang="en-US"/>
          </a:p>
        </p:txBody>
      </p:sp>
      <p:sp>
        <p:nvSpPr>
          <p:cNvPr id="302084" name="Rectangle 4"/>
          <p:cNvSpPr>
            <a:spLocks noChangeArrowheads="1"/>
          </p:cNvSpPr>
          <p:nvPr/>
        </p:nvSpPr>
        <p:spPr bwMode="auto">
          <a:xfrm>
            <a:off x="922338" y="2554287"/>
            <a:ext cx="2025650" cy="1830388"/>
          </a:xfrm>
          <a:prstGeom prst="rect">
            <a:avLst/>
          </a:prstGeom>
          <a:noFill/>
          <a:ln w="19050">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2085" name="Text Box 5"/>
          <p:cNvSpPr txBox="1">
            <a:spLocks noChangeArrowheads="1"/>
          </p:cNvSpPr>
          <p:nvPr/>
        </p:nvSpPr>
        <p:spPr bwMode="auto">
          <a:xfrm>
            <a:off x="1017588" y="3149600"/>
            <a:ext cx="19431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400" dirty="0">
                <a:latin typeface="Tahoma" pitchFamily="34" charset="0"/>
              </a:rPr>
              <a:t>Specification of input</a:t>
            </a:r>
          </a:p>
        </p:txBody>
      </p:sp>
      <p:sp>
        <p:nvSpPr>
          <p:cNvPr id="302086" name="AutoShape 6"/>
          <p:cNvSpPr>
            <a:spLocks noChangeArrowheads="1"/>
          </p:cNvSpPr>
          <p:nvPr/>
        </p:nvSpPr>
        <p:spPr bwMode="auto">
          <a:xfrm>
            <a:off x="3071813" y="3148012"/>
            <a:ext cx="496887" cy="461963"/>
          </a:xfrm>
          <a:prstGeom prst="rightArrow">
            <a:avLst>
              <a:gd name="adj1" fmla="val 50000"/>
              <a:gd name="adj2" fmla="val 26890"/>
            </a:avLst>
          </a:prstGeom>
          <a:noFill/>
          <a:ln w="952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2088" name="Oval 8"/>
          <p:cNvSpPr>
            <a:spLocks noChangeArrowheads="1"/>
          </p:cNvSpPr>
          <p:nvPr/>
        </p:nvSpPr>
        <p:spPr bwMode="auto">
          <a:xfrm>
            <a:off x="3776663" y="2890837"/>
            <a:ext cx="1589087" cy="1022350"/>
          </a:xfrm>
          <a:prstGeom prst="ellipse">
            <a:avLst/>
          </a:prstGeom>
          <a:noFill/>
          <a:ln w="1905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2089" name="Text Box 9"/>
          <p:cNvSpPr txBox="1">
            <a:spLocks noChangeArrowheads="1"/>
          </p:cNvSpPr>
          <p:nvPr/>
        </p:nvSpPr>
        <p:spPr bwMode="auto">
          <a:xfrm>
            <a:off x="4383088" y="3044825"/>
            <a:ext cx="414337"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3200" b="1">
                <a:latin typeface="Tahoma" pitchFamily="34" charset="0"/>
              </a:rPr>
              <a:t>?</a:t>
            </a:r>
          </a:p>
        </p:txBody>
      </p:sp>
      <p:sp>
        <p:nvSpPr>
          <p:cNvPr id="302090" name="AutoShape 10"/>
          <p:cNvSpPr>
            <a:spLocks noChangeArrowheads="1"/>
          </p:cNvSpPr>
          <p:nvPr/>
        </p:nvSpPr>
        <p:spPr bwMode="auto">
          <a:xfrm>
            <a:off x="5559425" y="3114675"/>
            <a:ext cx="496888" cy="461962"/>
          </a:xfrm>
          <a:prstGeom prst="rightArrow">
            <a:avLst>
              <a:gd name="adj1" fmla="val 50000"/>
              <a:gd name="adj2" fmla="val 26890"/>
            </a:avLst>
          </a:prstGeom>
          <a:noFill/>
          <a:ln w="952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2091" name="Rectangle 11"/>
          <p:cNvSpPr>
            <a:spLocks noChangeArrowheads="1"/>
          </p:cNvSpPr>
          <p:nvPr/>
        </p:nvSpPr>
        <p:spPr bwMode="auto">
          <a:xfrm>
            <a:off x="6300788" y="2554287"/>
            <a:ext cx="2025650" cy="1865313"/>
          </a:xfrm>
          <a:prstGeom prst="rect">
            <a:avLst/>
          </a:prstGeom>
          <a:noFill/>
          <a:ln w="19050">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2092" name="Text Box 12"/>
          <p:cNvSpPr txBox="1">
            <a:spLocks noChangeArrowheads="1"/>
          </p:cNvSpPr>
          <p:nvPr/>
        </p:nvSpPr>
        <p:spPr bwMode="auto">
          <a:xfrm>
            <a:off x="6396038" y="2660650"/>
            <a:ext cx="194310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400">
                <a:latin typeface="Tahoma" pitchFamily="34" charset="0"/>
              </a:rPr>
              <a:t>Specification of output as a function of input</a:t>
            </a:r>
          </a:p>
        </p:txBody>
      </p:sp>
    </p:spTree>
    <p:extLst>
      <p:ext uri="{BB962C8B-B14F-4D97-AF65-F5344CB8AC3E}">
        <p14:creationId xmlns:p14="http://schemas.microsoft.com/office/powerpoint/2010/main" val="380406404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06" name="Rectangle 1026"/>
          <p:cNvSpPr>
            <a:spLocks noGrp="1" noChangeArrowheads="1"/>
          </p:cNvSpPr>
          <p:nvPr>
            <p:ph type="title"/>
          </p:nvPr>
        </p:nvSpPr>
        <p:spPr>
          <a:xfrm>
            <a:off x="457200" y="338328"/>
            <a:ext cx="8229600" cy="957072"/>
          </a:xfrm>
        </p:spPr>
        <p:txBody>
          <a:bodyPr/>
          <a:lstStyle/>
          <a:p>
            <a:r>
              <a:rPr lang="en-US"/>
              <a:t>Algorithmic Solution</a:t>
            </a:r>
          </a:p>
        </p:txBody>
      </p:sp>
      <p:sp>
        <p:nvSpPr>
          <p:cNvPr id="303107" name="Rectangle 1027"/>
          <p:cNvSpPr>
            <a:spLocks noGrp="1" noChangeArrowheads="1"/>
          </p:cNvSpPr>
          <p:nvPr>
            <p:ph idx="1"/>
          </p:nvPr>
        </p:nvSpPr>
        <p:spPr>
          <a:xfrm>
            <a:off x="228600" y="5591175"/>
            <a:ext cx="8763000" cy="1266825"/>
          </a:xfrm>
        </p:spPr>
        <p:txBody>
          <a:bodyPr/>
          <a:lstStyle/>
          <a:p>
            <a:pPr lvl="1">
              <a:lnSpc>
                <a:spcPct val="90000"/>
              </a:lnSpc>
              <a:buFont typeface="Wingdings" pitchFamily="2" charset="2"/>
              <a:buChar char="§"/>
            </a:pPr>
            <a:r>
              <a:rPr lang="en-US" dirty="0"/>
              <a:t>Algorithm describes actions on the input instance</a:t>
            </a:r>
          </a:p>
          <a:p>
            <a:pPr lvl="1">
              <a:lnSpc>
                <a:spcPct val="90000"/>
              </a:lnSpc>
              <a:buFont typeface="Wingdings" pitchFamily="2" charset="2"/>
              <a:buChar char="§"/>
            </a:pPr>
            <a:r>
              <a:rPr lang="en-US" dirty="0"/>
              <a:t>Infinitely many correct algorithms for the same algorithmic problem </a:t>
            </a:r>
          </a:p>
        </p:txBody>
      </p:sp>
      <p:sp>
        <p:nvSpPr>
          <p:cNvPr id="2" name="Slide Number Placeholder 1"/>
          <p:cNvSpPr>
            <a:spLocks noGrp="1"/>
          </p:cNvSpPr>
          <p:nvPr>
            <p:ph type="sldNum" sz="quarter" idx="12"/>
          </p:nvPr>
        </p:nvSpPr>
        <p:spPr/>
        <p:txBody>
          <a:bodyPr/>
          <a:lstStyle/>
          <a:p>
            <a:fld id="{B6F15528-21DE-4FAA-801E-634DDDAF4B2B}" type="slidenum">
              <a:rPr lang="en-US" smtClean="0"/>
              <a:pPr/>
              <a:t>22</a:t>
            </a:fld>
            <a:endParaRPr lang="en-US"/>
          </a:p>
        </p:txBody>
      </p:sp>
      <p:sp>
        <p:nvSpPr>
          <p:cNvPr id="303108" name="Rectangle 1028"/>
          <p:cNvSpPr>
            <a:spLocks noChangeArrowheads="1"/>
          </p:cNvSpPr>
          <p:nvPr/>
        </p:nvSpPr>
        <p:spPr bwMode="auto">
          <a:xfrm>
            <a:off x="736600" y="2720975"/>
            <a:ext cx="2238375" cy="1749425"/>
          </a:xfrm>
          <a:prstGeom prst="rect">
            <a:avLst/>
          </a:prstGeom>
          <a:noFill/>
          <a:ln w="19050">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3109" name="Text Box 1029"/>
          <p:cNvSpPr txBox="1">
            <a:spLocks noChangeArrowheads="1"/>
          </p:cNvSpPr>
          <p:nvPr/>
        </p:nvSpPr>
        <p:spPr bwMode="auto">
          <a:xfrm>
            <a:off x="831850" y="2755900"/>
            <a:ext cx="2217738"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400">
                <a:latin typeface="Tahoma" pitchFamily="34" charset="0"/>
              </a:rPr>
              <a:t>Input instance, adhering to the specification</a:t>
            </a:r>
          </a:p>
        </p:txBody>
      </p:sp>
      <p:sp>
        <p:nvSpPr>
          <p:cNvPr id="303110" name="AutoShape 1030"/>
          <p:cNvSpPr>
            <a:spLocks noChangeArrowheads="1"/>
          </p:cNvSpPr>
          <p:nvPr/>
        </p:nvSpPr>
        <p:spPr bwMode="auto">
          <a:xfrm>
            <a:off x="3071813" y="3314700"/>
            <a:ext cx="496887" cy="461963"/>
          </a:xfrm>
          <a:prstGeom prst="rightArrow">
            <a:avLst>
              <a:gd name="adj1" fmla="val 50000"/>
              <a:gd name="adj2" fmla="val 26890"/>
            </a:avLst>
          </a:prstGeom>
          <a:noFill/>
          <a:ln w="952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3111" name="Oval 1031"/>
          <p:cNvSpPr>
            <a:spLocks noChangeArrowheads="1"/>
          </p:cNvSpPr>
          <p:nvPr/>
        </p:nvSpPr>
        <p:spPr bwMode="auto">
          <a:xfrm>
            <a:off x="3776663" y="2590800"/>
            <a:ext cx="1589087" cy="1022350"/>
          </a:xfrm>
          <a:prstGeom prst="ellipse">
            <a:avLst/>
          </a:prstGeom>
          <a:noFill/>
          <a:ln w="1905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3112" name="Text Box 1032"/>
          <p:cNvSpPr txBox="1">
            <a:spLocks noChangeArrowheads="1"/>
          </p:cNvSpPr>
          <p:nvPr/>
        </p:nvSpPr>
        <p:spPr bwMode="auto">
          <a:xfrm>
            <a:off x="3833813" y="2819400"/>
            <a:ext cx="14763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a:latin typeface="Tahoma" pitchFamily="34" charset="0"/>
              </a:rPr>
              <a:t>Algorithm</a:t>
            </a:r>
          </a:p>
        </p:txBody>
      </p:sp>
      <p:sp>
        <p:nvSpPr>
          <p:cNvPr id="303113" name="AutoShape 1033"/>
          <p:cNvSpPr>
            <a:spLocks noChangeArrowheads="1"/>
          </p:cNvSpPr>
          <p:nvPr/>
        </p:nvSpPr>
        <p:spPr bwMode="auto">
          <a:xfrm>
            <a:off x="5559425" y="3281363"/>
            <a:ext cx="496888" cy="461962"/>
          </a:xfrm>
          <a:prstGeom prst="rightArrow">
            <a:avLst>
              <a:gd name="adj1" fmla="val 50000"/>
              <a:gd name="adj2" fmla="val 26890"/>
            </a:avLst>
          </a:prstGeom>
          <a:noFill/>
          <a:ln w="952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3114" name="Rectangle 1034"/>
          <p:cNvSpPr>
            <a:spLocks noChangeArrowheads="1"/>
          </p:cNvSpPr>
          <p:nvPr/>
        </p:nvSpPr>
        <p:spPr bwMode="auto">
          <a:xfrm>
            <a:off x="6300788" y="2720975"/>
            <a:ext cx="2025650" cy="1749425"/>
          </a:xfrm>
          <a:prstGeom prst="rect">
            <a:avLst/>
          </a:prstGeom>
          <a:noFill/>
          <a:ln w="19050">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3115" name="Text Box 1035"/>
          <p:cNvSpPr txBox="1">
            <a:spLocks noChangeArrowheads="1"/>
          </p:cNvSpPr>
          <p:nvPr/>
        </p:nvSpPr>
        <p:spPr bwMode="auto">
          <a:xfrm>
            <a:off x="6367463" y="2798763"/>
            <a:ext cx="194310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400">
                <a:latin typeface="Tahoma" pitchFamily="34" charset="0"/>
              </a:rPr>
              <a:t>Output related to the input as required</a:t>
            </a:r>
          </a:p>
        </p:txBody>
      </p:sp>
      <p:pic>
        <p:nvPicPr>
          <p:cNvPr id="303116" name="Picture 1036" descr="C:\Program Files\Common Files\Microsoft Shared\Clipart\cagcat50\bs00580_.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11600" y="3692525"/>
            <a:ext cx="1319213" cy="1111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878114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31" name="Text Box 27"/>
          <p:cNvSpPr txBox="1">
            <a:spLocks noChangeArrowheads="1"/>
          </p:cNvSpPr>
          <p:nvPr/>
        </p:nvSpPr>
        <p:spPr bwMode="auto">
          <a:xfrm>
            <a:off x="4038600" y="3200400"/>
            <a:ext cx="1600200" cy="1604963"/>
          </a:xfrm>
          <a:prstGeom prst="rect">
            <a:avLst/>
          </a:prstGeom>
          <a:noFill/>
          <a:ln w="508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3200" b="1">
                <a:latin typeface="Arial" charset="0"/>
              </a:rPr>
              <a:t/>
            </a:r>
            <a:br>
              <a:rPr lang="en-US" sz="3200" b="1">
                <a:latin typeface="Arial" charset="0"/>
              </a:rPr>
            </a:br>
            <a:r>
              <a:rPr lang="en-US" sz="3200" b="1">
                <a:latin typeface="Arial" charset="0"/>
              </a:rPr>
              <a:t>Sort</a:t>
            </a:r>
            <a:br>
              <a:rPr lang="en-US" sz="3200" b="1">
                <a:latin typeface="Arial" charset="0"/>
              </a:rPr>
            </a:br>
            <a:endParaRPr lang="en-GB" sz="3200" b="1">
              <a:latin typeface="Arial" charset="0"/>
            </a:endParaRPr>
          </a:p>
        </p:txBody>
      </p:sp>
      <p:sp>
        <p:nvSpPr>
          <p:cNvPr id="251906" name="Rectangle 2"/>
          <p:cNvSpPr>
            <a:spLocks noGrp="1" noChangeArrowheads="1"/>
          </p:cNvSpPr>
          <p:nvPr>
            <p:ph type="title"/>
          </p:nvPr>
        </p:nvSpPr>
        <p:spPr>
          <a:xfrm>
            <a:off x="228600" y="304800"/>
            <a:ext cx="8229600" cy="838200"/>
          </a:xfrm>
        </p:spPr>
        <p:txBody>
          <a:bodyPr/>
          <a:lstStyle/>
          <a:p>
            <a:r>
              <a:rPr lang="en-US" dirty="0"/>
              <a:t>Example: Sorting</a:t>
            </a:r>
          </a:p>
        </p:txBody>
      </p:sp>
      <p:sp>
        <p:nvSpPr>
          <p:cNvPr id="2" name="Slide Number Placeholder 1"/>
          <p:cNvSpPr>
            <a:spLocks noGrp="1"/>
          </p:cNvSpPr>
          <p:nvPr>
            <p:ph type="sldNum" sz="quarter" idx="12"/>
          </p:nvPr>
        </p:nvSpPr>
        <p:spPr/>
        <p:txBody>
          <a:bodyPr/>
          <a:lstStyle/>
          <a:p>
            <a:fld id="{B6F15528-21DE-4FAA-801E-634DDDAF4B2B}" type="slidenum">
              <a:rPr lang="en-US" smtClean="0"/>
              <a:pPr/>
              <a:t>23</a:t>
            </a:fld>
            <a:endParaRPr lang="en-US"/>
          </a:p>
        </p:txBody>
      </p:sp>
      <p:cxnSp>
        <p:nvCxnSpPr>
          <p:cNvPr id="251909" name="AutoShape 5"/>
          <p:cNvCxnSpPr>
            <a:cxnSpLocks noChangeShapeType="1"/>
          </p:cNvCxnSpPr>
          <p:nvPr/>
        </p:nvCxnSpPr>
        <p:spPr bwMode="auto">
          <a:xfrm>
            <a:off x="2505075" y="4038600"/>
            <a:ext cx="1066800" cy="0"/>
          </a:xfrm>
          <a:prstGeom prst="straightConnector1">
            <a:avLst/>
          </a:prstGeom>
          <a:noFill/>
          <a:ln w="19050">
            <a:solidFill>
              <a:srgbClr val="33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1910" name="AutoShape 6"/>
          <p:cNvCxnSpPr>
            <a:cxnSpLocks noChangeShapeType="1"/>
          </p:cNvCxnSpPr>
          <p:nvPr/>
        </p:nvCxnSpPr>
        <p:spPr bwMode="auto">
          <a:xfrm>
            <a:off x="5953125" y="4038600"/>
            <a:ext cx="1066800" cy="0"/>
          </a:xfrm>
          <a:prstGeom prst="straightConnector1">
            <a:avLst/>
          </a:prstGeom>
          <a:noFill/>
          <a:ln w="19050">
            <a:solidFill>
              <a:srgbClr val="33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51911" name="Text Box 7"/>
          <p:cNvSpPr txBox="1">
            <a:spLocks noChangeArrowheads="1"/>
          </p:cNvSpPr>
          <p:nvPr/>
        </p:nvSpPr>
        <p:spPr bwMode="auto">
          <a:xfrm>
            <a:off x="914400" y="2286000"/>
            <a:ext cx="2381250" cy="793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GB" sz="2800" b="1">
                <a:solidFill>
                  <a:srgbClr val="3333CC"/>
                </a:solidFill>
                <a:latin typeface="Arial" charset="0"/>
              </a:rPr>
              <a:t>INPUT</a:t>
            </a:r>
          </a:p>
          <a:p>
            <a:pPr eaLnBrk="0" hangingPunct="0"/>
            <a:r>
              <a:rPr lang="en-US" sz="1800">
                <a:solidFill>
                  <a:srgbClr val="3333CC"/>
                </a:solidFill>
                <a:latin typeface="Arial" charset="0"/>
              </a:rPr>
              <a:t>sequence of numbers</a:t>
            </a:r>
            <a:endParaRPr lang="en-GB" sz="2800">
              <a:solidFill>
                <a:srgbClr val="3333CC"/>
              </a:solidFill>
              <a:latin typeface="Arial" charset="0"/>
            </a:endParaRPr>
          </a:p>
        </p:txBody>
      </p:sp>
      <p:sp>
        <p:nvSpPr>
          <p:cNvPr id="251912" name="Text Box 8"/>
          <p:cNvSpPr txBox="1">
            <a:spLocks noChangeArrowheads="1"/>
          </p:cNvSpPr>
          <p:nvPr/>
        </p:nvSpPr>
        <p:spPr bwMode="auto">
          <a:xfrm>
            <a:off x="895350" y="3505200"/>
            <a:ext cx="22082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GB" sz="2400">
                <a:solidFill>
                  <a:srgbClr val="FF0000"/>
                </a:solidFill>
                <a:latin typeface="Arial" charset="0"/>
              </a:rPr>
              <a:t>a</a:t>
            </a:r>
            <a:r>
              <a:rPr lang="en-GB" sz="2400" baseline="-25000">
                <a:solidFill>
                  <a:srgbClr val="FF0000"/>
                </a:solidFill>
                <a:latin typeface="Arial" charset="0"/>
              </a:rPr>
              <a:t>1</a:t>
            </a:r>
            <a:r>
              <a:rPr lang="en-GB" sz="2400">
                <a:solidFill>
                  <a:srgbClr val="FF0000"/>
                </a:solidFill>
                <a:latin typeface="Arial" charset="0"/>
              </a:rPr>
              <a:t>, a</a:t>
            </a:r>
            <a:r>
              <a:rPr lang="en-GB" sz="2400" baseline="-25000">
                <a:solidFill>
                  <a:srgbClr val="FF0000"/>
                </a:solidFill>
                <a:latin typeface="Arial" charset="0"/>
              </a:rPr>
              <a:t>2</a:t>
            </a:r>
            <a:r>
              <a:rPr lang="en-GB" sz="2400">
                <a:solidFill>
                  <a:srgbClr val="FF0000"/>
                </a:solidFill>
                <a:latin typeface="Arial" charset="0"/>
              </a:rPr>
              <a:t>, a</a:t>
            </a:r>
            <a:r>
              <a:rPr lang="en-GB" sz="2400" baseline="-25000">
                <a:solidFill>
                  <a:srgbClr val="FF0000"/>
                </a:solidFill>
                <a:latin typeface="Arial" charset="0"/>
              </a:rPr>
              <a:t>3</a:t>
            </a:r>
            <a:r>
              <a:rPr lang="en-GB" sz="2400">
                <a:solidFill>
                  <a:srgbClr val="FF0000"/>
                </a:solidFill>
                <a:latin typeface="Arial" charset="0"/>
              </a:rPr>
              <a:t>,….,a</a:t>
            </a:r>
            <a:r>
              <a:rPr lang="en-GB" sz="2400" baseline="-25000">
                <a:solidFill>
                  <a:srgbClr val="FF0000"/>
                </a:solidFill>
                <a:latin typeface="Arial" charset="0"/>
              </a:rPr>
              <a:t>n</a:t>
            </a:r>
            <a:endParaRPr lang="en-GB" sz="2400">
              <a:solidFill>
                <a:srgbClr val="FF0000"/>
              </a:solidFill>
              <a:latin typeface="Arial" charset="0"/>
            </a:endParaRPr>
          </a:p>
        </p:txBody>
      </p:sp>
      <p:sp>
        <p:nvSpPr>
          <p:cNvPr id="251913" name="Text Box 9"/>
          <p:cNvSpPr txBox="1">
            <a:spLocks noChangeArrowheads="1"/>
          </p:cNvSpPr>
          <p:nvPr/>
        </p:nvSpPr>
        <p:spPr bwMode="auto">
          <a:xfrm>
            <a:off x="6629400" y="3429000"/>
            <a:ext cx="20399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GB" sz="2400">
                <a:solidFill>
                  <a:srgbClr val="FF0000"/>
                </a:solidFill>
                <a:latin typeface="Arial" charset="0"/>
              </a:rPr>
              <a:t>b</a:t>
            </a:r>
            <a:r>
              <a:rPr lang="en-GB" sz="2400" baseline="-25000">
                <a:solidFill>
                  <a:srgbClr val="FF0000"/>
                </a:solidFill>
                <a:latin typeface="Arial" charset="0"/>
              </a:rPr>
              <a:t>1</a:t>
            </a:r>
            <a:r>
              <a:rPr lang="en-GB" sz="2400">
                <a:solidFill>
                  <a:srgbClr val="FF0000"/>
                </a:solidFill>
                <a:latin typeface="Arial" charset="0"/>
              </a:rPr>
              <a:t>,b</a:t>
            </a:r>
            <a:r>
              <a:rPr lang="en-GB" sz="2400" baseline="-25000">
                <a:solidFill>
                  <a:srgbClr val="FF0000"/>
                </a:solidFill>
                <a:latin typeface="Arial" charset="0"/>
              </a:rPr>
              <a:t>2</a:t>
            </a:r>
            <a:r>
              <a:rPr lang="en-GB" sz="2400">
                <a:solidFill>
                  <a:srgbClr val="FF0000"/>
                </a:solidFill>
                <a:latin typeface="Arial" charset="0"/>
              </a:rPr>
              <a:t>,b</a:t>
            </a:r>
            <a:r>
              <a:rPr lang="en-GB" sz="2400" baseline="-25000">
                <a:solidFill>
                  <a:srgbClr val="FF0000"/>
                </a:solidFill>
                <a:latin typeface="Arial" charset="0"/>
              </a:rPr>
              <a:t>3</a:t>
            </a:r>
            <a:r>
              <a:rPr lang="en-GB" sz="2400">
                <a:solidFill>
                  <a:srgbClr val="FF0000"/>
                </a:solidFill>
                <a:latin typeface="Arial" charset="0"/>
              </a:rPr>
              <a:t>,….,b</a:t>
            </a:r>
            <a:r>
              <a:rPr lang="en-GB" sz="2400" baseline="-25000">
                <a:solidFill>
                  <a:srgbClr val="FF0000"/>
                </a:solidFill>
                <a:latin typeface="Arial" charset="0"/>
              </a:rPr>
              <a:t>n</a:t>
            </a:r>
            <a:endParaRPr lang="en-GB" sz="2400">
              <a:solidFill>
                <a:srgbClr val="FF0000"/>
              </a:solidFill>
              <a:latin typeface="Arial" charset="0"/>
            </a:endParaRPr>
          </a:p>
        </p:txBody>
      </p:sp>
      <p:sp>
        <p:nvSpPr>
          <p:cNvPr id="251914" name="Text Box 10"/>
          <p:cNvSpPr txBox="1">
            <a:spLocks noChangeArrowheads="1"/>
          </p:cNvSpPr>
          <p:nvPr/>
        </p:nvSpPr>
        <p:spPr bwMode="auto">
          <a:xfrm>
            <a:off x="6172200" y="2209800"/>
            <a:ext cx="2381250" cy="1068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GB" sz="2800" b="1">
                <a:solidFill>
                  <a:srgbClr val="3333CC"/>
                </a:solidFill>
                <a:latin typeface="Arial" charset="0"/>
              </a:rPr>
              <a:t>OUTPUT</a:t>
            </a:r>
          </a:p>
          <a:p>
            <a:pPr eaLnBrk="0" hangingPunct="0"/>
            <a:r>
              <a:rPr lang="en-US" sz="1800">
                <a:solidFill>
                  <a:srgbClr val="3333CC"/>
                </a:solidFill>
                <a:latin typeface="Arial" charset="0"/>
              </a:rPr>
              <a:t>a permutation of the </a:t>
            </a:r>
            <a:br>
              <a:rPr lang="en-US" sz="1800">
                <a:solidFill>
                  <a:srgbClr val="3333CC"/>
                </a:solidFill>
                <a:latin typeface="Arial" charset="0"/>
              </a:rPr>
            </a:br>
            <a:r>
              <a:rPr lang="en-US" sz="1800">
                <a:solidFill>
                  <a:srgbClr val="3333CC"/>
                </a:solidFill>
                <a:latin typeface="Arial" charset="0"/>
              </a:rPr>
              <a:t>sequence of numbers</a:t>
            </a:r>
            <a:endParaRPr lang="en-GB" sz="1800">
              <a:solidFill>
                <a:srgbClr val="3333CC"/>
              </a:solidFill>
              <a:latin typeface="Arial" charset="0"/>
            </a:endParaRPr>
          </a:p>
        </p:txBody>
      </p:sp>
      <p:sp>
        <p:nvSpPr>
          <p:cNvPr id="251915" name="Text Box 11"/>
          <p:cNvSpPr txBox="1">
            <a:spLocks noChangeArrowheads="1"/>
          </p:cNvSpPr>
          <p:nvPr/>
        </p:nvSpPr>
        <p:spPr bwMode="auto">
          <a:xfrm>
            <a:off x="1143000" y="4267200"/>
            <a:ext cx="2057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GB" sz="1800">
                <a:solidFill>
                  <a:srgbClr val="009900"/>
                </a:solidFill>
                <a:latin typeface="Arial" charset="0"/>
              </a:rPr>
              <a:t>2    5    </a:t>
            </a:r>
            <a:r>
              <a:rPr lang="en-US" sz="1800">
                <a:solidFill>
                  <a:srgbClr val="009900"/>
                </a:solidFill>
                <a:latin typeface="Arial" charset="0"/>
              </a:rPr>
              <a:t>4    10    7  </a:t>
            </a:r>
            <a:endParaRPr lang="en-GB" sz="1800">
              <a:solidFill>
                <a:srgbClr val="009900"/>
              </a:solidFill>
              <a:latin typeface="Arial" charset="0"/>
            </a:endParaRPr>
          </a:p>
        </p:txBody>
      </p:sp>
      <p:sp>
        <p:nvSpPr>
          <p:cNvPr id="251926" name="Text Box 22"/>
          <p:cNvSpPr txBox="1">
            <a:spLocks noChangeArrowheads="1"/>
          </p:cNvSpPr>
          <p:nvPr/>
        </p:nvSpPr>
        <p:spPr bwMode="auto">
          <a:xfrm>
            <a:off x="6477000" y="4191000"/>
            <a:ext cx="2057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GB" sz="1800">
                <a:solidFill>
                  <a:srgbClr val="009900"/>
                </a:solidFill>
                <a:latin typeface="Arial" charset="0"/>
              </a:rPr>
              <a:t>2    </a:t>
            </a:r>
            <a:r>
              <a:rPr lang="en-US" sz="1800">
                <a:solidFill>
                  <a:srgbClr val="009900"/>
                </a:solidFill>
                <a:latin typeface="Arial" charset="0"/>
              </a:rPr>
              <a:t>4</a:t>
            </a:r>
            <a:r>
              <a:rPr lang="en-GB" sz="1800">
                <a:solidFill>
                  <a:srgbClr val="009900"/>
                </a:solidFill>
                <a:latin typeface="Arial" charset="0"/>
              </a:rPr>
              <a:t>    </a:t>
            </a:r>
            <a:r>
              <a:rPr lang="en-US" sz="1800">
                <a:solidFill>
                  <a:srgbClr val="009900"/>
                </a:solidFill>
                <a:latin typeface="Arial" charset="0"/>
              </a:rPr>
              <a:t>5    7    10  </a:t>
            </a:r>
            <a:endParaRPr lang="en-GB" sz="1800">
              <a:solidFill>
                <a:srgbClr val="009900"/>
              </a:solidFill>
              <a:latin typeface="Arial" charset="0"/>
            </a:endParaRPr>
          </a:p>
        </p:txBody>
      </p:sp>
      <p:pic>
        <p:nvPicPr>
          <p:cNvPr id="251927" name="Picture 23" descr="C:\WINNT\Profiles\pfoser\Application Data\Microsoft\Media Catalog\Downloaded Clips\cl1\pe03325_.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22428" y="1908924"/>
            <a:ext cx="1811338" cy="1828800"/>
          </a:xfrm>
          <a:prstGeom prst="rect">
            <a:avLst/>
          </a:prstGeom>
          <a:noFill/>
          <a:extLst>
            <a:ext uri="{909E8E84-426E-40DD-AFC4-6F175D3DCCD1}">
              <a14:hiddenFill xmlns:a14="http://schemas.microsoft.com/office/drawing/2010/main">
                <a:solidFill>
                  <a:srgbClr val="FFFFFF"/>
                </a:solidFill>
              </a14:hiddenFill>
            </a:ext>
          </a:extLst>
        </p:spPr>
      </p:pic>
      <p:sp>
        <p:nvSpPr>
          <p:cNvPr id="251928" name="Text Box 24"/>
          <p:cNvSpPr txBox="1">
            <a:spLocks noChangeArrowheads="1"/>
          </p:cNvSpPr>
          <p:nvPr/>
        </p:nvSpPr>
        <p:spPr bwMode="auto">
          <a:xfrm>
            <a:off x="762000" y="4876800"/>
            <a:ext cx="4419600" cy="1930400"/>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a:spAutoFit/>
          </a:bodyPr>
          <a:lstStyle/>
          <a:p>
            <a:pPr eaLnBrk="0" hangingPunct="0"/>
            <a:r>
              <a:rPr lang="en-US" sz="2000" b="1" dirty="0">
                <a:solidFill>
                  <a:srgbClr val="009900"/>
                </a:solidFill>
                <a:latin typeface="Arial" charset="0"/>
              </a:rPr>
              <a:t>Correctness</a:t>
            </a:r>
            <a:endParaRPr lang="en-GB" sz="2000" dirty="0">
              <a:solidFill>
                <a:srgbClr val="009900"/>
              </a:solidFill>
              <a:latin typeface="Arial" charset="0"/>
            </a:endParaRPr>
          </a:p>
          <a:p>
            <a:pPr eaLnBrk="0" hangingPunct="0"/>
            <a:r>
              <a:rPr lang="en-US" sz="2000" dirty="0">
                <a:latin typeface="Arial" charset="0"/>
              </a:rPr>
              <a:t>For any given input the algorithm halts with the output</a:t>
            </a:r>
            <a:r>
              <a:rPr lang="en-GB" sz="2000" dirty="0">
                <a:latin typeface="Arial" charset="0"/>
              </a:rPr>
              <a:t>:</a:t>
            </a:r>
          </a:p>
          <a:p>
            <a:pPr lvl="1" eaLnBrk="0" hangingPunct="0">
              <a:buFontTx/>
              <a:buChar char="•"/>
            </a:pPr>
            <a:r>
              <a:rPr lang="en-GB" sz="2000" dirty="0">
                <a:latin typeface="Arial" charset="0"/>
              </a:rPr>
              <a:t> </a:t>
            </a:r>
            <a:r>
              <a:rPr lang="en-GB" sz="2000" dirty="0">
                <a:solidFill>
                  <a:srgbClr val="FF0000"/>
                </a:solidFill>
                <a:latin typeface="Arial" charset="0"/>
              </a:rPr>
              <a:t>b</a:t>
            </a:r>
            <a:r>
              <a:rPr lang="en-GB" sz="2000" baseline="-25000" dirty="0">
                <a:solidFill>
                  <a:srgbClr val="FF0000"/>
                </a:solidFill>
                <a:latin typeface="Arial" charset="0"/>
              </a:rPr>
              <a:t>1</a:t>
            </a:r>
            <a:r>
              <a:rPr lang="en-GB" sz="2000" dirty="0">
                <a:latin typeface="Arial" charset="0"/>
              </a:rPr>
              <a:t> &lt; </a:t>
            </a:r>
            <a:r>
              <a:rPr lang="en-GB" sz="2000" dirty="0">
                <a:solidFill>
                  <a:srgbClr val="FF0000"/>
                </a:solidFill>
                <a:latin typeface="Arial" charset="0"/>
              </a:rPr>
              <a:t>b</a:t>
            </a:r>
            <a:r>
              <a:rPr lang="en-GB" sz="2000" baseline="-25000" dirty="0">
                <a:solidFill>
                  <a:srgbClr val="FF0000"/>
                </a:solidFill>
                <a:latin typeface="Arial" charset="0"/>
              </a:rPr>
              <a:t>2</a:t>
            </a:r>
            <a:r>
              <a:rPr lang="en-GB" sz="2000" dirty="0">
                <a:latin typeface="Arial" charset="0"/>
              </a:rPr>
              <a:t> &lt; </a:t>
            </a:r>
            <a:r>
              <a:rPr lang="en-GB" sz="2000" dirty="0">
                <a:solidFill>
                  <a:srgbClr val="FF0000"/>
                </a:solidFill>
                <a:latin typeface="Arial" charset="0"/>
              </a:rPr>
              <a:t>b</a:t>
            </a:r>
            <a:r>
              <a:rPr lang="en-GB" sz="2000" baseline="-25000" dirty="0">
                <a:solidFill>
                  <a:srgbClr val="FF0000"/>
                </a:solidFill>
                <a:latin typeface="Arial" charset="0"/>
              </a:rPr>
              <a:t>3</a:t>
            </a:r>
            <a:r>
              <a:rPr lang="en-GB" sz="2000" dirty="0">
                <a:latin typeface="Arial" charset="0"/>
              </a:rPr>
              <a:t> &lt; …. &lt;  </a:t>
            </a:r>
            <a:r>
              <a:rPr lang="en-GB" sz="2000" dirty="0" err="1">
                <a:solidFill>
                  <a:srgbClr val="FF0000"/>
                </a:solidFill>
                <a:latin typeface="Arial" charset="0"/>
              </a:rPr>
              <a:t>b</a:t>
            </a:r>
            <a:r>
              <a:rPr lang="en-GB" sz="2000" baseline="-25000" dirty="0" err="1">
                <a:solidFill>
                  <a:srgbClr val="FF0000"/>
                </a:solidFill>
                <a:latin typeface="Arial" charset="0"/>
              </a:rPr>
              <a:t>n</a:t>
            </a:r>
            <a:endParaRPr lang="en-GB" sz="2000" dirty="0">
              <a:latin typeface="Arial" charset="0"/>
            </a:endParaRPr>
          </a:p>
          <a:p>
            <a:pPr lvl="1" eaLnBrk="0" hangingPunct="0">
              <a:buFontTx/>
              <a:buChar char="•"/>
            </a:pPr>
            <a:r>
              <a:rPr lang="en-GB" sz="2000" dirty="0">
                <a:latin typeface="Arial" charset="0"/>
              </a:rPr>
              <a:t> </a:t>
            </a:r>
            <a:r>
              <a:rPr lang="en-GB" sz="2000" dirty="0">
                <a:solidFill>
                  <a:srgbClr val="FF0000"/>
                </a:solidFill>
                <a:latin typeface="Arial" charset="0"/>
              </a:rPr>
              <a:t>b</a:t>
            </a:r>
            <a:r>
              <a:rPr lang="en-GB" sz="2000" baseline="-25000" dirty="0">
                <a:solidFill>
                  <a:srgbClr val="FF0000"/>
                </a:solidFill>
                <a:latin typeface="Arial" charset="0"/>
              </a:rPr>
              <a:t>1</a:t>
            </a:r>
            <a:r>
              <a:rPr lang="en-GB" sz="2000" dirty="0">
                <a:solidFill>
                  <a:srgbClr val="FF0000"/>
                </a:solidFill>
                <a:latin typeface="Arial" charset="0"/>
              </a:rPr>
              <a:t>, b</a:t>
            </a:r>
            <a:r>
              <a:rPr lang="en-GB" sz="2000" baseline="-25000" dirty="0">
                <a:solidFill>
                  <a:srgbClr val="FF0000"/>
                </a:solidFill>
                <a:latin typeface="Arial" charset="0"/>
              </a:rPr>
              <a:t>2</a:t>
            </a:r>
            <a:r>
              <a:rPr lang="en-GB" sz="2000" dirty="0">
                <a:solidFill>
                  <a:srgbClr val="FF0000"/>
                </a:solidFill>
                <a:latin typeface="Arial" charset="0"/>
              </a:rPr>
              <a:t>, b</a:t>
            </a:r>
            <a:r>
              <a:rPr lang="en-GB" sz="2000" baseline="-25000" dirty="0">
                <a:solidFill>
                  <a:srgbClr val="FF0000"/>
                </a:solidFill>
                <a:latin typeface="Arial" charset="0"/>
              </a:rPr>
              <a:t>3</a:t>
            </a:r>
            <a:r>
              <a:rPr lang="en-GB" sz="2000" dirty="0">
                <a:solidFill>
                  <a:srgbClr val="FF0000"/>
                </a:solidFill>
                <a:latin typeface="Arial" charset="0"/>
              </a:rPr>
              <a:t>, …., </a:t>
            </a:r>
            <a:r>
              <a:rPr lang="en-GB" sz="2000" dirty="0" err="1">
                <a:solidFill>
                  <a:srgbClr val="FF0000"/>
                </a:solidFill>
                <a:latin typeface="Arial" charset="0"/>
              </a:rPr>
              <a:t>b</a:t>
            </a:r>
            <a:r>
              <a:rPr lang="en-GB" sz="2000" baseline="-25000" dirty="0" err="1">
                <a:solidFill>
                  <a:srgbClr val="FF0000"/>
                </a:solidFill>
                <a:latin typeface="Arial" charset="0"/>
              </a:rPr>
              <a:t>n</a:t>
            </a:r>
            <a:r>
              <a:rPr lang="en-GB" sz="2000" baseline="-25000" dirty="0">
                <a:latin typeface="Arial" charset="0"/>
              </a:rPr>
              <a:t>   </a:t>
            </a:r>
            <a:r>
              <a:rPr lang="en-US" sz="2000" dirty="0">
                <a:latin typeface="Arial" charset="0"/>
              </a:rPr>
              <a:t>is a permutation of</a:t>
            </a:r>
            <a:r>
              <a:rPr lang="en-GB" sz="2000" dirty="0">
                <a:latin typeface="Arial" charset="0"/>
              </a:rPr>
              <a:t> </a:t>
            </a:r>
            <a:r>
              <a:rPr lang="en-GB" sz="2000" dirty="0">
                <a:solidFill>
                  <a:srgbClr val="FF0000"/>
                </a:solidFill>
                <a:latin typeface="Arial" charset="0"/>
              </a:rPr>
              <a:t>a</a:t>
            </a:r>
            <a:r>
              <a:rPr lang="en-GB" sz="2000" baseline="-25000" dirty="0">
                <a:solidFill>
                  <a:srgbClr val="FF0000"/>
                </a:solidFill>
                <a:latin typeface="Arial" charset="0"/>
              </a:rPr>
              <a:t>1</a:t>
            </a:r>
            <a:r>
              <a:rPr lang="en-GB" sz="2000" dirty="0">
                <a:solidFill>
                  <a:srgbClr val="FF0000"/>
                </a:solidFill>
                <a:latin typeface="Arial" charset="0"/>
              </a:rPr>
              <a:t>, a</a:t>
            </a:r>
            <a:r>
              <a:rPr lang="en-GB" sz="2000" baseline="-25000" dirty="0">
                <a:solidFill>
                  <a:srgbClr val="FF0000"/>
                </a:solidFill>
                <a:latin typeface="Arial" charset="0"/>
              </a:rPr>
              <a:t>2</a:t>
            </a:r>
            <a:r>
              <a:rPr lang="en-GB" sz="2000" dirty="0">
                <a:solidFill>
                  <a:srgbClr val="FF0000"/>
                </a:solidFill>
                <a:latin typeface="Arial" charset="0"/>
              </a:rPr>
              <a:t>, a</a:t>
            </a:r>
            <a:r>
              <a:rPr lang="en-GB" sz="2000" baseline="-25000" dirty="0">
                <a:solidFill>
                  <a:srgbClr val="FF0000"/>
                </a:solidFill>
                <a:latin typeface="Arial" charset="0"/>
              </a:rPr>
              <a:t>3</a:t>
            </a:r>
            <a:r>
              <a:rPr lang="en-GB" sz="2000" dirty="0">
                <a:solidFill>
                  <a:srgbClr val="FF0000"/>
                </a:solidFill>
                <a:latin typeface="Arial" charset="0"/>
              </a:rPr>
              <a:t>,….,a</a:t>
            </a:r>
            <a:r>
              <a:rPr lang="en-GB" sz="2000" baseline="-25000" dirty="0">
                <a:solidFill>
                  <a:srgbClr val="FF0000"/>
                </a:solidFill>
                <a:latin typeface="Arial" charset="0"/>
              </a:rPr>
              <a:t>n</a:t>
            </a:r>
            <a:endParaRPr lang="en-GB" sz="2000" dirty="0">
              <a:latin typeface="Arial" charset="0"/>
            </a:endParaRPr>
          </a:p>
        </p:txBody>
      </p:sp>
      <p:sp>
        <p:nvSpPr>
          <p:cNvPr id="251929" name="Text Box 25"/>
          <p:cNvSpPr txBox="1">
            <a:spLocks noChangeArrowheads="1"/>
          </p:cNvSpPr>
          <p:nvPr/>
        </p:nvSpPr>
        <p:spPr bwMode="auto">
          <a:xfrm>
            <a:off x="5334000" y="4851400"/>
            <a:ext cx="3505200" cy="1930400"/>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a:spAutoFit/>
          </a:bodyPr>
          <a:lstStyle/>
          <a:p>
            <a:pPr eaLnBrk="0" hangingPunct="0"/>
            <a:r>
              <a:rPr lang="da-DK" sz="2000" b="1" dirty="0">
                <a:solidFill>
                  <a:srgbClr val="009900"/>
                </a:solidFill>
                <a:latin typeface="Arial" charset="0"/>
              </a:rPr>
              <a:t>Running time</a:t>
            </a:r>
            <a:endParaRPr lang="en-GB" sz="2000" b="1" dirty="0">
              <a:latin typeface="Arial" charset="0"/>
            </a:endParaRPr>
          </a:p>
          <a:p>
            <a:pPr eaLnBrk="0" hangingPunct="0"/>
            <a:r>
              <a:rPr lang="en-US" sz="2000" dirty="0">
                <a:latin typeface="Arial" charset="0"/>
              </a:rPr>
              <a:t>Depends on</a:t>
            </a:r>
            <a:endParaRPr lang="en-GB" sz="2000" dirty="0">
              <a:latin typeface="Arial" charset="0"/>
            </a:endParaRPr>
          </a:p>
          <a:p>
            <a:pPr lvl="1" eaLnBrk="0" hangingPunct="0">
              <a:buFontTx/>
              <a:buChar char="•"/>
            </a:pPr>
            <a:r>
              <a:rPr lang="en-GB" sz="2000" dirty="0">
                <a:latin typeface="Arial" charset="0"/>
              </a:rPr>
              <a:t> </a:t>
            </a:r>
            <a:r>
              <a:rPr lang="en-US" sz="2000" dirty="0">
                <a:latin typeface="Arial" charset="0"/>
              </a:rPr>
              <a:t>number of elements</a:t>
            </a:r>
            <a:r>
              <a:rPr lang="en-GB" sz="2000" dirty="0">
                <a:latin typeface="Arial" charset="0"/>
              </a:rPr>
              <a:t> (</a:t>
            </a:r>
            <a:r>
              <a:rPr lang="en-GB" sz="2000" dirty="0">
                <a:solidFill>
                  <a:srgbClr val="FF0000"/>
                </a:solidFill>
                <a:latin typeface="Arial" charset="0"/>
              </a:rPr>
              <a:t>n</a:t>
            </a:r>
            <a:r>
              <a:rPr lang="en-GB" sz="2000" dirty="0">
                <a:latin typeface="Arial" charset="0"/>
              </a:rPr>
              <a:t>)</a:t>
            </a:r>
          </a:p>
          <a:p>
            <a:pPr lvl="1" eaLnBrk="0" hangingPunct="0">
              <a:buFontTx/>
              <a:buChar char="•"/>
            </a:pPr>
            <a:r>
              <a:rPr lang="en-GB" sz="2000" dirty="0">
                <a:latin typeface="Arial" charset="0"/>
              </a:rPr>
              <a:t> </a:t>
            </a:r>
            <a:r>
              <a:rPr lang="en-US" sz="2000" dirty="0">
                <a:latin typeface="Arial" charset="0"/>
              </a:rPr>
              <a:t>how (partially) sorted</a:t>
            </a:r>
            <a:r>
              <a:rPr lang="da-DK" sz="2000" dirty="0">
                <a:latin typeface="Arial" charset="0"/>
              </a:rPr>
              <a:t/>
            </a:r>
            <a:br>
              <a:rPr lang="da-DK" sz="2000" dirty="0">
                <a:latin typeface="Arial" charset="0"/>
              </a:rPr>
            </a:br>
            <a:r>
              <a:rPr lang="da-DK" sz="2000" dirty="0">
                <a:latin typeface="Arial" charset="0"/>
              </a:rPr>
              <a:t> </a:t>
            </a:r>
            <a:r>
              <a:rPr lang="en-US" sz="2000" dirty="0">
                <a:latin typeface="Arial" charset="0"/>
              </a:rPr>
              <a:t> they are</a:t>
            </a:r>
            <a:endParaRPr lang="en-GB" sz="2000" dirty="0">
              <a:latin typeface="Arial" charset="0"/>
            </a:endParaRPr>
          </a:p>
          <a:p>
            <a:pPr lvl="1" eaLnBrk="0" hangingPunct="0">
              <a:buFontTx/>
              <a:buChar char="•"/>
            </a:pPr>
            <a:r>
              <a:rPr lang="en-GB" sz="2000" dirty="0">
                <a:latin typeface="Arial" charset="0"/>
              </a:rPr>
              <a:t> </a:t>
            </a:r>
            <a:r>
              <a:rPr lang="en-US" sz="2000" dirty="0">
                <a:latin typeface="Arial" charset="0"/>
              </a:rPr>
              <a:t>algorithm</a:t>
            </a:r>
            <a:endParaRPr lang="en-GB" sz="2000" b="1" dirty="0">
              <a:latin typeface="Arial" charset="0"/>
            </a:endParaRPr>
          </a:p>
        </p:txBody>
      </p:sp>
    </p:spTree>
    <p:extLst>
      <p:ext uri="{BB962C8B-B14F-4D97-AF65-F5344CB8AC3E}">
        <p14:creationId xmlns:p14="http://schemas.microsoft.com/office/powerpoint/2010/main" val="417146058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5192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51929"/>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2519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1928" grpId="0" animBg="1" autoUpdateAnimBg="0"/>
      <p:bldP spid="251929" grpId="0" animBg="1"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130" name="Rectangle 2"/>
          <p:cNvSpPr>
            <a:spLocks noGrp="1" noChangeArrowheads="1"/>
          </p:cNvSpPr>
          <p:nvPr>
            <p:ph type="title"/>
          </p:nvPr>
        </p:nvSpPr>
        <p:spPr/>
        <p:txBody>
          <a:bodyPr/>
          <a:lstStyle/>
          <a:p>
            <a:r>
              <a:rPr lang="en-US" dirty="0"/>
              <a:t>Analysis of Algorithms</a:t>
            </a:r>
          </a:p>
        </p:txBody>
      </p:sp>
      <p:sp>
        <p:nvSpPr>
          <p:cNvPr id="304131" name="Rectangle 3"/>
          <p:cNvSpPr>
            <a:spLocks noGrp="1" noChangeArrowheads="1"/>
          </p:cNvSpPr>
          <p:nvPr>
            <p:ph idx="1"/>
          </p:nvPr>
        </p:nvSpPr>
        <p:spPr>
          <a:xfrm>
            <a:off x="228600" y="2027237"/>
            <a:ext cx="8686800" cy="4525963"/>
          </a:xfrm>
        </p:spPr>
        <p:txBody>
          <a:bodyPr>
            <a:normAutofit/>
          </a:bodyPr>
          <a:lstStyle/>
          <a:p>
            <a:pPr>
              <a:buFont typeface="Wingdings" pitchFamily="2" charset="2"/>
              <a:buChar char="Ø"/>
            </a:pPr>
            <a:r>
              <a:rPr lang="en-US" sz="2800" dirty="0"/>
              <a:t>Efficiency:	</a:t>
            </a:r>
          </a:p>
          <a:p>
            <a:pPr lvl="1">
              <a:buFont typeface="Wingdings" pitchFamily="2" charset="2"/>
              <a:buChar char="§"/>
            </a:pPr>
            <a:r>
              <a:rPr lang="en-US" sz="2400" dirty="0"/>
              <a:t>Running time</a:t>
            </a:r>
          </a:p>
          <a:p>
            <a:pPr lvl="1">
              <a:buFont typeface="Wingdings" pitchFamily="2" charset="2"/>
              <a:buChar char="§"/>
            </a:pPr>
            <a:r>
              <a:rPr lang="en-US" sz="2400" dirty="0"/>
              <a:t>Space </a:t>
            </a:r>
            <a:r>
              <a:rPr lang="en-US" sz="2400" dirty="0" smtClean="0"/>
              <a:t>used</a:t>
            </a:r>
          </a:p>
        </p:txBody>
      </p:sp>
      <p:sp>
        <p:nvSpPr>
          <p:cNvPr id="2" name="Slide Number Placeholder 1"/>
          <p:cNvSpPr>
            <a:spLocks noGrp="1"/>
          </p:cNvSpPr>
          <p:nvPr>
            <p:ph type="sldNum" sz="quarter" idx="12"/>
          </p:nvPr>
        </p:nvSpPr>
        <p:spPr/>
        <p:txBody>
          <a:bodyPr/>
          <a:lstStyle/>
          <a:p>
            <a:fld id="{B6F15528-21DE-4FAA-801E-634DDDAF4B2B}" type="slidenum">
              <a:rPr lang="en-US" smtClean="0"/>
              <a:pPr/>
              <a:t>24</a:t>
            </a:fld>
            <a:endParaRPr lang="en-US"/>
          </a:p>
        </p:txBody>
      </p:sp>
    </p:spTree>
    <p:extLst>
      <p:ext uri="{BB962C8B-B14F-4D97-AF65-F5344CB8AC3E}">
        <p14:creationId xmlns:p14="http://schemas.microsoft.com/office/powerpoint/2010/main" val="57140861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normAutofit/>
          </a:bodyPr>
          <a:lstStyle/>
          <a:p>
            <a:r>
              <a:rPr lang="en-US" dirty="0">
                <a:effectLst/>
                <a:latin typeface="Calibri" pitchFamily="34" charset="0"/>
              </a:rPr>
              <a:t>How to Measure Algorithm </a:t>
            </a:r>
            <a:r>
              <a:rPr lang="en-US" dirty="0" smtClean="0">
                <a:effectLst/>
                <a:latin typeface="Calibri" pitchFamily="34" charset="0"/>
              </a:rPr>
              <a:t>Performance?</a:t>
            </a:r>
            <a:endParaRPr lang="en-US" dirty="0">
              <a:effectLst/>
              <a:latin typeface="Calibri" pitchFamily="34" charset="0"/>
            </a:endParaRPr>
          </a:p>
        </p:txBody>
      </p:sp>
      <p:sp>
        <p:nvSpPr>
          <p:cNvPr id="90115" name="Rectangle 3"/>
          <p:cNvSpPr>
            <a:spLocks noGrp="1" noChangeArrowheads="1"/>
          </p:cNvSpPr>
          <p:nvPr>
            <p:ph idx="1"/>
          </p:nvPr>
        </p:nvSpPr>
        <p:spPr>
          <a:xfrm>
            <a:off x="350762" y="1813562"/>
            <a:ext cx="8793238" cy="4228956"/>
          </a:xfrm>
        </p:spPr>
        <p:txBody>
          <a:bodyPr>
            <a:normAutofit/>
          </a:bodyPr>
          <a:lstStyle/>
          <a:p>
            <a:pPr>
              <a:buClr>
                <a:srgbClr val="31B6FD"/>
              </a:buClr>
              <a:buFont typeface="Wingdings" pitchFamily="2" charset="2"/>
              <a:buChar char="Ø"/>
            </a:pPr>
            <a:r>
              <a:rPr lang="en-US" sz="2800" dirty="0" smtClean="0"/>
              <a:t>What </a:t>
            </a:r>
            <a:r>
              <a:rPr lang="en-US" sz="2800" dirty="0"/>
              <a:t>metric should be used to judge algorithms?</a:t>
            </a:r>
          </a:p>
          <a:p>
            <a:pPr lvl="1">
              <a:buClr>
                <a:srgbClr val="31B6FD"/>
              </a:buClr>
              <a:buFont typeface="Wingdings" pitchFamily="2" charset="2"/>
              <a:buChar char="§"/>
            </a:pPr>
            <a:r>
              <a:rPr lang="en-US" sz="2400" dirty="0"/>
              <a:t>Length of the program (lines of code)</a:t>
            </a:r>
          </a:p>
          <a:p>
            <a:pPr lvl="1">
              <a:buClr>
                <a:srgbClr val="31B6FD"/>
              </a:buClr>
              <a:buFont typeface="Wingdings" pitchFamily="2" charset="2"/>
              <a:buChar char="§"/>
            </a:pPr>
            <a:r>
              <a:rPr lang="en-US" sz="2400" dirty="0"/>
              <a:t>Ease of programming (bugs, maintenance)</a:t>
            </a:r>
          </a:p>
          <a:p>
            <a:pPr lvl="1">
              <a:buClr>
                <a:srgbClr val="31B6FD"/>
              </a:buClr>
              <a:buFont typeface="Wingdings" pitchFamily="2" charset="2"/>
              <a:buChar char="§"/>
            </a:pPr>
            <a:r>
              <a:rPr lang="en-US" sz="2400" dirty="0"/>
              <a:t>Memory required</a:t>
            </a:r>
          </a:p>
          <a:p>
            <a:pPr lvl="1">
              <a:buClr>
                <a:srgbClr val="31B6FD"/>
              </a:buClr>
              <a:buFont typeface="Wingdings" pitchFamily="2" charset="2"/>
              <a:buChar char="§"/>
            </a:pPr>
            <a:r>
              <a:rPr lang="en-US" sz="2400" dirty="0"/>
              <a:t>Running time </a:t>
            </a:r>
          </a:p>
          <a:p>
            <a:pPr marL="301943" lvl="1" indent="0">
              <a:buNone/>
            </a:pPr>
            <a:endParaRPr lang="en-US" sz="2400" dirty="0">
              <a:latin typeface="Calibri" pitchFamily="34" charset="0"/>
            </a:endParaRPr>
          </a:p>
          <a:p>
            <a:pPr lvl="1">
              <a:buFont typeface="Arial" pitchFamily="34" charset="0"/>
              <a:buChar char="•"/>
            </a:pPr>
            <a:endParaRPr lang="en-US" sz="2400" b="1" dirty="0">
              <a:latin typeface="Calibri" pitchFamily="34" charset="0"/>
            </a:endParaRPr>
          </a:p>
          <a:p>
            <a:pPr>
              <a:buFont typeface="Wingdings" pitchFamily="2" charset="2"/>
              <a:buChar char="Ø"/>
            </a:pPr>
            <a:r>
              <a:rPr lang="en-US" sz="2800" dirty="0"/>
              <a:t>Running time is the dominant standard</a:t>
            </a:r>
            <a:r>
              <a:rPr lang="en-US" sz="2800" b="1" dirty="0" smtClean="0">
                <a:latin typeface="Calibri" pitchFamily="34" charset="0"/>
              </a:rPr>
              <a:t>.</a:t>
            </a:r>
            <a:endParaRPr lang="en-US" sz="2800" dirty="0"/>
          </a:p>
        </p:txBody>
      </p:sp>
      <p:sp>
        <p:nvSpPr>
          <p:cNvPr id="2" name="Slide Number Placeholder 1"/>
          <p:cNvSpPr>
            <a:spLocks noGrp="1"/>
          </p:cNvSpPr>
          <p:nvPr>
            <p:ph type="sldNum" sz="quarter" idx="12"/>
          </p:nvPr>
        </p:nvSpPr>
        <p:spPr/>
        <p:txBody>
          <a:bodyPr/>
          <a:lstStyle/>
          <a:p>
            <a:fld id="{687D7A59-36E2-48B9-B146-C1E59501F63F}" type="slidenum">
              <a:rPr lang="en-US" smtClean="0"/>
              <a:pPr/>
              <a:t>25</a:t>
            </a:fld>
            <a:endParaRPr lang="en-US"/>
          </a:p>
        </p:txBody>
      </p:sp>
    </p:spTree>
    <p:extLst>
      <p:ext uri="{BB962C8B-B14F-4D97-AF65-F5344CB8AC3E}">
        <p14:creationId xmlns:p14="http://schemas.microsoft.com/office/powerpoint/2010/main" val="69548861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Introduction to Data Structures</a:t>
            </a:r>
            <a:endParaRPr lang="en-GB" dirty="0"/>
          </a:p>
        </p:txBody>
      </p:sp>
      <p:sp>
        <p:nvSpPr>
          <p:cNvPr id="3" name="Content Placeholder 2"/>
          <p:cNvSpPr>
            <a:spLocks noGrp="1"/>
          </p:cNvSpPr>
          <p:nvPr>
            <p:ph idx="1"/>
          </p:nvPr>
        </p:nvSpPr>
        <p:spPr/>
        <p:txBody>
          <a:bodyPr>
            <a:normAutofit/>
          </a:bodyPr>
          <a:lstStyle/>
          <a:p>
            <a:pPr marL="0" indent="0">
              <a:buNone/>
            </a:pPr>
            <a:r>
              <a:rPr lang="en-GB" sz="2400" dirty="0" smtClean="0"/>
              <a:t>What is data?</a:t>
            </a:r>
          </a:p>
          <a:p>
            <a:pPr marL="0" indent="0">
              <a:buNone/>
            </a:pPr>
            <a:endParaRPr lang="en-GB" sz="2400" dirty="0"/>
          </a:p>
          <a:p>
            <a:pPr marL="0" indent="0">
              <a:buNone/>
            </a:pPr>
            <a:r>
              <a:rPr lang="en-GB" sz="2400" dirty="0" smtClean="0"/>
              <a:t>Data </a:t>
            </a:r>
            <a:r>
              <a:rPr lang="en-GB" sz="2400" dirty="0" smtClean="0">
                <a:sym typeface="Wingdings" panose="05000000000000000000" pitchFamily="2" charset="2"/>
              </a:rPr>
              <a:t> processing  information</a:t>
            </a:r>
          </a:p>
          <a:p>
            <a:pPr marL="0" indent="0">
              <a:buNone/>
            </a:pPr>
            <a:endParaRPr lang="en-GB" sz="2400" dirty="0">
              <a:sym typeface="Wingdings" panose="05000000000000000000" pitchFamily="2" charset="2"/>
            </a:endParaRPr>
          </a:p>
          <a:p>
            <a:pPr marL="0" indent="0">
              <a:buNone/>
            </a:pPr>
            <a:r>
              <a:rPr lang="en-GB" sz="2400" dirty="0" smtClean="0">
                <a:sym typeface="Wingdings" panose="05000000000000000000" pitchFamily="2" charset="2"/>
              </a:rPr>
              <a:t>Information is meaningful form of data </a:t>
            </a:r>
            <a:endParaRPr lang="en-GB" sz="2400" dirty="0"/>
          </a:p>
        </p:txBody>
      </p:sp>
    </p:spTree>
    <p:extLst>
      <p:ext uri="{BB962C8B-B14F-4D97-AF65-F5344CB8AC3E}">
        <p14:creationId xmlns:p14="http://schemas.microsoft.com/office/powerpoint/2010/main" val="3906525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7858" name="Rectangle 2"/>
          <p:cNvSpPr>
            <a:spLocks noGrp="1" noChangeArrowheads="1"/>
          </p:cNvSpPr>
          <p:nvPr>
            <p:ph type="title"/>
          </p:nvPr>
        </p:nvSpPr>
        <p:spPr>
          <a:xfrm>
            <a:off x="15240" y="-30480"/>
            <a:ext cx="8229600" cy="1143000"/>
          </a:xfrm>
        </p:spPr>
        <p:txBody>
          <a:bodyPr/>
          <a:lstStyle/>
          <a:p>
            <a:r>
              <a:rPr lang="en-US" dirty="0"/>
              <a:t>Data Structures</a:t>
            </a:r>
          </a:p>
        </p:txBody>
      </p:sp>
      <p:sp>
        <p:nvSpPr>
          <p:cNvPr id="377859" name="Rectangle 3"/>
          <p:cNvSpPr>
            <a:spLocks noGrp="1" noChangeArrowheads="1"/>
          </p:cNvSpPr>
          <p:nvPr>
            <p:ph type="body" sz="half" idx="1"/>
          </p:nvPr>
        </p:nvSpPr>
        <p:spPr>
          <a:xfrm>
            <a:off x="228600" y="1397000"/>
            <a:ext cx="8686800" cy="2895600"/>
          </a:xfrm>
        </p:spPr>
        <p:txBody>
          <a:bodyPr>
            <a:normAutofit lnSpcReduction="10000"/>
          </a:bodyPr>
          <a:lstStyle/>
          <a:p>
            <a:pPr eaLnBrk="0" hangingPunct="0">
              <a:buFont typeface="Wingdings" pitchFamily="2" charset="2"/>
              <a:buChar char="Ø"/>
            </a:pPr>
            <a:r>
              <a:rPr lang="en-US" sz="2600" b="1" dirty="0" smtClean="0">
                <a:latin typeface="Times New Roman" pitchFamily="18" charset="0"/>
                <a:cs typeface="Times New Roman" pitchFamily="18" charset="0"/>
              </a:rPr>
              <a:t>Field</a:t>
            </a:r>
            <a:r>
              <a:rPr lang="en-US" sz="2600" dirty="0" smtClean="0">
                <a:latin typeface="Times New Roman" pitchFamily="18" charset="0"/>
                <a:cs typeface="Times New Roman" pitchFamily="18" charset="0"/>
              </a:rPr>
              <a:t>  </a:t>
            </a:r>
          </a:p>
          <a:p>
            <a:pPr lvl="1" eaLnBrk="0" hangingPunct="0">
              <a:buFont typeface="Wingdings" pitchFamily="2" charset="2"/>
              <a:buChar char="§"/>
            </a:pPr>
            <a:r>
              <a:rPr lang="en-US" sz="2200" dirty="0" smtClean="0">
                <a:latin typeface="Times New Roman" pitchFamily="18" charset="0"/>
                <a:cs typeface="Times New Roman" pitchFamily="18" charset="0"/>
              </a:rPr>
              <a:t>is a single elementary unit of information representing an attribute of an entity</a:t>
            </a:r>
            <a:endParaRPr lang="en-US" sz="2200" b="1" dirty="0" smtClean="0">
              <a:latin typeface="Times New Roman" pitchFamily="18" charset="0"/>
              <a:cs typeface="Times New Roman" pitchFamily="18" charset="0"/>
            </a:endParaRPr>
          </a:p>
          <a:p>
            <a:pPr eaLnBrk="0" hangingPunct="0">
              <a:buFont typeface="Wingdings" pitchFamily="2" charset="2"/>
              <a:buChar char="Ø"/>
            </a:pPr>
            <a:r>
              <a:rPr lang="en-US" sz="2600" b="1" dirty="0" smtClean="0">
                <a:latin typeface="Times New Roman" pitchFamily="18" charset="0"/>
                <a:cs typeface="Times New Roman" pitchFamily="18" charset="0"/>
              </a:rPr>
              <a:t>Record</a:t>
            </a:r>
            <a:r>
              <a:rPr lang="en-US" sz="2600" dirty="0" smtClean="0">
                <a:latin typeface="Times New Roman" pitchFamily="18" charset="0"/>
                <a:cs typeface="Times New Roman" pitchFamily="18" charset="0"/>
              </a:rPr>
              <a:t> </a:t>
            </a:r>
          </a:p>
          <a:p>
            <a:pPr lvl="1" eaLnBrk="0" hangingPunct="0">
              <a:buFont typeface="Wingdings" pitchFamily="2" charset="2"/>
              <a:buChar char="§"/>
            </a:pPr>
            <a:r>
              <a:rPr lang="en-US" sz="2200" dirty="0" smtClean="0">
                <a:latin typeface="Times New Roman" pitchFamily="18" charset="0"/>
                <a:cs typeface="Times New Roman" pitchFamily="18" charset="0"/>
              </a:rPr>
              <a:t>is the collection of field values of a given entity</a:t>
            </a:r>
            <a:endParaRPr lang="en-US" sz="2200" b="1" dirty="0" smtClean="0">
              <a:latin typeface="Times New Roman" pitchFamily="18" charset="0"/>
              <a:cs typeface="Times New Roman" pitchFamily="18" charset="0"/>
            </a:endParaRPr>
          </a:p>
          <a:p>
            <a:pPr eaLnBrk="0" hangingPunct="0">
              <a:buFont typeface="Wingdings" pitchFamily="2" charset="2"/>
              <a:buChar char="Ø"/>
            </a:pPr>
            <a:r>
              <a:rPr lang="en-US" sz="2600" b="1" dirty="0" smtClean="0">
                <a:latin typeface="Times New Roman" pitchFamily="18" charset="0"/>
                <a:cs typeface="Times New Roman" pitchFamily="18" charset="0"/>
              </a:rPr>
              <a:t>File</a:t>
            </a:r>
            <a:r>
              <a:rPr lang="en-US" sz="2600" dirty="0" smtClean="0">
                <a:latin typeface="Times New Roman" pitchFamily="18" charset="0"/>
                <a:cs typeface="Times New Roman" pitchFamily="18" charset="0"/>
              </a:rPr>
              <a:t> </a:t>
            </a:r>
          </a:p>
          <a:p>
            <a:pPr lvl="1" eaLnBrk="0" hangingPunct="0">
              <a:buFont typeface="Wingdings" pitchFamily="2" charset="2"/>
              <a:buChar char="§"/>
            </a:pPr>
            <a:r>
              <a:rPr lang="en-US" sz="2200" dirty="0" smtClean="0">
                <a:latin typeface="Times New Roman" pitchFamily="18" charset="0"/>
                <a:cs typeface="Times New Roman" pitchFamily="18" charset="0"/>
              </a:rPr>
              <a:t>is the collection of records of the entities in a given entity set  </a:t>
            </a:r>
            <a:endParaRPr lang="en-IN" sz="2200" dirty="0" smtClean="0">
              <a:latin typeface="Times New Roman" pitchFamily="18" charset="0"/>
              <a:cs typeface="Times New Roman" pitchFamily="18" charset="0"/>
            </a:endParaRPr>
          </a:p>
          <a:p>
            <a:pPr eaLnBrk="0" hangingPunct="0">
              <a:buFont typeface="Wingdings" pitchFamily="2" charset="2"/>
              <a:buChar char="Ø"/>
            </a:pPr>
            <a:endParaRPr lang="en-US" b="1" dirty="0">
              <a:latin typeface="Times New Roman" pitchFamily="18" charset="0"/>
              <a:cs typeface="Times New Roman" pitchFamily="18" charset="0"/>
            </a:endParaRPr>
          </a:p>
        </p:txBody>
      </p:sp>
      <p:sp>
        <p:nvSpPr>
          <p:cNvPr id="2" name="Slide Number Placeholder 1"/>
          <p:cNvSpPr>
            <a:spLocks noGrp="1"/>
          </p:cNvSpPr>
          <p:nvPr>
            <p:ph type="sldNum" sz="quarter" idx="12"/>
          </p:nvPr>
        </p:nvSpPr>
        <p:spPr/>
        <p:txBody>
          <a:bodyPr/>
          <a:lstStyle/>
          <a:p>
            <a:fld id="{0E361195-999C-42BE-9592-A270E43D2B13}" type="slidenum">
              <a:rPr lang="en-US" smtClean="0"/>
              <a:pPr/>
              <a:t>27</a:t>
            </a:fld>
            <a:endParaRPr lang="en-US"/>
          </a:p>
        </p:txBody>
      </p:sp>
      <p:graphicFrame>
        <p:nvGraphicFramePr>
          <p:cNvPr id="7" name="Content Placeholder 3"/>
          <p:cNvGraphicFramePr>
            <a:graphicFrameLocks/>
          </p:cNvGraphicFramePr>
          <p:nvPr>
            <p:extLst>
              <p:ext uri="{D42A27DB-BD31-4B8C-83A1-F6EECF244321}">
                <p14:modId xmlns:p14="http://schemas.microsoft.com/office/powerpoint/2010/main" val="2045165230"/>
              </p:ext>
            </p:extLst>
          </p:nvPr>
        </p:nvGraphicFramePr>
        <p:xfrm>
          <a:off x="838200" y="4055745"/>
          <a:ext cx="7086601" cy="2199640"/>
        </p:xfrm>
        <a:graphic>
          <a:graphicData uri="http://schemas.openxmlformats.org/drawingml/2006/table">
            <a:tbl>
              <a:tblPr firstRow="1" bandRow="1">
                <a:tableStyleId>{5C22544A-7EE6-4342-B048-85BDC9FD1C3A}</a:tableStyleId>
              </a:tblPr>
              <a:tblGrid>
                <a:gridCol w="1066800">
                  <a:extLst>
                    <a:ext uri="{9D8B030D-6E8A-4147-A177-3AD203B41FA5}">
                      <a16:colId xmlns:a16="http://schemas.microsoft.com/office/drawing/2014/main" val="20000"/>
                    </a:ext>
                  </a:extLst>
                </a:gridCol>
                <a:gridCol w="639234">
                  <a:extLst>
                    <a:ext uri="{9D8B030D-6E8A-4147-A177-3AD203B41FA5}">
                      <a16:colId xmlns:a16="http://schemas.microsoft.com/office/drawing/2014/main" val="20001"/>
                    </a:ext>
                  </a:extLst>
                </a:gridCol>
                <a:gridCol w="984250">
                  <a:extLst>
                    <a:ext uri="{9D8B030D-6E8A-4147-A177-3AD203B41FA5}">
                      <a16:colId xmlns:a16="http://schemas.microsoft.com/office/drawing/2014/main" val="20002"/>
                    </a:ext>
                  </a:extLst>
                </a:gridCol>
                <a:gridCol w="1968500">
                  <a:extLst>
                    <a:ext uri="{9D8B030D-6E8A-4147-A177-3AD203B41FA5}">
                      <a16:colId xmlns:a16="http://schemas.microsoft.com/office/drawing/2014/main" val="20003"/>
                    </a:ext>
                  </a:extLst>
                </a:gridCol>
                <a:gridCol w="2427817">
                  <a:extLst>
                    <a:ext uri="{9D8B030D-6E8A-4147-A177-3AD203B41FA5}">
                      <a16:colId xmlns:a16="http://schemas.microsoft.com/office/drawing/2014/main" val="20004"/>
                    </a:ext>
                  </a:extLst>
                </a:gridCol>
              </a:tblGrid>
              <a:tr h="370840">
                <a:tc>
                  <a:txBody>
                    <a:bodyPr/>
                    <a:lstStyle/>
                    <a:p>
                      <a:r>
                        <a:rPr lang="en-US" sz="1800" b="1" dirty="0" smtClean="0">
                          <a:solidFill>
                            <a:schemeClr val="tx1"/>
                          </a:solidFill>
                          <a:latin typeface="Times New Roman" pitchFamily="18" charset="0"/>
                          <a:cs typeface="Times New Roman" pitchFamily="18" charset="0"/>
                        </a:rPr>
                        <a:t>Name</a:t>
                      </a:r>
                      <a:endParaRPr lang="en-IN" sz="1800" b="1" dirty="0">
                        <a:solidFill>
                          <a:schemeClr val="tx1"/>
                        </a:solidFill>
                        <a:latin typeface="Times New Roman" pitchFamily="18" charset="0"/>
                        <a:cs typeface="Times New Roman" pitchFamily="18" charset="0"/>
                      </a:endParaRPr>
                    </a:p>
                  </a:txBody>
                  <a:tcPr/>
                </a:tc>
                <a:tc>
                  <a:txBody>
                    <a:bodyPr/>
                    <a:lstStyle/>
                    <a:p>
                      <a:r>
                        <a:rPr lang="en-US" sz="1800" b="1" dirty="0" smtClean="0">
                          <a:solidFill>
                            <a:schemeClr val="tx1"/>
                          </a:solidFill>
                          <a:latin typeface="Times New Roman" pitchFamily="18" charset="0"/>
                          <a:cs typeface="Times New Roman" pitchFamily="18" charset="0"/>
                        </a:rPr>
                        <a:t>Age </a:t>
                      </a:r>
                      <a:endParaRPr lang="en-IN" sz="1800" b="1" dirty="0">
                        <a:solidFill>
                          <a:schemeClr val="tx1"/>
                        </a:solidFill>
                        <a:latin typeface="Times New Roman" pitchFamily="18" charset="0"/>
                        <a:cs typeface="Times New Roman" pitchFamily="18" charset="0"/>
                      </a:endParaRPr>
                    </a:p>
                  </a:txBody>
                  <a:tcPr/>
                </a:tc>
                <a:tc>
                  <a:txBody>
                    <a:bodyPr/>
                    <a:lstStyle/>
                    <a:p>
                      <a:r>
                        <a:rPr lang="en-US" sz="1800" b="1" dirty="0" smtClean="0">
                          <a:solidFill>
                            <a:schemeClr val="tx1"/>
                          </a:solidFill>
                          <a:latin typeface="Times New Roman" pitchFamily="18" charset="0"/>
                          <a:cs typeface="Times New Roman" pitchFamily="18" charset="0"/>
                        </a:rPr>
                        <a:t>gender</a:t>
                      </a:r>
                      <a:endParaRPr lang="en-IN" sz="1800" b="1" dirty="0">
                        <a:solidFill>
                          <a:schemeClr val="tx1"/>
                        </a:solidFill>
                        <a:latin typeface="Times New Roman" pitchFamily="18" charset="0"/>
                        <a:cs typeface="Times New Roman" pitchFamily="18" charset="0"/>
                      </a:endParaRPr>
                    </a:p>
                  </a:txBody>
                  <a:tcPr/>
                </a:tc>
                <a:tc>
                  <a:txBody>
                    <a:bodyPr/>
                    <a:lstStyle/>
                    <a:p>
                      <a:r>
                        <a:rPr lang="en-US" sz="1800" b="1" dirty="0" smtClean="0">
                          <a:solidFill>
                            <a:schemeClr val="tx1"/>
                          </a:solidFill>
                          <a:latin typeface="Times New Roman" pitchFamily="18" charset="0"/>
                          <a:cs typeface="Times New Roman" pitchFamily="18" charset="0"/>
                        </a:rPr>
                        <a:t>Roll Number</a:t>
                      </a:r>
                      <a:endParaRPr lang="en-IN" sz="1800" b="1" dirty="0">
                        <a:solidFill>
                          <a:schemeClr val="tx1"/>
                        </a:solidFill>
                        <a:latin typeface="Times New Roman" pitchFamily="18" charset="0"/>
                        <a:cs typeface="Times New Roman" pitchFamily="18" charset="0"/>
                      </a:endParaRPr>
                    </a:p>
                  </a:txBody>
                  <a:tcPr/>
                </a:tc>
                <a:tc>
                  <a:txBody>
                    <a:bodyPr/>
                    <a:lstStyle/>
                    <a:p>
                      <a:r>
                        <a:rPr lang="en-US" sz="1800" b="1" dirty="0" smtClean="0">
                          <a:solidFill>
                            <a:schemeClr val="tx1"/>
                          </a:solidFill>
                          <a:latin typeface="Times New Roman" pitchFamily="18" charset="0"/>
                          <a:cs typeface="Times New Roman" pitchFamily="18" charset="0"/>
                        </a:rPr>
                        <a:t>Branch</a:t>
                      </a:r>
                      <a:endParaRPr lang="en-IN" sz="1800" b="1"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0000"/>
                  </a:ext>
                </a:extLst>
              </a:tr>
              <a:tr h="228600">
                <a:tc>
                  <a:txBody>
                    <a:bodyPr/>
                    <a:lstStyle/>
                    <a:p>
                      <a:r>
                        <a:rPr lang="en-US" sz="2400" b="1" dirty="0" smtClean="0">
                          <a:latin typeface="Times New Roman" pitchFamily="18" charset="0"/>
                          <a:cs typeface="Times New Roman" pitchFamily="18" charset="0"/>
                        </a:rPr>
                        <a:t>A</a:t>
                      </a:r>
                      <a:endParaRPr lang="en-IN" sz="2400" b="1" dirty="0">
                        <a:latin typeface="Times New Roman" pitchFamily="18" charset="0"/>
                        <a:cs typeface="Times New Roman" pitchFamily="18" charset="0"/>
                      </a:endParaRPr>
                    </a:p>
                  </a:txBody>
                  <a:tcPr/>
                </a:tc>
                <a:tc>
                  <a:txBody>
                    <a:bodyPr/>
                    <a:lstStyle/>
                    <a:p>
                      <a:r>
                        <a:rPr lang="en-US" sz="2400" b="1" dirty="0" smtClean="0">
                          <a:latin typeface="Times New Roman" pitchFamily="18" charset="0"/>
                          <a:cs typeface="Times New Roman" pitchFamily="18" charset="0"/>
                        </a:rPr>
                        <a:t>17</a:t>
                      </a:r>
                      <a:endParaRPr lang="en-IN" sz="2400" b="1" dirty="0">
                        <a:latin typeface="Times New Roman" pitchFamily="18" charset="0"/>
                        <a:cs typeface="Times New Roman" pitchFamily="18" charset="0"/>
                      </a:endParaRPr>
                    </a:p>
                  </a:txBody>
                  <a:tcPr/>
                </a:tc>
                <a:tc>
                  <a:txBody>
                    <a:bodyPr/>
                    <a:lstStyle/>
                    <a:p>
                      <a:r>
                        <a:rPr lang="en-US" sz="2400" b="1" dirty="0" smtClean="0">
                          <a:latin typeface="Times New Roman" pitchFamily="18" charset="0"/>
                          <a:cs typeface="Times New Roman" pitchFamily="18" charset="0"/>
                        </a:rPr>
                        <a:t>M</a:t>
                      </a:r>
                      <a:endParaRPr lang="en-IN" sz="2400" b="1" dirty="0">
                        <a:latin typeface="Times New Roman" pitchFamily="18" charset="0"/>
                        <a:cs typeface="Times New Roman" pitchFamily="18" charset="0"/>
                      </a:endParaRPr>
                    </a:p>
                  </a:txBody>
                  <a:tcPr/>
                </a:tc>
                <a:tc>
                  <a:txBody>
                    <a:bodyPr/>
                    <a:lstStyle/>
                    <a:p>
                      <a:r>
                        <a:rPr lang="en-US" sz="2400" b="1" dirty="0" smtClean="0">
                          <a:latin typeface="Times New Roman" pitchFamily="18" charset="0"/>
                          <a:cs typeface="Times New Roman" pitchFamily="18" charset="0"/>
                        </a:rPr>
                        <a:t>109cs0132</a:t>
                      </a:r>
                      <a:endParaRPr lang="en-IN" sz="2400" b="1" dirty="0">
                        <a:latin typeface="Times New Roman" pitchFamily="18" charset="0"/>
                        <a:cs typeface="Times New Roman" pitchFamily="18" charset="0"/>
                      </a:endParaRPr>
                    </a:p>
                  </a:txBody>
                  <a:tcPr/>
                </a:tc>
                <a:tc>
                  <a:txBody>
                    <a:bodyPr/>
                    <a:lstStyle/>
                    <a:p>
                      <a:r>
                        <a:rPr lang="en-US" sz="2400" b="1" dirty="0" smtClean="0">
                          <a:latin typeface="Times New Roman" pitchFamily="18" charset="0"/>
                          <a:cs typeface="Times New Roman" pitchFamily="18" charset="0"/>
                        </a:rPr>
                        <a:t>CSE</a:t>
                      </a:r>
                      <a:endParaRPr lang="en-IN" sz="2400" b="1" dirty="0">
                        <a:latin typeface="Times New Roman" pitchFamily="18" charset="0"/>
                        <a:cs typeface="Times New Roman" pitchFamily="18" charset="0"/>
                      </a:endParaRPr>
                    </a:p>
                  </a:txBody>
                  <a:tcPr/>
                </a:tc>
                <a:extLst>
                  <a:ext uri="{0D108BD9-81ED-4DB2-BD59-A6C34878D82A}">
                    <a16:rowId xmlns:a16="http://schemas.microsoft.com/office/drawing/2014/main" val="10001"/>
                  </a:ext>
                </a:extLst>
              </a:tr>
              <a:tr h="370840">
                <a:tc>
                  <a:txBody>
                    <a:bodyPr/>
                    <a:lstStyle/>
                    <a:p>
                      <a:r>
                        <a:rPr lang="en-US" sz="2400" b="1" dirty="0" smtClean="0">
                          <a:latin typeface="Times New Roman" pitchFamily="18" charset="0"/>
                          <a:cs typeface="Times New Roman" pitchFamily="18" charset="0"/>
                        </a:rPr>
                        <a:t>B</a:t>
                      </a:r>
                      <a:endParaRPr lang="en-IN" sz="2400" b="1" dirty="0">
                        <a:latin typeface="Times New Roman" pitchFamily="18" charset="0"/>
                        <a:cs typeface="Times New Roman" pitchFamily="18" charset="0"/>
                      </a:endParaRPr>
                    </a:p>
                  </a:txBody>
                  <a:tcPr/>
                </a:tc>
                <a:tc>
                  <a:txBody>
                    <a:bodyPr/>
                    <a:lstStyle/>
                    <a:p>
                      <a:r>
                        <a:rPr lang="en-US" sz="2400" b="1" dirty="0" smtClean="0">
                          <a:latin typeface="Times New Roman" pitchFamily="18" charset="0"/>
                          <a:cs typeface="Times New Roman" pitchFamily="18" charset="0"/>
                        </a:rPr>
                        <a:t>18</a:t>
                      </a:r>
                      <a:endParaRPr lang="en-IN" sz="2400" b="1" dirty="0">
                        <a:latin typeface="Times New Roman" pitchFamily="18" charset="0"/>
                        <a:cs typeface="Times New Roman" pitchFamily="18" charset="0"/>
                      </a:endParaRPr>
                    </a:p>
                  </a:txBody>
                  <a:tcPr/>
                </a:tc>
                <a:tc>
                  <a:txBody>
                    <a:bodyPr/>
                    <a:lstStyle/>
                    <a:p>
                      <a:r>
                        <a:rPr lang="en-US" sz="2400" b="1" dirty="0" smtClean="0">
                          <a:latin typeface="Times New Roman" pitchFamily="18" charset="0"/>
                          <a:cs typeface="Times New Roman" pitchFamily="18" charset="0"/>
                        </a:rPr>
                        <a:t>M</a:t>
                      </a:r>
                      <a:endParaRPr lang="en-IN" sz="2400" b="1" dirty="0">
                        <a:latin typeface="Times New Roman" pitchFamily="18" charset="0"/>
                        <a:cs typeface="Times New Roman" pitchFamily="18" charset="0"/>
                      </a:endParaRPr>
                    </a:p>
                  </a:txBody>
                  <a:tcPr/>
                </a:tc>
                <a:tc>
                  <a:txBody>
                    <a:bodyPr/>
                    <a:lstStyle/>
                    <a:p>
                      <a:r>
                        <a:rPr lang="en-US" sz="2400" b="1" dirty="0" smtClean="0">
                          <a:latin typeface="Times New Roman" pitchFamily="18" charset="0"/>
                          <a:cs typeface="Times New Roman" pitchFamily="18" charset="0"/>
                        </a:rPr>
                        <a:t>109ee1234</a:t>
                      </a:r>
                      <a:endParaRPr lang="en-IN" sz="2400" b="1" dirty="0">
                        <a:latin typeface="Times New Roman" pitchFamily="18" charset="0"/>
                        <a:cs typeface="Times New Roman" pitchFamily="18" charset="0"/>
                      </a:endParaRPr>
                    </a:p>
                  </a:txBody>
                  <a:tcPr/>
                </a:tc>
                <a:tc>
                  <a:txBody>
                    <a:bodyPr/>
                    <a:lstStyle/>
                    <a:p>
                      <a:r>
                        <a:rPr lang="en-US" sz="2400" b="1" dirty="0" smtClean="0">
                          <a:latin typeface="Times New Roman" pitchFamily="18" charset="0"/>
                          <a:cs typeface="Times New Roman" pitchFamily="18" charset="0"/>
                        </a:rPr>
                        <a:t>EE</a:t>
                      </a:r>
                      <a:endParaRPr lang="en-IN" sz="2400" b="1" dirty="0">
                        <a:latin typeface="Times New Roman" pitchFamily="18" charset="0"/>
                        <a:cs typeface="Times New Roman" pitchFamily="18" charset="0"/>
                      </a:endParaRPr>
                    </a:p>
                  </a:txBody>
                  <a:tcPr/>
                </a:tc>
                <a:extLst>
                  <a:ext uri="{0D108BD9-81ED-4DB2-BD59-A6C34878D82A}">
                    <a16:rowId xmlns:a16="http://schemas.microsoft.com/office/drawing/2014/main" val="10002"/>
                  </a:ext>
                </a:extLst>
              </a:tr>
              <a:tr h="370840">
                <a:tc>
                  <a:txBody>
                    <a:bodyPr/>
                    <a:lstStyle/>
                    <a:p>
                      <a:r>
                        <a:rPr lang="en-US" sz="2400" b="1" dirty="0" smtClean="0">
                          <a:latin typeface="Times New Roman" pitchFamily="18" charset="0"/>
                          <a:cs typeface="Times New Roman" pitchFamily="18" charset="0"/>
                        </a:rPr>
                        <a:t>C</a:t>
                      </a:r>
                      <a:endParaRPr lang="en-IN" sz="2400" b="1" dirty="0">
                        <a:latin typeface="Times New Roman" pitchFamily="18" charset="0"/>
                        <a:cs typeface="Times New Roman" pitchFamily="18" charset="0"/>
                      </a:endParaRPr>
                    </a:p>
                  </a:txBody>
                  <a:tcPr/>
                </a:tc>
                <a:tc>
                  <a:txBody>
                    <a:bodyPr/>
                    <a:lstStyle/>
                    <a:p>
                      <a:r>
                        <a:rPr lang="en-US" sz="2400" b="1" dirty="0" smtClean="0">
                          <a:latin typeface="Times New Roman" pitchFamily="18" charset="0"/>
                          <a:cs typeface="Times New Roman" pitchFamily="18" charset="0"/>
                        </a:rPr>
                        <a:t>19</a:t>
                      </a:r>
                      <a:endParaRPr lang="en-IN" sz="2400" b="1" dirty="0">
                        <a:latin typeface="Times New Roman" pitchFamily="18" charset="0"/>
                        <a:cs typeface="Times New Roman" pitchFamily="18" charset="0"/>
                      </a:endParaRPr>
                    </a:p>
                  </a:txBody>
                  <a:tcPr/>
                </a:tc>
                <a:tc>
                  <a:txBody>
                    <a:bodyPr/>
                    <a:lstStyle/>
                    <a:p>
                      <a:r>
                        <a:rPr lang="en-US" sz="2400" b="1" dirty="0" smtClean="0">
                          <a:latin typeface="Times New Roman" pitchFamily="18" charset="0"/>
                          <a:cs typeface="Times New Roman" pitchFamily="18" charset="0"/>
                        </a:rPr>
                        <a:t>F</a:t>
                      </a:r>
                      <a:endParaRPr lang="en-IN" sz="2400" b="1" dirty="0">
                        <a:latin typeface="Times New Roman" pitchFamily="18" charset="0"/>
                        <a:cs typeface="Times New Roman" pitchFamily="18" charset="0"/>
                      </a:endParaRPr>
                    </a:p>
                  </a:txBody>
                  <a:tcPr/>
                </a:tc>
                <a:tc>
                  <a:txBody>
                    <a:bodyPr/>
                    <a:lstStyle/>
                    <a:p>
                      <a:r>
                        <a:rPr lang="en-US" sz="2400" b="1" dirty="0" smtClean="0">
                          <a:latin typeface="Times New Roman" pitchFamily="18" charset="0"/>
                          <a:cs typeface="Times New Roman" pitchFamily="18" charset="0"/>
                        </a:rPr>
                        <a:t>109ce0012</a:t>
                      </a:r>
                      <a:endParaRPr lang="en-IN" sz="2400" b="1" dirty="0">
                        <a:latin typeface="Times New Roman" pitchFamily="18" charset="0"/>
                        <a:cs typeface="Times New Roman" pitchFamily="18" charset="0"/>
                      </a:endParaRPr>
                    </a:p>
                  </a:txBody>
                  <a:tcPr/>
                </a:tc>
                <a:tc>
                  <a:txBody>
                    <a:bodyPr/>
                    <a:lstStyle/>
                    <a:p>
                      <a:r>
                        <a:rPr lang="en-US" sz="2400" b="1" dirty="0" smtClean="0">
                          <a:latin typeface="Times New Roman" pitchFamily="18" charset="0"/>
                          <a:cs typeface="Times New Roman" pitchFamily="18" charset="0"/>
                        </a:rPr>
                        <a:t>CE</a:t>
                      </a:r>
                      <a:endParaRPr lang="en-IN" sz="2400" b="1" dirty="0">
                        <a:latin typeface="Times New Roman" pitchFamily="18" charset="0"/>
                        <a:cs typeface="Times New Roman" pitchFamily="18" charset="0"/>
                      </a:endParaRPr>
                    </a:p>
                  </a:txBody>
                  <a:tcPr/>
                </a:tc>
                <a:extLst>
                  <a:ext uri="{0D108BD9-81ED-4DB2-BD59-A6C34878D82A}">
                    <a16:rowId xmlns:a16="http://schemas.microsoft.com/office/drawing/2014/main" val="10003"/>
                  </a:ext>
                </a:extLst>
              </a:tr>
              <a:tr h="370840">
                <a:tc>
                  <a:txBody>
                    <a:bodyPr/>
                    <a:lstStyle/>
                    <a:p>
                      <a:r>
                        <a:rPr lang="en-US" sz="2400" b="1" dirty="0" smtClean="0">
                          <a:latin typeface="Times New Roman" pitchFamily="18" charset="0"/>
                          <a:cs typeface="Times New Roman" pitchFamily="18" charset="0"/>
                        </a:rPr>
                        <a:t>D</a:t>
                      </a:r>
                      <a:endParaRPr lang="en-IN" sz="2400" b="1" dirty="0">
                        <a:latin typeface="Times New Roman" pitchFamily="18" charset="0"/>
                        <a:cs typeface="Times New Roman" pitchFamily="18" charset="0"/>
                      </a:endParaRPr>
                    </a:p>
                  </a:txBody>
                  <a:tcPr/>
                </a:tc>
                <a:tc>
                  <a:txBody>
                    <a:bodyPr/>
                    <a:lstStyle/>
                    <a:p>
                      <a:r>
                        <a:rPr lang="en-US" sz="2400" b="1" dirty="0" smtClean="0">
                          <a:latin typeface="Times New Roman" pitchFamily="18" charset="0"/>
                          <a:cs typeface="Times New Roman" pitchFamily="18" charset="0"/>
                        </a:rPr>
                        <a:t>20</a:t>
                      </a:r>
                      <a:endParaRPr lang="en-IN" sz="2400" b="1" dirty="0">
                        <a:latin typeface="Times New Roman" pitchFamily="18" charset="0"/>
                        <a:cs typeface="Times New Roman" pitchFamily="18" charset="0"/>
                      </a:endParaRPr>
                    </a:p>
                  </a:txBody>
                  <a:tcPr/>
                </a:tc>
                <a:tc>
                  <a:txBody>
                    <a:bodyPr/>
                    <a:lstStyle/>
                    <a:p>
                      <a:r>
                        <a:rPr lang="en-US" sz="2400" b="1" dirty="0" smtClean="0">
                          <a:latin typeface="Times New Roman" pitchFamily="18" charset="0"/>
                          <a:cs typeface="Times New Roman" pitchFamily="18" charset="0"/>
                        </a:rPr>
                        <a:t>F</a:t>
                      </a:r>
                      <a:endParaRPr lang="en-IN" sz="2400" b="1" dirty="0">
                        <a:latin typeface="Times New Roman" pitchFamily="18" charset="0"/>
                        <a:cs typeface="Times New Roman" pitchFamily="18" charset="0"/>
                      </a:endParaRPr>
                    </a:p>
                  </a:txBody>
                  <a:tcPr/>
                </a:tc>
                <a:tc>
                  <a:txBody>
                    <a:bodyPr/>
                    <a:lstStyle/>
                    <a:p>
                      <a:r>
                        <a:rPr lang="en-US" sz="2400" b="1" dirty="0" smtClean="0">
                          <a:latin typeface="Times New Roman" pitchFamily="18" charset="0"/>
                          <a:cs typeface="Times New Roman" pitchFamily="18" charset="0"/>
                        </a:rPr>
                        <a:t>108mm0132</a:t>
                      </a:r>
                      <a:endParaRPr lang="en-IN" sz="2400" b="1" dirty="0">
                        <a:latin typeface="Times New Roman" pitchFamily="18" charset="0"/>
                        <a:cs typeface="Times New Roman" pitchFamily="18" charset="0"/>
                      </a:endParaRPr>
                    </a:p>
                  </a:txBody>
                  <a:tcPr/>
                </a:tc>
                <a:tc>
                  <a:txBody>
                    <a:bodyPr/>
                    <a:lstStyle/>
                    <a:p>
                      <a:r>
                        <a:rPr lang="en-US" sz="2400" b="1" dirty="0" smtClean="0">
                          <a:latin typeface="Times New Roman" pitchFamily="18" charset="0"/>
                          <a:cs typeface="Times New Roman" pitchFamily="18" charset="0"/>
                        </a:rPr>
                        <a:t>MM</a:t>
                      </a:r>
                      <a:endParaRPr lang="en-IN" sz="2400" b="1" dirty="0">
                        <a:latin typeface="Times New Roman" pitchFamily="18" charset="0"/>
                        <a:cs typeface="Times New Roman" pitchFamily="18" charset="0"/>
                      </a:endParaRP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40805886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7858" name="Rectangle 2"/>
          <p:cNvSpPr>
            <a:spLocks noGrp="1" noChangeArrowheads="1"/>
          </p:cNvSpPr>
          <p:nvPr>
            <p:ph type="title"/>
          </p:nvPr>
        </p:nvSpPr>
        <p:spPr/>
        <p:txBody>
          <a:bodyPr/>
          <a:lstStyle/>
          <a:p>
            <a:r>
              <a:rPr lang="en-US" dirty="0"/>
              <a:t>Data Structures</a:t>
            </a:r>
          </a:p>
        </p:txBody>
      </p:sp>
      <p:sp>
        <p:nvSpPr>
          <p:cNvPr id="377859" name="Rectangle 3"/>
          <p:cNvSpPr>
            <a:spLocks noGrp="1" noChangeArrowheads="1"/>
          </p:cNvSpPr>
          <p:nvPr>
            <p:ph type="body" sz="half" idx="1"/>
          </p:nvPr>
        </p:nvSpPr>
        <p:spPr>
          <a:xfrm>
            <a:off x="228600" y="2012157"/>
            <a:ext cx="8686800" cy="3931443"/>
          </a:xfrm>
        </p:spPr>
        <p:txBody>
          <a:bodyPr>
            <a:normAutofit/>
          </a:bodyPr>
          <a:lstStyle/>
          <a:p>
            <a:pPr eaLnBrk="0" hangingPunct="0">
              <a:buFont typeface="Wingdings" pitchFamily="2" charset="2"/>
              <a:buChar char="Ø"/>
            </a:pPr>
            <a:r>
              <a:rPr lang="en-US" sz="2400" dirty="0" smtClean="0">
                <a:latin typeface="Times New Roman" pitchFamily="18" charset="0"/>
                <a:cs typeface="Times New Roman" pitchFamily="18" charset="0"/>
              </a:rPr>
              <a:t>Entity</a:t>
            </a:r>
          </a:p>
          <a:p>
            <a:pPr lvl="1" eaLnBrk="0" hangingPunct="0">
              <a:buFont typeface="Wingdings" pitchFamily="2" charset="2"/>
              <a:buChar char="§"/>
            </a:pPr>
            <a:r>
              <a:rPr lang="en-US" sz="2000" dirty="0" smtClean="0">
                <a:latin typeface="Times New Roman" pitchFamily="18" charset="0"/>
                <a:cs typeface="Times New Roman" pitchFamily="18" charset="0"/>
              </a:rPr>
              <a:t>Something that has certain attributes or properties which may be assigned values</a:t>
            </a:r>
          </a:p>
          <a:p>
            <a:pPr lvl="1" eaLnBrk="0" hangingPunct="0">
              <a:buFont typeface="Wingdings" pitchFamily="2" charset="2"/>
              <a:buChar char="§"/>
            </a:pPr>
            <a:r>
              <a:rPr lang="en-US" sz="2000" dirty="0" smtClean="0">
                <a:latin typeface="Times New Roman" pitchFamily="18" charset="0"/>
                <a:cs typeface="Times New Roman" pitchFamily="18" charset="0"/>
              </a:rPr>
              <a:t>Values may be numeric or non-numeric</a:t>
            </a:r>
          </a:p>
          <a:p>
            <a:pPr marL="0" indent="0" eaLnBrk="0" hangingPunct="0">
              <a:buNone/>
            </a:pPr>
            <a:endParaRPr lang="en-US" sz="2400" dirty="0">
              <a:latin typeface="Times New Roman" pitchFamily="18" charset="0"/>
              <a:cs typeface="Times New Roman" pitchFamily="18" charset="0"/>
            </a:endParaRPr>
          </a:p>
          <a:p>
            <a:pPr marL="0" indent="0" eaLnBrk="0" hangingPunct="0">
              <a:buNone/>
            </a:pPr>
            <a:r>
              <a:rPr lang="en-US" sz="2400" dirty="0" smtClean="0">
                <a:latin typeface="Times New Roman" pitchFamily="18" charset="0"/>
                <a:cs typeface="Times New Roman" pitchFamily="18" charset="0"/>
              </a:rPr>
              <a:t> The employee of an organization</a:t>
            </a:r>
          </a:p>
          <a:p>
            <a:pPr eaLnBrk="0" hangingPunct="0">
              <a:buFont typeface="Wingdings" pitchFamily="2" charset="2"/>
              <a:buChar char="Ø"/>
            </a:pPr>
            <a:endParaRPr lang="en-US" sz="2400" dirty="0" smtClean="0">
              <a:latin typeface="Times New Roman" pitchFamily="18" charset="0"/>
              <a:cs typeface="Times New Roman" pitchFamily="18" charset="0"/>
            </a:endParaRPr>
          </a:p>
          <a:p>
            <a:pPr lvl="1" eaLnBrk="0" hangingPunct="0">
              <a:buFont typeface="Wingdings" pitchFamily="2" charset="2"/>
              <a:buChar char="§"/>
            </a:pPr>
            <a:r>
              <a:rPr lang="en-US" sz="2000" b="1" dirty="0" smtClean="0">
                <a:latin typeface="Times New Roman" pitchFamily="18" charset="0"/>
                <a:cs typeface="Times New Roman" pitchFamily="18" charset="0"/>
              </a:rPr>
              <a:t>Attributes</a:t>
            </a:r>
            <a:r>
              <a:rPr lang="en-US" sz="2000" dirty="0" smtClean="0">
                <a:latin typeface="Times New Roman" pitchFamily="18" charset="0"/>
                <a:cs typeface="Times New Roman" pitchFamily="18" charset="0"/>
              </a:rPr>
              <a:t>	Name	Age	gender	Employee Code</a:t>
            </a:r>
          </a:p>
          <a:p>
            <a:pPr lvl="1" eaLnBrk="0" hangingPunct="0">
              <a:buFont typeface="Wingdings" pitchFamily="2" charset="2"/>
              <a:buChar char="§"/>
            </a:pPr>
            <a:r>
              <a:rPr lang="en-US" sz="2000" b="1" dirty="0" smtClean="0">
                <a:latin typeface="Times New Roman" pitchFamily="18" charset="0"/>
                <a:cs typeface="Times New Roman" pitchFamily="18" charset="0"/>
              </a:rPr>
              <a:t>Values</a:t>
            </a:r>
            <a:r>
              <a:rPr lang="en-US" sz="2000" dirty="0" smtClean="0">
                <a:latin typeface="Times New Roman" pitchFamily="18" charset="0"/>
                <a:cs typeface="Times New Roman" pitchFamily="18" charset="0"/>
              </a:rPr>
              <a:t>	John	33	M	3472</a:t>
            </a:r>
            <a:endParaRPr lang="en-US" altLang="ja-JP" sz="2400" dirty="0">
              <a:ea typeface="ＭＳ Ｐゴシック" charset="-128"/>
            </a:endParaRPr>
          </a:p>
        </p:txBody>
      </p:sp>
      <p:sp>
        <p:nvSpPr>
          <p:cNvPr id="2" name="Slide Number Placeholder 1"/>
          <p:cNvSpPr>
            <a:spLocks noGrp="1"/>
          </p:cNvSpPr>
          <p:nvPr>
            <p:ph type="sldNum" sz="quarter" idx="12"/>
          </p:nvPr>
        </p:nvSpPr>
        <p:spPr/>
        <p:txBody>
          <a:bodyPr/>
          <a:lstStyle/>
          <a:p>
            <a:fld id="{0E361195-999C-42BE-9592-A270E43D2B13}" type="slidenum">
              <a:rPr lang="en-US" smtClean="0"/>
              <a:pPr/>
              <a:t>28</a:t>
            </a:fld>
            <a:endParaRPr lang="en-US"/>
          </a:p>
        </p:txBody>
      </p:sp>
    </p:spTree>
    <p:extLst>
      <p:ext uri="{BB962C8B-B14F-4D97-AF65-F5344CB8AC3E}">
        <p14:creationId xmlns:p14="http://schemas.microsoft.com/office/powerpoint/2010/main" val="16779877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7858" name="Rectangle 2"/>
          <p:cNvSpPr>
            <a:spLocks noGrp="1" noChangeArrowheads="1"/>
          </p:cNvSpPr>
          <p:nvPr>
            <p:ph type="title"/>
          </p:nvPr>
        </p:nvSpPr>
        <p:spPr/>
        <p:txBody>
          <a:bodyPr/>
          <a:lstStyle/>
          <a:p>
            <a:r>
              <a:rPr lang="en-US" dirty="0"/>
              <a:t>Data Structures</a:t>
            </a:r>
          </a:p>
        </p:txBody>
      </p:sp>
      <p:sp>
        <p:nvSpPr>
          <p:cNvPr id="377859" name="Rectangle 3"/>
          <p:cNvSpPr>
            <a:spLocks noGrp="1" noChangeArrowheads="1"/>
          </p:cNvSpPr>
          <p:nvPr>
            <p:ph type="body" sz="half" idx="1"/>
          </p:nvPr>
        </p:nvSpPr>
        <p:spPr>
          <a:xfrm>
            <a:off x="228600" y="2012157"/>
            <a:ext cx="8686800" cy="3931443"/>
          </a:xfrm>
        </p:spPr>
        <p:txBody>
          <a:bodyPr>
            <a:noAutofit/>
          </a:bodyPr>
          <a:lstStyle/>
          <a:p>
            <a:pPr algn="just" eaLnBrk="0" hangingPunct="0">
              <a:buFont typeface="Wingdings" pitchFamily="2" charset="2"/>
              <a:buChar char="v"/>
            </a:pPr>
            <a:r>
              <a:rPr lang="en-US" sz="2400" b="1" dirty="0" smtClean="0">
                <a:latin typeface="Times New Roman" pitchFamily="18" charset="0"/>
                <a:cs typeface="Times New Roman" pitchFamily="18" charset="0"/>
              </a:rPr>
              <a:t>Entity Set</a:t>
            </a:r>
          </a:p>
          <a:p>
            <a:pPr algn="just" eaLnBrk="0" hangingPunct="0">
              <a:buFont typeface="Wingdings" pitchFamily="2" charset="2"/>
              <a:buChar char="Ø"/>
            </a:pPr>
            <a:r>
              <a:rPr lang="en-US" sz="2400" dirty="0" smtClean="0">
                <a:latin typeface="Times New Roman" pitchFamily="18" charset="0"/>
                <a:cs typeface="Times New Roman" pitchFamily="18" charset="0"/>
              </a:rPr>
              <a:t>Entity with similar attributes ( e. g  all employees of an organization) form an </a:t>
            </a:r>
            <a:r>
              <a:rPr lang="en-US" sz="2400" b="1" dirty="0" smtClean="0">
                <a:latin typeface="Times New Roman" pitchFamily="18" charset="0"/>
                <a:cs typeface="Times New Roman" pitchFamily="18" charset="0"/>
              </a:rPr>
              <a:t>entity set</a:t>
            </a:r>
          </a:p>
          <a:p>
            <a:pPr algn="just" eaLnBrk="0" hangingPunct="0">
              <a:buFont typeface="Wingdings" pitchFamily="2" charset="2"/>
              <a:buChar char="v"/>
            </a:pPr>
            <a:endParaRPr lang="en-US" sz="2400" b="1" dirty="0" smtClean="0">
              <a:latin typeface="Times New Roman" pitchFamily="18" charset="0"/>
              <a:cs typeface="Times New Roman" pitchFamily="18" charset="0"/>
            </a:endParaRPr>
          </a:p>
          <a:p>
            <a:pPr algn="just" eaLnBrk="0" hangingPunct="0">
              <a:buFont typeface="Wingdings" pitchFamily="2" charset="2"/>
              <a:buChar char="Ø"/>
            </a:pPr>
            <a:r>
              <a:rPr lang="en-US" sz="2400" dirty="0" smtClean="0">
                <a:latin typeface="Times New Roman" pitchFamily="18" charset="0"/>
                <a:cs typeface="Times New Roman" pitchFamily="18" charset="0"/>
              </a:rPr>
              <a:t>Each attribute of an entity set has a </a:t>
            </a:r>
            <a:r>
              <a:rPr lang="en-US" sz="2400" b="1" dirty="0" smtClean="0">
                <a:latin typeface="Times New Roman" pitchFamily="18" charset="0"/>
                <a:cs typeface="Times New Roman" pitchFamily="18" charset="0"/>
              </a:rPr>
              <a:t>range of values  </a:t>
            </a:r>
            <a:r>
              <a:rPr lang="en-US" sz="2400" dirty="0" smtClean="0">
                <a:latin typeface="Times New Roman" pitchFamily="18" charset="0"/>
                <a:cs typeface="Times New Roman" pitchFamily="18" charset="0"/>
              </a:rPr>
              <a:t>[ the set of possible values that could be assigned to the particular attribute]</a:t>
            </a:r>
          </a:p>
          <a:p>
            <a:pPr algn="just" eaLnBrk="0" hangingPunct="0">
              <a:buFont typeface="Wingdings" pitchFamily="2" charset="2"/>
              <a:buChar char="v"/>
            </a:pPr>
            <a:endParaRPr lang="en-US" sz="2400" b="1" dirty="0" smtClean="0">
              <a:latin typeface="Times New Roman" pitchFamily="18" charset="0"/>
              <a:cs typeface="Times New Roman" pitchFamily="18" charset="0"/>
            </a:endParaRPr>
          </a:p>
          <a:p>
            <a:pPr algn="just" eaLnBrk="0" hangingPunct="0">
              <a:buFont typeface="Wingdings" pitchFamily="2" charset="2"/>
              <a:buChar char="Ø"/>
            </a:pPr>
            <a:r>
              <a:rPr lang="en-US" sz="2400" b="1" dirty="0" smtClean="0">
                <a:latin typeface="Times New Roman" pitchFamily="18" charset="0"/>
                <a:cs typeface="Times New Roman" pitchFamily="18" charset="0"/>
              </a:rPr>
              <a:t>Information</a:t>
            </a:r>
            <a:r>
              <a:rPr lang="en-US" sz="2400" dirty="0" smtClean="0">
                <a:latin typeface="Times New Roman" pitchFamily="18" charset="0"/>
                <a:cs typeface="Times New Roman" pitchFamily="18" charset="0"/>
              </a:rPr>
              <a:t>:  Data with given attribute or processed data </a:t>
            </a:r>
            <a:endParaRPr lang="en-IN" sz="2400" dirty="0" smtClean="0">
              <a:latin typeface="Times New Roman" pitchFamily="18" charset="0"/>
              <a:cs typeface="Times New Roman" pitchFamily="18" charset="0"/>
            </a:endParaRPr>
          </a:p>
        </p:txBody>
      </p:sp>
      <p:sp>
        <p:nvSpPr>
          <p:cNvPr id="2" name="Slide Number Placeholder 1"/>
          <p:cNvSpPr>
            <a:spLocks noGrp="1"/>
          </p:cNvSpPr>
          <p:nvPr>
            <p:ph type="sldNum" sz="quarter" idx="12"/>
          </p:nvPr>
        </p:nvSpPr>
        <p:spPr/>
        <p:txBody>
          <a:bodyPr/>
          <a:lstStyle/>
          <a:p>
            <a:fld id="{0E361195-999C-42BE-9592-A270E43D2B13}" type="slidenum">
              <a:rPr lang="en-US" smtClean="0"/>
              <a:pPr/>
              <a:t>29</a:t>
            </a:fld>
            <a:endParaRPr lang="en-US"/>
          </a:p>
        </p:txBody>
      </p:sp>
    </p:spTree>
    <p:extLst>
      <p:ext uri="{BB962C8B-B14F-4D97-AF65-F5344CB8AC3E}">
        <p14:creationId xmlns:p14="http://schemas.microsoft.com/office/powerpoint/2010/main" val="28382189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93442" y="857251"/>
            <a:ext cx="5205126" cy="964691"/>
          </a:xfrm>
        </p:spPr>
        <p:txBody>
          <a:bodyPr/>
          <a:lstStyle/>
          <a:p>
            <a:r>
              <a:rPr lang="en-GB" dirty="0" smtClean="0"/>
              <a:t>Course Overview</a:t>
            </a:r>
            <a:endParaRPr lang="en-GB" dirty="0"/>
          </a:p>
        </p:txBody>
      </p:sp>
      <p:sp>
        <p:nvSpPr>
          <p:cNvPr id="3" name="Content Placeholder 2"/>
          <p:cNvSpPr>
            <a:spLocks noGrp="1"/>
          </p:cNvSpPr>
          <p:nvPr>
            <p:ph idx="1"/>
          </p:nvPr>
        </p:nvSpPr>
        <p:spPr>
          <a:xfrm>
            <a:off x="1412749" y="1821941"/>
            <a:ext cx="7461407" cy="3657600"/>
          </a:xfrm>
        </p:spPr>
        <p:txBody>
          <a:bodyPr>
            <a:normAutofit/>
          </a:bodyPr>
          <a:lstStyle/>
          <a:p>
            <a:r>
              <a:rPr lang="en-US" altLang="en-US" dirty="0"/>
              <a:t>Course</a:t>
            </a:r>
          </a:p>
          <a:p>
            <a:r>
              <a:rPr lang="en-US" altLang="en-US" dirty="0"/>
              <a:t>Class Timings</a:t>
            </a:r>
          </a:p>
          <a:p>
            <a:r>
              <a:rPr lang="en-US" altLang="en-US" dirty="0" smtClean="0"/>
              <a:t>Grading</a:t>
            </a:r>
            <a:endParaRPr lang="en-US" altLang="en-US" dirty="0"/>
          </a:p>
          <a:p>
            <a:r>
              <a:rPr lang="en-US" altLang="en-US" dirty="0"/>
              <a:t>Attendance</a:t>
            </a:r>
          </a:p>
          <a:p>
            <a:r>
              <a:rPr lang="en-US" altLang="en-US" dirty="0"/>
              <a:t>What to Avoid</a:t>
            </a:r>
          </a:p>
          <a:p>
            <a:r>
              <a:rPr lang="en-US" altLang="en-US" dirty="0"/>
              <a:t>Keys to Success</a:t>
            </a:r>
          </a:p>
          <a:p>
            <a:r>
              <a:rPr lang="en-US" altLang="en-US" dirty="0"/>
              <a:t>Syllabus / Topics</a:t>
            </a:r>
          </a:p>
        </p:txBody>
      </p:sp>
    </p:spTree>
    <p:extLst>
      <p:ext uri="{BB962C8B-B14F-4D97-AF65-F5344CB8AC3E}">
        <p14:creationId xmlns:p14="http://schemas.microsoft.com/office/powerpoint/2010/main" val="288592505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p:txBody>
          <a:bodyPr/>
          <a:lstStyle/>
          <a:p>
            <a:pPr eaLnBrk="1" hangingPunct="1"/>
            <a:r>
              <a:rPr lang="en-US" dirty="0" smtClean="0"/>
              <a:t>Data Structures</a:t>
            </a:r>
          </a:p>
        </p:txBody>
      </p:sp>
      <p:sp>
        <p:nvSpPr>
          <p:cNvPr id="5124" name="Rectangle 3"/>
          <p:cNvSpPr>
            <a:spLocks noGrp="1" noChangeArrowheads="1"/>
          </p:cNvSpPr>
          <p:nvPr>
            <p:ph idx="1"/>
          </p:nvPr>
        </p:nvSpPr>
        <p:spPr>
          <a:xfrm>
            <a:off x="228600" y="1828800"/>
            <a:ext cx="8534400" cy="4800600"/>
          </a:xfrm>
        </p:spPr>
        <p:txBody>
          <a:bodyPr>
            <a:normAutofit/>
          </a:bodyPr>
          <a:lstStyle/>
          <a:p>
            <a:pPr eaLnBrk="0" hangingPunct="0">
              <a:buFont typeface="Wingdings" pitchFamily="2" charset="2"/>
              <a:buChar char="Ø"/>
            </a:pPr>
            <a:r>
              <a:rPr lang="en-US" b="1" dirty="0" smtClean="0">
                <a:latin typeface="Times New Roman" pitchFamily="18" charset="0"/>
                <a:cs typeface="Times New Roman" pitchFamily="18" charset="0"/>
              </a:rPr>
              <a:t>Record</a:t>
            </a:r>
            <a:r>
              <a:rPr lang="en-US" dirty="0" smtClean="0">
                <a:latin typeface="Times New Roman" pitchFamily="18" charset="0"/>
                <a:cs typeface="Times New Roman" pitchFamily="18" charset="0"/>
              </a:rPr>
              <a:t> </a:t>
            </a:r>
          </a:p>
          <a:p>
            <a:pPr eaLnBrk="0" hangingPunct="0">
              <a:buFont typeface="Wingdings" pitchFamily="2" charset="2"/>
              <a:buChar char="Ø"/>
            </a:pPr>
            <a:r>
              <a:rPr lang="en-US" sz="2400" dirty="0" smtClean="0">
                <a:latin typeface="Times New Roman" pitchFamily="18" charset="0"/>
                <a:cs typeface="Times New Roman" pitchFamily="18" charset="0"/>
              </a:rPr>
              <a:t>Record may be of  fix and variable length</a:t>
            </a:r>
          </a:p>
          <a:p>
            <a:pPr eaLnBrk="0" hangingPunct="0">
              <a:buFont typeface="Wingdings" pitchFamily="2" charset="2"/>
              <a:buChar char="Ø"/>
            </a:pPr>
            <a:r>
              <a:rPr lang="en-US" sz="2400" dirty="0" smtClean="0">
                <a:latin typeface="Times New Roman" pitchFamily="18" charset="0"/>
                <a:cs typeface="Times New Roman" pitchFamily="18" charset="0"/>
              </a:rPr>
              <a:t>Fixed Length Record</a:t>
            </a:r>
          </a:p>
          <a:p>
            <a:pPr lvl="1" eaLnBrk="0" hangingPunct="0">
              <a:buFont typeface="Wingdings" pitchFamily="2" charset="2"/>
              <a:buChar char="§"/>
            </a:pPr>
            <a:r>
              <a:rPr lang="en-US" sz="2000" dirty="0" smtClean="0">
                <a:latin typeface="Times New Roman" pitchFamily="18" charset="0"/>
                <a:cs typeface="Times New Roman" pitchFamily="18" charset="0"/>
              </a:rPr>
              <a:t>All records contain the same amount of data items with the same amount of space assigned to each data item</a:t>
            </a:r>
          </a:p>
          <a:p>
            <a:pPr eaLnBrk="0" hangingPunct="0">
              <a:buFont typeface="Wingdings" pitchFamily="2" charset="2"/>
              <a:buChar char="Ø"/>
            </a:pPr>
            <a:r>
              <a:rPr lang="en-US" sz="2400" dirty="0" smtClean="0">
                <a:latin typeface="Times New Roman" pitchFamily="18" charset="0"/>
                <a:cs typeface="Times New Roman" pitchFamily="18" charset="0"/>
              </a:rPr>
              <a:t>Variable Length Record</a:t>
            </a:r>
          </a:p>
          <a:p>
            <a:pPr lvl="1" eaLnBrk="0" hangingPunct="0">
              <a:buFont typeface="Wingdings" pitchFamily="2" charset="2"/>
              <a:buChar char="§"/>
            </a:pPr>
            <a:r>
              <a:rPr lang="en-US" sz="2000" dirty="0" smtClean="0">
                <a:latin typeface="Times New Roman" pitchFamily="18" charset="0"/>
                <a:cs typeface="Times New Roman" pitchFamily="18" charset="0"/>
              </a:rPr>
              <a:t>File records may contain different lengths.</a:t>
            </a:r>
          </a:p>
          <a:p>
            <a:pPr lvl="1" eaLnBrk="0" hangingPunct="0">
              <a:buFont typeface="Wingdings" pitchFamily="2" charset="2"/>
              <a:buChar char="§"/>
            </a:pP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e.g</a:t>
            </a:r>
            <a:r>
              <a:rPr lang="en-US" sz="2000" dirty="0" smtClean="0">
                <a:latin typeface="Times New Roman" pitchFamily="18" charset="0"/>
                <a:cs typeface="Times New Roman" pitchFamily="18" charset="0"/>
              </a:rPr>
              <a:t> student record usually have variable lengths .since different  students take different number of courses</a:t>
            </a:r>
          </a:p>
          <a:p>
            <a:pPr lvl="1" eaLnBrk="0" hangingPunct="0">
              <a:buFont typeface="Wingdings" pitchFamily="2" charset="2"/>
              <a:buChar char="§"/>
            </a:pPr>
            <a:r>
              <a:rPr lang="en-US" sz="2000" dirty="0" smtClean="0">
                <a:latin typeface="Times New Roman" pitchFamily="18" charset="0"/>
                <a:cs typeface="Times New Roman" pitchFamily="18" charset="0"/>
              </a:rPr>
              <a:t>Usually variable length records have a minimum and a maximum length </a:t>
            </a:r>
          </a:p>
        </p:txBody>
      </p:sp>
      <p:sp>
        <p:nvSpPr>
          <p:cNvPr id="2" name="Slide Number Placeholder 1"/>
          <p:cNvSpPr>
            <a:spLocks noGrp="1"/>
          </p:cNvSpPr>
          <p:nvPr>
            <p:ph type="sldNum" sz="quarter" idx="12"/>
          </p:nvPr>
        </p:nvSpPr>
        <p:spPr/>
        <p:txBody>
          <a:bodyPr/>
          <a:lstStyle/>
          <a:p>
            <a:fld id="{B6F15528-21DE-4FAA-801E-634DDDAF4B2B}" type="slidenum">
              <a:rPr lang="en-US" smtClean="0"/>
              <a:pPr/>
              <a:t>30</a:t>
            </a:fld>
            <a:endParaRPr lang="en-US"/>
          </a:p>
        </p:txBody>
      </p:sp>
    </p:spTree>
    <p:extLst>
      <p:ext uri="{BB962C8B-B14F-4D97-AF65-F5344CB8AC3E}">
        <p14:creationId xmlns:p14="http://schemas.microsoft.com/office/powerpoint/2010/main" val="22203949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82" name="Rectangle 2"/>
          <p:cNvSpPr>
            <a:spLocks noGrp="1" noChangeArrowheads="1"/>
          </p:cNvSpPr>
          <p:nvPr>
            <p:ph type="title"/>
          </p:nvPr>
        </p:nvSpPr>
        <p:spPr/>
        <p:txBody>
          <a:bodyPr/>
          <a:lstStyle/>
          <a:p>
            <a:r>
              <a:rPr lang="en-US"/>
              <a:t>Data Structures</a:t>
            </a:r>
          </a:p>
        </p:txBody>
      </p:sp>
      <p:sp>
        <p:nvSpPr>
          <p:cNvPr id="378883" name="Rectangle 3"/>
          <p:cNvSpPr>
            <a:spLocks noGrp="1" noChangeArrowheads="1"/>
          </p:cNvSpPr>
          <p:nvPr>
            <p:ph type="body" sz="half" idx="1"/>
          </p:nvPr>
        </p:nvSpPr>
        <p:spPr>
          <a:xfrm>
            <a:off x="228600" y="1676400"/>
            <a:ext cx="8534400" cy="4876800"/>
          </a:xfrm>
        </p:spPr>
        <p:txBody>
          <a:bodyPr>
            <a:normAutofit/>
          </a:bodyPr>
          <a:lstStyle/>
          <a:p>
            <a:pPr>
              <a:spcBef>
                <a:spcPct val="75000"/>
              </a:spcBef>
              <a:buFont typeface="Wingdings" pitchFamily="2" charset="2"/>
              <a:buChar char="Ø"/>
            </a:pPr>
            <a:r>
              <a:rPr lang="en-US" altLang="ja-JP" sz="2200" dirty="0">
                <a:ea typeface="ＭＳ Ｐゴシック" charset="-128"/>
              </a:rPr>
              <a:t>A data structure is a scheme for organizing data in the memory of a computer. </a:t>
            </a:r>
            <a:endParaRPr lang="en-US" altLang="ja-JP" sz="2200" dirty="0" smtClean="0">
              <a:ea typeface="ＭＳ Ｐゴシック" charset="-128"/>
            </a:endParaRPr>
          </a:p>
          <a:p>
            <a:pPr>
              <a:spcBef>
                <a:spcPct val="75000"/>
              </a:spcBef>
              <a:buFont typeface="Wingdings" pitchFamily="2" charset="2"/>
              <a:buChar char="Ø"/>
            </a:pPr>
            <a:r>
              <a:rPr lang="en-US" altLang="ja-JP" sz="2200" dirty="0" smtClean="0">
                <a:ea typeface="ＭＳ Ｐゴシック" charset="-128"/>
              </a:rPr>
              <a:t>The </a:t>
            </a:r>
            <a:r>
              <a:rPr lang="en-US" altLang="ja-JP" sz="2200" dirty="0">
                <a:ea typeface="ＭＳ Ｐゴシック" charset="-128"/>
              </a:rPr>
              <a:t>way in which the data is organized affects the performance of a program for different tasks. </a:t>
            </a:r>
          </a:p>
          <a:p>
            <a:pPr>
              <a:spcBef>
                <a:spcPct val="75000"/>
              </a:spcBef>
              <a:buFont typeface="Wingdings" pitchFamily="2" charset="2"/>
              <a:buChar char="Ø"/>
            </a:pPr>
            <a:r>
              <a:rPr lang="en-US" altLang="ja-JP" sz="2200" dirty="0">
                <a:ea typeface="ＭＳ Ｐゴシック" charset="-128"/>
              </a:rPr>
              <a:t>Computer programmers decide which data structures to use based on the nature of the data and the processes that need to be performed on that data</a:t>
            </a:r>
            <a:r>
              <a:rPr lang="en-US" altLang="ja-JP" sz="2200" dirty="0" smtClean="0">
                <a:ea typeface="ＭＳ Ｐゴシック" charset="-128"/>
              </a:rPr>
              <a:t>.</a:t>
            </a:r>
          </a:p>
          <a:p>
            <a:pPr>
              <a:buFont typeface="Wingdings" pitchFamily="2" charset="2"/>
              <a:buChar char="Ø"/>
            </a:pPr>
            <a:r>
              <a:rPr lang="en-US" sz="2200" dirty="0"/>
              <a:t>They can be classified in to</a:t>
            </a:r>
          </a:p>
          <a:p>
            <a:pPr lvl="1">
              <a:buFont typeface="Wingdings" pitchFamily="2" charset="2"/>
              <a:buChar char="§"/>
            </a:pPr>
            <a:r>
              <a:rPr lang="en-US" sz="2000" dirty="0"/>
              <a:t>Primitive data structures</a:t>
            </a:r>
          </a:p>
          <a:p>
            <a:pPr lvl="1">
              <a:buFont typeface="Wingdings" pitchFamily="2" charset="2"/>
              <a:buChar char="§"/>
            </a:pPr>
            <a:r>
              <a:rPr lang="en-US" sz="2000" dirty="0"/>
              <a:t>Non primitive data structure. </a:t>
            </a:r>
          </a:p>
          <a:p>
            <a:pPr>
              <a:spcBef>
                <a:spcPct val="75000"/>
              </a:spcBef>
              <a:buFont typeface="Wingdings" pitchFamily="2" charset="2"/>
              <a:buChar char="§"/>
            </a:pPr>
            <a:endParaRPr lang="en-US" altLang="ja-JP" sz="2200" dirty="0">
              <a:ea typeface="ＭＳ Ｐゴシック" charset="-128"/>
            </a:endParaRPr>
          </a:p>
        </p:txBody>
      </p:sp>
      <p:sp>
        <p:nvSpPr>
          <p:cNvPr id="2" name="Slide Number Placeholder 1"/>
          <p:cNvSpPr>
            <a:spLocks noGrp="1"/>
          </p:cNvSpPr>
          <p:nvPr>
            <p:ph type="sldNum" sz="quarter" idx="12"/>
          </p:nvPr>
        </p:nvSpPr>
        <p:spPr/>
        <p:txBody>
          <a:bodyPr/>
          <a:lstStyle/>
          <a:p>
            <a:fld id="{0E361195-999C-42BE-9592-A270E43D2B13}" type="slidenum">
              <a:rPr lang="en-US" smtClean="0"/>
              <a:pPr/>
              <a:t>31</a:t>
            </a:fld>
            <a:endParaRPr lang="en-US"/>
          </a:p>
        </p:txBody>
      </p:sp>
    </p:spTree>
    <p:extLst>
      <p:ext uri="{BB962C8B-B14F-4D97-AF65-F5344CB8AC3E}">
        <p14:creationId xmlns:p14="http://schemas.microsoft.com/office/powerpoint/2010/main" val="41081091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Rectangle 3"/>
          <p:cNvSpPr>
            <a:spLocks noGrp="1" noChangeArrowheads="1"/>
          </p:cNvSpPr>
          <p:nvPr>
            <p:ph idx="1"/>
          </p:nvPr>
        </p:nvSpPr>
        <p:spPr>
          <a:xfrm>
            <a:off x="152400" y="533400"/>
            <a:ext cx="8763000" cy="5638800"/>
          </a:xfrm>
        </p:spPr>
        <p:txBody>
          <a:bodyPr>
            <a:noAutofit/>
          </a:bodyPr>
          <a:lstStyle/>
          <a:p>
            <a:pPr algn="just" eaLnBrk="1" hangingPunct="1">
              <a:lnSpc>
                <a:spcPct val="120000"/>
              </a:lnSpc>
              <a:buFont typeface="Wingdings" pitchFamily="2" charset="2"/>
              <a:buChar char="Ø"/>
            </a:pPr>
            <a:r>
              <a:rPr lang="en-US" sz="2000" b="1" dirty="0" smtClean="0"/>
              <a:t>Primitive data structure</a:t>
            </a:r>
            <a:r>
              <a:rPr lang="en-US" sz="2000" dirty="0" smtClean="0"/>
              <a:t> </a:t>
            </a:r>
          </a:p>
          <a:p>
            <a:pPr marL="800100" lvl="1" indent="-342900" algn="just">
              <a:lnSpc>
                <a:spcPct val="120000"/>
              </a:lnSpc>
              <a:buFont typeface="Wingdings" pitchFamily="2" charset="2"/>
              <a:buChar char="§"/>
            </a:pPr>
            <a:r>
              <a:rPr lang="en-US" sz="2000" dirty="0" smtClean="0"/>
              <a:t>Basic </a:t>
            </a:r>
            <a:r>
              <a:rPr lang="en-US" sz="2000" dirty="0"/>
              <a:t>data types that are available in most of the programming languages. The primitive data types are used to represent single values.</a:t>
            </a:r>
            <a:endParaRPr lang="en-US" sz="2000" dirty="0" smtClean="0"/>
          </a:p>
          <a:p>
            <a:pPr marL="800100" lvl="1" indent="-342900" algn="just">
              <a:lnSpc>
                <a:spcPct val="120000"/>
              </a:lnSpc>
              <a:buFont typeface="Wingdings" pitchFamily="2" charset="2"/>
              <a:buChar char="§"/>
            </a:pPr>
            <a:r>
              <a:rPr lang="en-US" sz="2000" dirty="0" smtClean="0"/>
              <a:t>Primitive </a:t>
            </a:r>
            <a:r>
              <a:rPr lang="en-US" sz="2000" dirty="0"/>
              <a:t>types are also known as built-in types or basic types.</a:t>
            </a:r>
            <a:endParaRPr lang="en-US" sz="2000" dirty="0" smtClean="0"/>
          </a:p>
          <a:p>
            <a:pPr marL="800100" lvl="1" indent="-342900" algn="just" eaLnBrk="1" hangingPunct="1">
              <a:lnSpc>
                <a:spcPct val="120000"/>
              </a:lnSpc>
              <a:buFont typeface="Wingdings" pitchFamily="2" charset="2"/>
              <a:buChar char="§"/>
            </a:pPr>
            <a:r>
              <a:rPr lang="en-US" sz="2000" dirty="0" smtClean="0"/>
              <a:t>In C language, the different primitive data structures are </a:t>
            </a:r>
            <a:r>
              <a:rPr lang="en-US" sz="2000" dirty="0" err="1" smtClean="0"/>
              <a:t>int</a:t>
            </a:r>
            <a:r>
              <a:rPr lang="en-US" sz="2000" dirty="0" smtClean="0"/>
              <a:t>, float, char, double.</a:t>
            </a:r>
          </a:p>
          <a:p>
            <a:pPr algn="just" eaLnBrk="1" hangingPunct="1">
              <a:lnSpc>
                <a:spcPct val="120000"/>
              </a:lnSpc>
              <a:buFont typeface="Wingdings" pitchFamily="2" charset="2"/>
              <a:buChar char="Ø"/>
            </a:pPr>
            <a:r>
              <a:rPr lang="en-US" sz="2000" b="1" dirty="0" smtClean="0"/>
              <a:t>Non primitive data structures</a:t>
            </a:r>
            <a:r>
              <a:rPr lang="en-US" sz="2000" dirty="0" smtClean="0"/>
              <a:t> </a:t>
            </a:r>
          </a:p>
          <a:p>
            <a:pPr marL="800100" lvl="1" indent="-342900" algn="just">
              <a:lnSpc>
                <a:spcPct val="120000"/>
              </a:lnSpc>
              <a:buFont typeface="Wingdings" pitchFamily="2" charset="2"/>
              <a:buChar char="§"/>
            </a:pPr>
            <a:r>
              <a:rPr lang="en-US" sz="2000" dirty="0"/>
              <a:t>The data types that are derived from primary data types are known as non-Primitive data types. These </a:t>
            </a:r>
            <a:r>
              <a:rPr lang="en-US" sz="2000" dirty="0" smtClean="0"/>
              <a:t>data types </a:t>
            </a:r>
            <a:r>
              <a:rPr lang="en-US" sz="2000" dirty="0"/>
              <a:t>are used to store group of values</a:t>
            </a:r>
            <a:r>
              <a:rPr lang="en-US" sz="2000" dirty="0" smtClean="0"/>
              <a:t>.</a:t>
            </a:r>
          </a:p>
          <a:p>
            <a:pPr marL="800100" lvl="1" indent="-342900" algn="just">
              <a:lnSpc>
                <a:spcPct val="120000"/>
              </a:lnSpc>
              <a:buFont typeface="Wingdings" pitchFamily="2" charset="2"/>
              <a:buChar char="§"/>
            </a:pPr>
            <a:r>
              <a:rPr lang="en-US" sz="2000" dirty="0" smtClean="0"/>
              <a:t> Arrays, linked lists, files etc., are some of non-primitive data structures and are classified into </a:t>
            </a:r>
            <a:r>
              <a:rPr lang="en-US" sz="2000" i="1" dirty="0" smtClean="0">
                <a:solidFill>
                  <a:srgbClr val="800080"/>
                </a:solidFill>
              </a:rPr>
              <a:t>linear data structures</a:t>
            </a:r>
            <a:r>
              <a:rPr lang="en-US" sz="2000" dirty="0" smtClean="0"/>
              <a:t> and </a:t>
            </a:r>
            <a:r>
              <a:rPr lang="en-US" sz="2000" i="1" dirty="0" smtClean="0">
                <a:solidFill>
                  <a:srgbClr val="800080"/>
                </a:solidFill>
              </a:rPr>
              <a:t>non-linear data structures</a:t>
            </a:r>
            <a:r>
              <a:rPr lang="en-US" sz="2000" dirty="0" smtClean="0"/>
              <a:t>.</a:t>
            </a:r>
          </a:p>
        </p:txBody>
      </p:sp>
      <p:sp>
        <p:nvSpPr>
          <p:cNvPr id="2" name="Slide Number Placeholder 1"/>
          <p:cNvSpPr>
            <a:spLocks noGrp="1"/>
          </p:cNvSpPr>
          <p:nvPr>
            <p:ph type="sldNum" sz="quarter" idx="12"/>
          </p:nvPr>
        </p:nvSpPr>
        <p:spPr/>
        <p:txBody>
          <a:bodyPr/>
          <a:lstStyle/>
          <a:p>
            <a:fld id="{B6F15528-21DE-4FAA-801E-634DDDAF4B2B}" type="slidenum">
              <a:rPr lang="en-US" smtClean="0"/>
              <a:pPr/>
              <a:t>32</a:t>
            </a:fld>
            <a:endParaRPr lang="en-US"/>
          </a:p>
        </p:txBody>
      </p:sp>
    </p:spTree>
    <p:extLst>
      <p:ext uri="{BB962C8B-B14F-4D97-AF65-F5344CB8AC3E}">
        <p14:creationId xmlns:p14="http://schemas.microsoft.com/office/powerpoint/2010/main" val="34983981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a:xfrm>
            <a:off x="228600" y="334962"/>
            <a:ext cx="8229600" cy="808038"/>
          </a:xfrm>
        </p:spPr>
        <p:txBody>
          <a:bodyPr>
            <a:normAutofit/>
          </a:bodyPr>
          <a:lstStyle/>
          <a:p>
            <a:r>
              <a:rPr lang="en-US" dirty="0"/>
              <a:t>Classifications of </a:t>
            </a:r>
            <a:r>
              <a:rPr lang="en-US" dirty="0" smtClean="0"/>
              <a:t>Data Structures</a:t>
            </a:r>
          </a:p>
        </p:txBody>
      </p:sp>
      <p:sp>
        <p:nvSpPr>
          <p:cNvPr id="3" name="Slide Number Placeholder 2"/>
          <p:cNvSpPr>
            <a:spLocks noGrp="1"/>
          </p:cNvSpPr>
          <p:nvPr>
            <p:ph type="sldNum" sz="quarter" idx="12"/>
          </p:nvPr>
        </p:nvSpPr>
        <p:spPr/>
        <p:txBody>
          <a:bodyPr/>
          <a:lstStyle/>
          <a:p>
            <a:fld id="{B6F15528-21DE-4FAA-801E-634DDDAF4B2B}" type="slidenum">
              <a:rPr lang="en-US" smtClean="0"/>
              <a:pPr/>
              <a:t>33</a:t>
            </a:fld>
            <a:endParaRPr lang="en-US"/>
          </a:p>
        </p:txBody>
      </p:sp>
      <p:pic>
        <p:nvPicPr>
          <p:cNvPr id="2" name="Picture 1" descr="Screen Clippi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7046" y="1219200"/>
            <a:ext cx="8649908" cy="4376998"/>
          </a:xfrm>
          <a:prstGeom prst="rect">
            <a:avLst/>
          </a:prstGeom>
        </p:spPr>
      </p:pic>
    </p:spTree>
    <p:extLst>
      <p:ext uri="{BB962C8B-B14F-4D97-AF65-F5344CB8AC3E}">
        <p14:creationId xmlns:p14="http://schemas.microsoft.com/office/powerpoint/2010/main" val="367537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7502" y="719201"/>
            <a:ext cx="8074152" cy="6138799"/>
          </a:xfrm>
        </p:spPr>
        <p:txBody>
          <a:bodyPr>
            <a:normAutofit/>
          </a:bodyPr>
          <a:lstStyle/>
          <a:p>
            <a:pPr marL="0" indent="0">
              <a:buNone/>
            </a:pPr>
            <a:r>
              <a:rPr lang="en-GB" dirty="0" smtClean="0"/>
              <a:t>Two parts of Data structure</a:t>
            </a:r>
          </a:p>
          <a:p>
            <a:pPr marL="0" indent="0">
              <a:buNone/>
            </a:pPr>
            <a:endParaRPr lang="en-GB" dirty="0"/>
          </a:p>
          <a:p>
            <a:pPr marL="0" indent="0">
              <a:buNone/>
            </a:pPr>
            <a:endParaRPr lang="en-GB" dirty="0" smtClean="0"/>
          </a:p>
          <a:p>
            <a:pPr marL="0" indent="0">
              <a:buNone/>
            </a:pPr>
            <a:endParaRPr lang="en-GB" dirty="0"/>
          </a:p>
          <a:p>
            <a:pPr marL="0" indent="0">
              <a:buNone/>
            </a:pPr>
            <a:endParaRPr lang="en-GB" dirty="0" smtClean="0"/>
          </a:p>
          <a:p>
            <a:pPr marL="0" indent="0">
              <a:buNone/>
            </a:pPr>
            <a:endParaRPr lang="en-GB" dirty="0"/>
          </a:p>
          <a:p>
            <a:pPr marL="0" indent="0">
              <a:buNone/>
            </a:pPr>
            <a:endParaRPr lang="en-GB" dirty="0" smtClean="0"/>
          </a:p>
          <a:p>
            <a:pPr marL="0" indent="0">
              <a:buNone/>
            </a:pPr>
            <a:endParaRPr lang="en-GB" dirty="0" smtClean="0"/>
          </a:p>
          <a:p>
            <a:pPr marL="0" indent="0">
              <a:buNone/>
            </a:pPr>
            <a:endParaRPr lang="en-GB" dirty="0"/>
          </a:p>
          <a:p>
            <a:pPr marL="0" indent="0">
              <a:buNone/>
            </a:pPr>
            <a:endParaRPr lang="en-GB" dirty="0"/>
          </a:p>
          <a:p>
            <a:pPr marL="0" indent="0">
              <a:buNone/>
            </a:pPr>
            <a:endParaRPr lang="en-GB" dirty="0" smtClean="0"/>
          </a:p>
          <a:p>
            <a:pPr marL="0" indent="0">
              <a:buNone/>
            </a:pPr>
            <a:endParaRPr lang="en-GB" dirty="0" smtClean="0"/>
          </a:p>
        </p:txBody>
      </p:sp>
      <p:graphicFrame>
        <p:nvGraphicFramePr>
          <p:cNvPr id="4" name="Table 3"/>
          <p:cNvGraphicFramePr>
            <a:graphicFrameLocks noGrp="1"/>
          </p:cNvGraphicFramePr>
          <p:nvPr>
            <p:extLst>
              <p:ext uri="{D42A27DB-BD31-4B8C-83A1-F6EECF244321}">
                <p14:modId xmlns:p14="http://schemas.microsoft.com/office/powerpoint/2010/main" val="3867012477"/>
              </p:ext>
            </p:extLst>
          </p:nvPr>
        </p:nvGraphicFramePr>
        <p:xfrm>
          <a:off x="685800" y="1371600"/>
          <a:ext cx="7262488" cy="3149344"/>
        </p:xfrm>
        <a:graphic>
          <a:graphicData uri="http://schemas.openxmlformats.org/drawingml/2006/table">
            <a:tbl>
              <a:tblPr firstRow="1" bandRow="1">
                <a:tableStyleId>{5C22544A-7EE6-4342-B048-85BDC9FD1C3A}</a:tableStyleId>
              </a:tblPr>
              <a:tblGrid>
                <a:gridCol w="3631244">
                  <a:extLst>
                    <a:ext uri="{9D8B030D-6E8A-4147-A177-3AD203B41FA5}">
                      <a16:colId xmlns:a16="http://schemas.microsoft.com/office/drawing/2014/main" val="3675979793"/>
                    </a:ext>
                  </a:extLst>
                </a:gridCol>
                <a:gridCol w="3631244">
                  <a:extLst>
                    <a:ext uri="{9D8B030D-6E8A-4147-A177-3AD203B41FA5}">
                      <a16:colId xmlns:a16="http://schemas.microsoft.com/office/drawing/2014/main" val="563046530"/>
                    </a:ext>
                  </a:extLst>
                </a:gridCol>
              </a:tblGrid>
              <a:tr h="1066800">
                <a:tc>
                  <a:txBody>
                    <a:bodyPr/>
                    <a:lstStyle/>
                    <a:p>
                      <a:r>
                        <a:rPr lang="en-GB" sz="2000" dirty="0" smtClean="0"/>
                        <a:t>Linear DS (elements</a:t>
                      </a:r>
                      <a:r>
                        <a:rPr lang="en-GB" sz="2000" baseline="0" dirty="0" smtClean="0"/>
                        <a:t> present in series)</a:t>
                      </a:r>
                      <a:endParaRPr lang="en-GB" sz="2000" dirty="0"/>
                    </a:p>
                  </a:txBody>
                  <a:tcPr marL="68580" marR="68580"/>
                </a:tc>
                <a:tc>
                  <a:txBody>
                    <a:bodyPr/>
                    <a:lstStyle/>
                    <a:p>
                      <a:r>
                        <a:rPr lang="en-GB" sz="2000" dirty="0" smtClean="0"/>
                        <a:t>Nonlinear</a:t>
                      </a:r>
                      <a:r>
                        <a:rPr lang="en-GB" sz="2000" baseline="0" dirty="0" smtClean="0"/>
                        <a:t> DS (elements are not in series)</a:t>
                      </a:r>
                      <a:endParaRPr lang="en-GB" sz="2000" dirty="0"/>
                    </a:p>
                  </a:txBody>
                  <a:tcPr marL="68580" marR="68580"/>
                </a:tc>
                <a:extLst>
                  <a:ext uri="{0D108BD9-81ED-4DB2-BD59-A6C34878D82A}">
                    <a16:rowId xmlns:a16="http://schemas.microsoft.com/office/drawing/2014/main" val="2503365463"/>
                  </a:ext>
                </a:extLst>
              </a:tr>
              <a:tr h="520636">
                <a:tc>
                  <a:txBody>
                    <a:bodyPr/>
                    <a:lstStyle/>
                    <a:p>
                      <a:r>
                        <a:rPr lang="en-GB" sz="2000" dirty="0" smtClean="0"/>
                        <a:t>Array</a:t>
                      </a:r>
                    </a:p>
                  </a:txBody>
                  <a:tcPr marL="68580" marR="68580"/>
                </a:tc>
                <a:tc>
                  <a:txBody>
                    <a:bodyPr/>
                    <a:lstStyle/>
                    <a:p>
                      <a:r>
                        <a:rPr lang="en-GB" sz="2000" dirty="0" smtClean="0"/>
                        <a:t>Tree</a:t>
                      </a:r>
                      <a:endParaRPr lang="en-GB" sz="2000" dirty="0"/>
                    </a:p>
                  </a:txBody>
                  <a:tcPr marL="68580" marR="68580"/>
                </a:tc>
                <a:extLst>
                  <a:ext uri="{0D108BD9-81ED-4DB2-BD59-A6C34878D82A}">
                    <a16:rowId xmlns:a16="http://schemas.microsoft.com/office/drawing/2014/main" val="3139773062"/>
                  </a:ext>
                </a:extLst>
              </a:tr>
              <a:tr h="520636">
                <a:tc>
                  <a:txBody>
                    <a:bodyPr/>
                    <a:lstStyle/>
                    <a:p>
                      <a:r>
                        <a:rPr lang="en-GB" sz="2000" dirty="0" smtClean="0"/>
                        <a:t>Stacks</a:t>
                      </a:r>
                      <a:endParaRPr lang="en-GB" sz="2000" dirty="0"/>
                    </a:p>
                  </a:txBody>
                  <a:tcPr marL="68580" marR="68580"/>
                </a:tc>
                <a:tc>
                  <a:txBody>
                    <a:bodyPr/>
                    <a:lstStyle/>
                    <a:p>
                      <a:r>
                        <a:rPr lang="en-GB" sz="2000" dirty="0" smtClean="0"/>
                        <a:t>Graph</a:t>
                      </a:r>
                    </a:p>
                  </a:txBody>
                  <a:tcPr marL="68580" marR="68580"/>
                </a:tc>
                <a:extLst>
                  <a:ext uri="{0D108BD9-81ED-4DB2-BD59-A6C34878D82A}">
                    <a16:rowId xmlns:a16="http://schemas.microsoft.com/office/drawing/2014/main" val="1221964241"/>
                  </a:ext>
                </a:extLst>
              </a:tr>
              <a:tr h="520636">
                <a:tc>
                  <a:txBody>
                    <a:bodyPr/>
                    <a:lstStyle/>
                    <a:p>
                      <a:r>
                        <a:rPr lang="en-GB" sz="2000" dirty="0" smtClean="0"/>
                        <a:t>Queue</a:t>
                      </a:r>
                      <a:endParaRPr lang="en-GB" sz="2000" dirty="0"/>
                    </a:p>
                  </a:txBody>
                  <a:tcPr marL="68580" marR="68580"/>
                </a:tc>
                <a:tc>
                  <a:txBody>
                    <a:bodyPr/>
                    <a:lstStyle/>
                    <a:p>
                      <a:r>
                        <a:rPr lang="en-GB" sz="2000" dirty="0" smtClean="0"/>
                        <a:t>Sets </a:t>
                      </a:r>
                      <a:endParaRPr lang="en-GB" sz="2000" dirty="0"/>
                    </a:p>
                  </a:txBody>
                  <a:tcPr marL="68580" marR="68580"/>
                </a:tc>
                <a:extLst>
                  <a:ext uri="{0D108BD9-81ED-4DB2-BD59-A6C34878D82A}">
                    <a16:rowId xmlns:a16="http://schemas.microsoft.com/office/drawing/2014/main" val="1036411396"/>
                  </a:ext>
                </a:extLst>
              </a:tr>
              <a:tr h="520636">
                <a:tc>
                  <a:txBody>
                    <a:bodyPr/>
                    <a:lstStyle/>
                    <a:p>
                      <a:r>
                        <a:rPr lang="en-GB" sz="2000" dirty="0" smtClean="0"/>
                        <a:t>Linked list</a:t>
                      </a:r>
                      <a:endParaRPr lang="en-GB" sz="2000" dirty="0"/>
                    </a:p>
                  </a:txBody>
                  <a:tcPr marL="68580" marR="68580"/>
                </a:tc>
                <a:tc>
                  <a:txBody>
                    <a:bodyPr/>
                    <a:lstStyle/>
                    <a:p>
                      <a:r>
                        <a:rPr lang="en-GB" sz="2000" dirty="0" smtClean="0"/>
                        <a:t>tables</a:t>
                      </a:r>
                      <a:endParaRPr lang="en-GB" sz="2000" dirty="0"/>
                    </a:p>
                  </a:txBody>
                  <a:tcPr marL="68580" marR="68580"/>
                </a:tc>
                <a:extLst>
                  <a:ext uri="{0D108BD9-81ED-4DB2-BD59-A6C34878D82A}">
                    <a16:rowId xmlns:a16="http://schemas.microsoft.com/office/drawing/2014/main" val="1005114098"/>
                  </a:ext>
                </a:extLst>
              </a:tr>
            </a:tbl>
          </a:graphicData>
        </a:graphic>
      </p:graphicFrame>
    </p:spTree>
    <p:extLst>
      <p:ext uri="{BB962C8B-B14F-4D97-AF65-F5344CB8AC3E}">
        <p14:creationId xmlns:p14="http://schemas.microsoft.com/office/powerpoint/2010/main" val="263410119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p:txBody>
          <a:bodyPr/>
          <a:lstStyle/>
          <a:p>
            <a:r>
              <a:rPr lang="en-US"/>
              <a:t>Data Types &amp; Data Structure</a:t>
            </a:r>
          </a:p>
        </p:txBody>
      </p:sp>
      <p:sp>
        <p:nvSpPr>
          <p:cNvPr id="59" name="Slide Number Placeholder 5"/>
          <p:cNvSpPr>
            <a:spLocks noGrp="1"/>
          </p:cNvSpPr>
          <p:nvPr>
            <p:ph type="sldNum" sz="quarter" idx="12"/>
          </p:nvPr>
        </p:nvSpPr>
        <p:spPr>
          <a:xfrm>
            <a:off x="6553200" y="6248400"/>
            <a:ext cx="1905000" cy="457200"/>
          </a:xfrm>
          <a:prstGeom prst="rect">
            <a:avLst/>
          </a:prstGeom>
        </p:spPr>
        <p:txBody>
          <a:bodyPr/>
          <a:lstStyle/>
          <a:p>
            <a:fld id="{CA31387D-1B29-4550-BDA9-DE667AD4488B}" type="slidenum">
              <a:rPr lang="en-US"/>
              <a:pPr/>
              <a:t>35</a:t>
            </a:fld>
            <a:endParaRPr lang="en-US"/>
          </a:p>
        </p:txBody>
      </p:sp>
      <p:pic>
        <p:nvPicPr>
          <p:cNvPr id="1026" name="Picture 2"/>
          <p:cNvPicPr>
            <a:picLocks noChangeAspect="1" noChangeArrowheads="1"/>
          </p:cNvPicPr>
          <p:nvPr/>
        </p:nvPicPr>
        <p:blipFill>
          <a:blip r:embed="rId2"/>
          <a:srcRect/>
          <a:stretch>
            <a:fillRect/>
          </a:stretch>
        </p:blipFill>
        <p:spPr bwMode="auto">
          <a:xfrm>
            <a:off x="228600" y="2286000"/>
            <a:ext cx="8601075" cy="2546198"/>
          </a:xfrm>
          <a:prstGeom prst="rect">
            <a:avLst/>
          </a:prstGeom>
          <a:noFill/>
          <a:ln w="9525">
            <a:noFill/>
            <a:miter lim="800000"/>
            <a:headEnd/>
            <a:tailEnd/>
          </a:ln>
          <a:effectLst/>
        </p:spPr>
      </p:pic>
    </p:spTree>
    <p:extLst>
      <p:ext uri="{BB962C8B-B14F-4D97-AF65-F5344CB8AC3E}">
        <p14:creationId xmlns:p14="http://schemas.microsoft.com/office/powerpoint/2010/main" val="228686126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194F05FC-8BBD-4BD9-AB99-39D6327E744F}" type="slidenum">
              <a:rPr lang="en-US" smtClean="0"/>
              <a:pPr/>
              <a:t>36</a:t>
            </a:fld>
            <a:endParaRPr lang="en-US"/>
          </a:p>
        </p:txBody>
      </p:sp>
      <p:pic>
        <p:nvPicPr>
          <p:cNvPr id="2051" name="Picture 3"/>
          <p:cNvPicPr>
            <a:picLocks noChangeAspect="1" noChangeArrowheads="1"/>
          </p:cNvPicPr>
          <p:nvPr/>
        </p:nvPicPr>
        <p:blipFill>
          <a:blip r:embed="rId3"/>
          <a:srcRect/>
          <a:stretch>
            <a:fillRect/>
          </a:stretch>
        </p:blipFill>
        <p:spPr bwMode="auto">
          <a:xfrm>
            <a:off x="0" y="661988"/>
            <a:ext cx="9143999" cy="5534025"/>
          </a:xfrm>
          <a:prstGeom prst="rect">
            <a:avLst/>
          </a:prstGeom>
          <a:noFill/>
          <a:ln w="9525">
            <a:noFill/>
            <a:miter lim="800000"/>
            <a:headEnd/>
            <a:tailEnd/>
          </a:ln>
          <a:effectLst/>
        </p:spPr>
      </p:pic>
    </p:spTree>
    <p:extLst>
      <p:ext uri="{BB962C8B-B14F-4D97-AF65-F5344CB8AC3E}">
        <p14:creationId xmlns:p14="http://schemas.microsoft.com/office/powerpoint/2010/main" val="246971236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E222625-4CBA-480D-B6D0-5E00175F1219}" type="slidenum">
              <a:rPr lang="en-US" smtClean="0"/>
              <a:pPr/>
              <a:t>37</a:t>
            </a:fld>
            <a:endParaRPr lang="en-US"/>
          </a:p>
        </p:txBody>
      </p:sp>
      <p:pic>
        <p:nvPicPr>
          <p:cNvPr id="3074" name="Picture 2"/>
          <p:cNvPicPr>
            <a:picLocks noChangeAspect="1" noChangeArrowheads="1"/>
          </p:cNvPicPr>
          <p:nvPr/>
        </p:nvPicPr>
        <p:blipFill>
          <a:blip r:embed="rId2"/>
          <a:srcRect/>
          <a:stretch>
            <a:fillRect/>
          </a:stretch>
        </p:blipFill>
        <p:spPr bwMode="auto">
          <a:xfrm>
            <a:off x="207165" y="1295400"/>
            <a:ext cx="8773964" cy="4495800"/>
          </a:xfrm>
          <a:prstGeom prst="rect">
            <a:avLst/>
          </a:prstGeom>
          <a:noFill/>
          <a:ln w="9525">
            <a:noFill/>
            <a:miter lim="800000"/>
            <a:headEnd/>
            <a:tailEnd/>
          </a:ln>
          <a:effectLst/>
        </p:spPr>
      </p:pic>
    </p:spTree>
    <p:extLst>
      <p:ext uri="{BB962C8B-B14F-4D97-AF65-F5344CB8AC3E}">
        <p14:creationId xmlns:p14="http://schemas.microsoft.com/office/powerpoint/2010/main" val="87638569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252728"/>
          </a:xfrm>
        </p:spPr>
        <p:txBody>
          <a:bodyPr>
            <a:normAutofit fontScale="90000"/>
          </a:bodyPr>
          <a:lstStyle/>
          <a:p>
            <a:r>
              <a:rPr lang="en-US" b="1" dirty="0"/>
              <a:t>Data Structure Example </a:t>
            </a:r>
            <a:r>
              <a:rPr lang="en-US" b="1" dirty="0" smtClean="0"/>
              <a:t>Applications</a:t>
            </a:r>
            <a:endParaRPr lang="en-US" dirty="0"/>
          </a:p>
        </p:txBody>
      </p:sp>
      <p:sp>
        <p:nvSpPr>
          <p:cNvPr id="3" name="Content Placeholder 2"/>
          <p:cNvSpPr>
            <a:spLocks noGrp="1"/>
          </p:cNvSpPr>
          <p:nvPr>
            <p:ph idx="1"/>
          </p:nvPr>
        </p:nvSpPr>
        <p:spPr>
          <a:xfrm>
            <a:off x="228600" y="2115127"/>
            <a:ext cx="8839200" cy="5123873"/>
          </a:xfrm>
        </p:spPr>
        <p:txBody>
          <a:bodyPr>
            <a:noAutofit/>
          </a:bodyPr>
          <a:lstStyle/>
          <a:p>
            <a:pPr marL="0" indent="0">
              <a:buNone/>
            </a:pPr>
            <a:r>
              <a:rPr lang="en-US" sz="2200" dirty="0" smtClean="0"/>
              <a:t>1</a:t>
            </a:r>
            <a:r>
              <a:rPr lang="en-US" sz="2200" dirty="0"/>
              <a:t>. How does Google quickly find web pages that contain </a:t>
            </a:r>
            <a:r>
              <a:rPr lang="en-US" sz="2200" dirty="0" smtClean="0"/>
              <a:t>a search </a:t>
            </a:r>
            <a:r>
              <a:rPr lang="en-US" sz="2200" dirty="0"/>
              <a:t>term</a:t>
            </a:r>
            <a:r>
              <a:rPr lang="en-US" sz="2200" dirty="0" smtClean="0"/>
              <a:t>?</a:t>
            </a:r>
          </a:p>
          <a:p>
            <a:pPr marL="0" indent="0">
              <a:buNone/>
            </a:pPr>
            <a:endParaRPr lang="en-US" sz="2200" dirty="0"/>
          </a:p>
          <a:p>
            <a:pPr marL="0" indent="0">
              <a:buNone/>
            </a:pPr>
            <a:r>
              <a:rPr lang="en-US" sz="2200" dirty="0"/>
              <a:t>2. What’s the fastest way to broadcast a message to a </a:t>
            </a:r>
            <a:r>
              <a:rPr lang="en-US" sz="2200" dirty="0" smtClean="0"/>
              <a:t>network of computers</a:t>
            </a:r>
            <a:endParaRPr lang="en-US" sz="22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38</a:t>
            </a:fld>
            <a:endParaRPr lang="en-US"/>
          </a:p>
        </p:txBody>
      </p:sp>
    </p:spTree>
    <p:extLst>
      <p:ext uri="{BB962C8B-B14F-4D97-AF65-F5344CB8AC3E}">
        <p14:creationId xmlns:p14="http://schemas.microsoft.com/office/powerpoint/2010/main" val="213145293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a:xfrm>
            <a:off x="457200" y="533400"/>
            <a:ext cx="8229600" cy="1033272"/>
          </a:xfrm>
        </p:spPr>
        <p:txBody>
          <a:bodyPr/>
          <a:lstStyle/>
          <a:p>
            <a:r>
              <a:rPr lang="en-US" altLang="zh-TW" dirty="0" smtClean="0"/>
              <a:t>Data abstraction</a:t>
            </a:r>
            <a:endParaRPr lang="en-US" altLang="zh-TW" dirty="0"/>
          </a:p>
        </p:txBody>
      </p:sp>
      <p:sp>
        <p:nvSpPr>
          <p:cNvPr id="119811" name="Rectangle 3"/>
          <p:cNvSpPr>
            <a:spLocks noGrp="1" noChangeArrowheads="1"/>
          </p:cNvSpPr>
          <p:nvPr>
            <p:ph idx="1"/>
          </p:nvPr>
        </p:nvSpPr>
        <p:spPr>
          <a:xfrm>
            <a:off x="304800" y="1905000"/>
            <a:ext cx="8666018" cy="3684587"/>
          </a:xfrm>
        </p:spPr>
        <p:txBody>
          <a:bodyPr>
            <a:normAutofit/>
          </a:bodyPr>
          <a:lstStyle/>
          <a:p>
            <a:pPr algn="just">
              <a:buFont typeface="Wingdings" pitchFamily="2" charset="2"/>
              <a:buChar char="Ø"/>
            </a:pPr>
            <a:r>
              <a:rPr lang="en-US" sz="2400" b="1" dirty="0"/>
              <a:t>Abstraction</a:t>
            </a:r>
            <a:r>
              <a:rPr lang="en-US" sz="2400" dirty="0"/>
              <a:t>? Anything that hides details &amp; provides only the essentials.</a:t>
            </a:r>
          </a:p>
          <a:p>
            <a:pPr algn="just"/>
            <a:endParaRPr lang="en-US" altLang="zh-TW" sz="2400" dirty="0"/>
          </a:p>
          <a:p>
            <a:pPr algn="just">
              <a:buFont typeface="Wingdings" pitchFamily="2" charset="2"/>
              <a:buChar char="Ø"/>
            </a:pPr>
            <a:r>
              <a:rPr lang="en-US" altLang="zh-TW" sz="2400" dirty="0" smtClean="0"/>
              <a:t>Abstract </a:t>
            </a:r>
            <a:r>
              <a:rPr lang="en-US" altLang="zh-TW" sz="2400" dirty="0"/>
              <a:t>Data Type</a:t>
            </a:r>
          </a:p>
          <a:p>
            <a:pPr lvl="1" algn="just">
              <a:buFont typeface="Wingdings" pitchFamily="2" charset="2"/>
              <a:buChar char="§"/>
            </a:pPr>
            <a:r>
              <a:rPr lang="en-US" altLang="zh-TW" sz="2000" dirty="0"/>
              <a:t>An </a:t>
            </a:r>
            <a:r>
              <a:rPr lang="en-US" altLang="zh-TW" sz="2000" i="1" dirty="0"/>
              <a:t>abstract data type(ADT)</a:t>
            </a:r>
            <a:r>
              <a:rPr lang="en-US" altLang="zh-TW" sz="2000" dirty="0"/>
              <a:t> is a data </a:t>
            </a:r>
            <a:r>
              <a:rPr lang="en-US" altLang="zh-TW" sz="2000" dirty="0" smtClean="0"/>
              <a:t>type that </a:t>
            </a:r>
            <a:r>
              <a:rPr lang="en-US" altLang="zh-TW" sz="2000" dirty="0"/>
              <a:t>is organized in such a way </a:t>
            </a:r>
            <a:r>
              <a:rPr lang="en-US" altLang="zh-TW" sz="2000" dirty="0" smtClean="0"/>
              <a:t>that the </a:t>
            </a:r>
            <a:r>
              <a:rPr lang="en-US" altLang="zh-TW" sz="2000" dirty="0"/>
              <a:t>specification of the objects and </a:t>
            </a:r>
            <a:r>
              <a:rPr lang="en-US" altLang="zh-TW" sz="2000" dirty="0" smtClean="0"/>
              <a:t>the </a:t>
            </a:r>
            <a:r>
              <a:rPr lang="en-US" altLang="zh-TW" sz="2000" dirty="0"/>
              <a:t>operations on the objects is separated from </a:t>
            </a:r>
            <a:r>
              <a:rPr lang="en-US" altLang="zh-TW" sz="2000" dirty="0" smtClean="0"/>
              <a:t>the </a:t>
            </a:r>
            <a:r>
              <a:rPr lang="en-US" altLang="zh-TW" sz="2000" dirty="0"/>
              <a:t>representation of the objects and </a:t>
            </a:r>
            <a:r>
              <a:rPr lang="en-US" altLang="zh-TW" sz="2000" dirty="0" smtClean="0"/>
              <a:t> the </a:t>
            </a:r>
            <a:r>
              <a:rPr lang="en-US" altLang="zh-TW" sz="2000" dirty="0"/>
              <a:t>implementation of the operations.</a:t>
            </a:r>
            <a:endParaRPr lang="zh-TW" altLang="en-US" sz="2000" dirty="0"/>
          </a:p>
          <a:p>
            <a:pPr lvl="1" algn="just">
              <a:buFont typeface="Wingdings" pitchFamily="2" charset="2"/>
              <a:buChar char="§"/>
            </a:pPr>
            <a:r>
              <a:rPr lang="en-US" altLang="zh-TW" sz="2000" dirty="0">
                <a:effectLst/>
              </a:rPr>
              <a:t>We know what is does, but not necessarily how it will do it.</a:t>
            </a:r>
            <a:endParaRPr lang="zh-TW" altLang="en-US" sz="2000" dirty="0">
              <a:effectLst/>
            </a:endParaRPr>
          </a:p>
        </p:txBody>
      </p:sp>
      <p:sp>
        <p:nvSpPr>
          <p:cNvPr id="2" name="Slide Number Placeholder 1"/>
          <p:cNvSpPr>
            <a:spLocks noGrp="1"/>
          </p:cNvSpPr>
          <p:nvPr>
            <p:ph type="sldNum" sz="quarter" idx="12"/>
          </p:nvPr>
        </p:nvSpPr>
        <p:spPr/>
        <p:txBody>
          <a:bodyPr/>
          <a:lstStyle/>
          <a:p>
            <a:fld id="{B6F15528-21DE-4FAA-801E-634DDDAF4B2B}" type="slidenum">
              <a:rPr lang="en-US" smtClean="0"/>
              <a:pPr/>
              <a:t>39</a:t>
            </a:fld>
            <a:endParaRPr lang="en-US"/>
          </a:p>
        </p:txBody>
      </p:sp>
    </p:spTree>
    <p:extLst>
      <p:ext uri="{BB962C8B-B14F-4D97-AF65-F5344CB8AC3E}">
        <p14:creationId xmlns:p14="http://schemas.microsoft.com/office/powerpoint/2010/main" val="80515546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01418" y="304800"/>
            <a:ext cx="5054250" cy="1101851"/>
          </a:xfrm>
        </p:spPr>
        <p:txBody>
          <a:bodyPr>
            <a:normAutofit fontScale="90000"/>
          </a:bodyPr>
          <a:lstStyle/>
          <a:p>
            <a:r>
              <a:rPr lang="en-GB" dirty="0" smtClean="0"/>
              <a:t>Course credit hours</a:t>
            </a:r>
            <a:br>
              <a:rPr lang="en-GB" dirty="0" smtClean="0"/>
            </a:br>
            <a:endParaRPr lang="en-GB" dirty="0"/>
          </a:p>
        </p:txBody>
      </p:sp>
      <p:sp>
        <p:nvSpPr>
          <p:cNvPr id="3" name="Content Placeholder 2"/>
          <p:cNvSpPr>
            <a:spLocks noGrp="1"/>
          </p:cNvSpPr>
          <p:nvPr>
            <p:ph idx="1"/>
          </p:nvPr>
        </p:nvSpPr>
        <p:spPr>
          <a:xfrm>
            <a:off x="1392174" y="1406651"/>
            <a:ext cx="7047617" cy="912114"/>
          </a:xfrm>
        </p:spPr>
        <p:txBody>
          <a:bodyPr>
            <a:normAutofit/>
          </a:bodyPr>
          <a:lstStyle/>
          <a:p>
            <a:r>
              <a:rPr lang="en-GB" dirty="0" smtClean="0"/>
              <a:t>Data Structure and Algorithms (04 credit hours course)</a:t>
            </a:r>
          </a:p>
          <a:p>
            <a:r>
              <a:rPr lang="en-GB" dirty="0" smtClean="0"/>
              <a:t>1 </a:t>
            </a:r>
            <a:r>
              <a:rPr lang="en-GB" dirty="0" smtClean="0"/>
              <a:t>class </a:t>
            </a:r>
            <a:r>
              <a:rPr lang="en-GB" dirty="0" smtClean="0"/>
              <a:t>per week </a:t>
            </a:r>
            <a:r>
              <a:rPr lang="en-GB" dirty="0" smtClean="0"/>
              <a:t>(2.5 </a:t>
            </a:r>
            <a:r>
              <a:rPr lang="en-GB" dirty="0" smtClean="0"/>
              <a:t>hours) 				</a:t>
            </a:r>
            <a:endParaRPr lang="en-GB" dirty="0"/>
          </a:p>
        </p:txBody>
      </p:sp>
      <p:sp>
        <p:nvSpPr>
          <p:cNvPr id="4" name="Title 1"/>
          <p:cNvSpPr txBox="1">
            <a:spLocks/>
          </p:cNvSpPr>
          <p:nvPr/>
        </p:nvSpPr>
        <p:spPr>
          <a:xfrm>
            <a:off x="2089404" y="2508503"/>
            <a:ext cx="6551676" cy="804673"/>
          </a:xfrm>
          <a:prstGeom prst="rect">
            <a:avLst/>
          </a:prstGeom>
          <a:effectLst/>
        </p:spPr>
        <p:txBody>
          <a:bodyPr vert="horz" lIns="68580" tIns="34290" rIns="68580" bIns="3429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sz="3000" dirty="0"/>
              <a:t>Teaching/ Learning methodology</a:t>
            </a:r>
          </a:p>
        </p:txBody>
      </p:sp>
      <p:sp>
        <p:nvSpPr>
          <p:cNvPr id="5" name="Content Placeholder 2"/>
          <p:cNvSpPr txBox="1">
            <a:spLocks/>
          </p:cNvSpPr>
          <p:nvPr/>
        </p:nvSpPr>
        <p:spPr>
          <a:xfrm>
            <a:off x="1392174" y="3313176"/>
            <a:ext cx="7040880" cy="1766316"/>
          </a:xfrm>
          <a:prstGeom prst="rect">
            <a:avLst/>
          </a:prstGeom>
        </p:spPr>
        <p:txBody>
          <a:bodyPr vert="horz" lIns="68580" tIns="34290" rIns="68580" bIns="3429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lvl="1">
              <a:defRPr/>
            </a:pPr>
            <a:r>
              <a:rPr lang="en-US" dirty="0"/>
              <a:t>Lectures</a:t>
            </a:r>
          </a:p>
          <a:p>
            <a:pPr lvl="1">
              <a:defRPr/>
            </a:pPr>
            <a:r>
              <a:rPr lang="en-US" dirty="0"/>
              <a:t>Examples/ scenarios </a:t>
            </a:r>
          </a:p>
          <a:p>
            <a:pPr lvl="1">
              <a:defRPr/>
            </a:pPr>
            <a:r>
              <a:rPr lang="en-US" dirty="0"/>
              <a:t>Readings and Assessments</a:t>
            </a:r>
          </a:p>
          <a:p>
            <a:pPr lvl="1">
              <a:defRPr/>
            </a:pPr>
            <a:r>
              <a:rPr lang="en-US" dirty="0"/>
              <a:t>Class Discussion and Student </a:t>
            </a:r>
            <a:r>
              <a:rPr lang="en-US" dirty="0" smtClean="0"/>
              <a:t>Participation</a:t>
            </a:r>
            <a:r>
              <a:rPr lang="en-GB" dirty="0"/>
              <a:t>		</a:t>
            </a:r>
            <a:r>
              <a:rPr lang="en-GB" sz="1800" dirty="0"/>
              <a:t>	</a:t>
            </a:r>
          </a:p>
        </p:txBody>
      </p:sp>
    </p:spTree>
    <p:extLst>
      <p:ext uri="{BB962C8B-B14F-4D97-AF65-F5344CB8AC3E}">
        <p14:creationId xmlns:p14="http://schemas.microsoft.com/office/powerpoint/2010/main" val="253105661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6705600" cy="762000"/>
          </a:xfrm>
        </p:spPr>
        <p:txBody>
          <a:bodyPr>
            <a:normAutofit/>
          </a:bodyPr>
          <a:lstStyle/>
          <a:p>
            <a:r>
              <a:rPr lang="en-US" dirty="0" smtClean="0"/>
              <a:t>Abstract Data Type </a:t>
            </a:r>
            <a:endParaRPr lang="en-US" dirty="0"/>
          </a:p>
        </p:txBody>
      </p:sp>
      <p:sp>
        <p:nvSpPr>
          <p:cNvPr id="3" name="Content Placeholder 2"/>
          <p:cNvSpPr>
            <a:spLocks noGrp="1"/>
          </p:cNvSpPr>
          <p:nvPr>
            <p:ph idx="1"/>
          </p:nvPr>
        </p:nvSpPr>
        <p:spPr>
          <a:xfrm>
            <a:off x="287867" y="1883304"/>
            <a:ext cx="8627533" cy="3450696"/>
          </a:xfrm>
        </p:spPr>
        <p:txBody>
          <a:bodyPr>
            <a:normAutofit/>
          </a:bodyPr>
          <a:lstStyle/>
          <a:p>
            <a:pPr>
              <a:buFont typeface="Wingdings" pitchFamily="2" charset="2"/>
              <a:buChar char="Ø"/>
            </a:pPr>
            <a:r>
              <a:rPr lang="en-US" sz="2200" dirty="0"/>
              <a:t>A mathematical model of the data objects that make up a data type as well as the functions that operate on these objects. </a:t>
            </a:r>
            <a:endParaRPr lang="en-US" sz="2200" dirty="0" smtClean="0"/>
          </a:p>
          <a:p>
            <a:pPr>
              <a:buFont typeface="Wingdings" pitchFamily="2" charset="2"/>
              <a:buChar char="Ø"/>
            </a:pPr>
            <a:endParaRPr lang="en-US" sz="2200" dirty="0"/>
          </a:p>
          <a:p>
            <a:pPr>
              <a:buFont typeface="Wingdings" pitchFamily="2" charset="2"/>
              <a:buChar char="Ø"/>
            </a:pPr>
            <a:r>
              <a:rPr lang="en-US" sz="2200" dirty="0" smtClean="0"/>
              <a:t>An </a:t>
            </a:r>
            <a:r>
              <a:rPr lang="en-US" sz="2200" i="1" dirty="0"/>
              <a:t>abstract data type</a:t>
            </a:r>
            <a:r>
              <a:rPr lang="en-US" sz="2200" dirty="0"/>
              <a:t> (ADT) specifies behavior, but not </a:t>
            </a:r>
            <a:r>
              <a:rPr lang="en-US" sz="2200" dirty="0" smtClean="0"/>
              <a:t>implementation</a:t>
            </a:r>
          </a:p>
          <a:p>
            <a:pPr>
              <a:buFont typeface="Wingdings" pitchFamily="2" charset="2"/>
              <a:buChar char="Ø"/>
            </a:pPr>
            <a:endParaRPr lang="en-US" sz="2200" dirty="0" smtClean="0"/>
          </a:p>
          <a:p>
            <a:pPr>
              <a:buFont typeface="Wingdings" pitchFamily="2" charset="2"/>
              <a:buChar char="Ø"/>
            </a:pPr>
            <a:r>
              <a:rPr lang="en-US" sz="2200" dirty="0" smtClean="0"/>
              <a:t>It specifies the type of data stored and the operations that supports the data</a:t>
            </a:r>
            <a:endParaRPr lang="en-US" sz="22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40</a:t>
            </a:fld>
            <a:endParaRPr lang="en-US"/>
          </a:p>
        </p:txBody>
      </p:sp>
    </p:spTree>
    <p:extLst>
      <p:ext uri="{BB962C8B-B14F-4D97-AF65-F5344CB8AC3E}">
        <p14:creationId xmlns:p14="http://schemas.microsoft.com/office/powerpoint/2010/main" val="87429783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a:xfrm>
            <a:off x="457200" y="381000"/>
            <a:ext cx="8229600" cy="1057656"/>
          </a:xfrm>
        </p:spPr>
        <p:txBody>
          <a:bodyPr/>
          <a:lstStyle/>
          <a:p>
            <a:r>
              <a:rPr lang="en-US" dirty="0"/>
              <a:t>ADTs</a:t>
            </a:r>
          </a:p>
        </p:txBody>
      </p:sp>
      <p:sp>
        <p:nvSpPr>
          <p:cNvPr id="83971" name="Rectangle 3"/>
          <p:cNvSpPr>
            <a:spLocks noGrp="1" noChangeArrowheads="1"/>
          </p:cNvSpPr>
          <p:nvPr>
            <p:ph idx="1"/>
          </p:nvPr>
        </p:nvSpPr>
        <p:spPr>
          <a:xfrm>
            <a:off x="287867" y="1905000"/>
            <a:ext cx="8627533" cy="3450696"/>
          </a:xfrm>
        </p:spPr>
        <p:txBody>
          <a:bodyPr>
            <a:normAutofit/>
          </a:bodyPr>
          <a:lstStyle/>
          <a:p>
            <a:pPr>
              <a:buFont typeface="Wingdings" pitchFamily="2" charset="2"/>
              <a:buChar char="Ø"/>
            </a:pPr>
            <a:r>
              <a:rPr lang="en-US" sz="2200" dirty="0"/>
              <a:t>While designing ADTs, a designer has to deal with two types of questions: </a:t>
            </a:r>
          </a:p>
          <a:p>
            <a:pPr marL="301943" lvl="1" indent="0">
              <a:buNone/>
            </a:pPr>
            <a:endParaRPr lang="en-US" dirty="0" smtClean="0"/>
          </a:p>
          <a:p>
            <a:pPr marL="301943" lvl="1" indent="0">
              <a:buNone/>
            </a:pPr>
            <a:r>
              <a:rPr lang="en-US" dirty="0" smtClean="0"/>
              <a:t>(</a:t>
            </a:r>
            <a:r>
              <a:rPr lang="en-US" dirty="0"/>
              <a:t>i) </a:t>
            </a:r>
            <a:r>
              <a:rPr lang="en-US" b="1" dirty="0"/>
              <a:t>What</a:t>
            </a:r>
            <a:r>
              <a:rPr lang="en-US" dirty="0"/>
              <a:t> values are in the domain? </a:t>
            </a:r>
            <a:r>
              <a:rPr lang="en-US" b="1" dirty="0"/>
              <a:t>What</a:t>
            </a:r>
            <a:r>
              <a:rPr lang="en-US" dirty="0"/>
              <a:t> operations can be performed on the values of a particular data type? </a:t>
            </a:r>
          </a:p>
          <a:p>
            <a:pPr marL="301943" lvl="1" indent="0">
              <a:buNone/>
            </a:pPr>
            <a:endParaRPr lang="en-US" dirty="0" smtClean="0"/>
          </a:p>
          <a:p>
            <a:pPr marL="301943" lvl="1" indent="0">
              <a:buNone/>
            </a:pPr>
            <a:r>
              <a:rPr lang="en-US" dirty="0" smtClean="0"/>
              <a:t>(</a:t>
            </a:r>
            <a:r>
              <a:rPr lang="en-US" dirty="0"/>
              <a:t>ii) </a:t>
            </a:r>
            <a:r>
              <a:rPr lang="en-US" b="1" dirty="0"/>
              <a:t>How</a:t>
            </a:r>
            <a:r>
              <a:rPr lang="en-US" dirty="0"/>
              <a:t> is the data type represented? </a:t>
            </a:r>
            <a:r>
              <a:rPr lang="en-US" b="1" dirty="0"/>
              <a:t>How</a:t>
            </a:r>
            <a:r>
              <a:rPr lang="en-US" dirty="0"/>
              <a:t> are the operations implemented?</a:t>
            </a:r>
          </a:p>
          <a:p>
            <a:pPr lvl="1"/>
            <a:endParaRPr lang="en-US" dirty="0"/>
          </a:p>
        </p:txBody>
      </p:sp>
      <p:sp>
        <p:nvSpPr>
          <p:cNvPr id="2" name="Slide Number Placeholder 1"/>
          <p:cNvSpPr>
            <a:spLocks noGrp="1"/>
          </p:cNvSpPr>
          <p:nvPr>
            <p:ph type="sldNum" sz="quarter" idx="12"/>
          </p:nvPr>
        </p:nvSpPr>
        <p:spPr/>
        <p:txBody>
          <a:bodyPr/>
          <a:lstStyle/>
          <a:p>
            <a:fld id="{B6F15528-21DE-4FAA-801E-634DDDAF4B2B}" type="slidenum">
              <a:rPr lang="en-US" smtClean="0"/>
              <a:pPr/>
              <a:t>41</a:t>
            </a:fld>
            <a:endParaRPr lang="en-US"/>
          </a:p>
        </p:txBody>
      </p:sp>
    </p:spTree>
    <p:extLst>
      <p:ext uri="{BB962C8B-B14F-4D97-AF65-F5344CB8AC3E}">
        <p14:creationId xmlns:p14="http://schemas.microsoft.com/office/powerpoint/2010/main" val="412698186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a:xfrm>
            <a:off x="457200" y="76200"/>
            <a:ext cx="7467600" cy="1143000"/>
          </a:xfrm>
        </p:spPr>
        <p:txBody>
          <a:bodyPr/>
          <a:lstStyle/>
          <a:p>
            <a:r>
              <a:rPr lang="en-US" dirty="0"/>
              <a:t>ADTs</a:t>
            </a:r>
            <a:endParaRPr lang="en-GB" dirty="0"/>
          </a:p>
        </p:txBody>
      </p:sp>
      <p:sp>
        <p:nvSpPr>
          <p:cNvPr id="86019" name="Rectangle 3"/>
          <p:cNvSpPr>
            <a:spLocks noGrp="1" noChangeArrowheads="1"/>
          </p:cNvSpPr>
          <p:nvPr>
            <p:ph idx="1"/>
          </p:nvPr>
        </p:nvSpPr>
        <p:spPr>
          <a:xfrm>
            <a:off x="228600" y="1295400"/>
            <a:ext cx="8686800" cy="4495800"/>
          </a:xfrm>
        </p:spPr>
        <p:txBody>
          <a:bodyPr>
            <a:noAutofit/>
          </a:bodyPr>
          <a:lstStyle/>
          <a:p>
            <a:pPr>
              <a:lnSpc>
                <a:spcPct val="90000"/>
              </a:lnSpc>
              <a:buFont typeface="Wingdings" pitchFamily="2" charset="2"/>
              <a:buChar char="Ø"/>
            </a:pPr>
            <a:r>
              <a:rPr lang="en-US" sz="2200" dirty="0"/>
              <a:t>ADTs </a:t>
            </a:r>
            <a:r>
              <a:rPr lang="en-US" sz="2200" b="1" dirty="0"/>
              <a:t>specification</a:t>
            </a:r>
            <a:r>
              <a:rPr lang="en-US" sz="2200" dirty="0"/>
              <a:t> answers the ‘what’ questions. Specification is written first. </a:t>
            </a:r>
            <a:endParaRPr lang="en-US" sz="2200" dirty="0" smtClean="0"/>
          </a:p>
          <a:p>
            <a:pPr>
              <a:lnSpc>
                <a:spcPct val="90000"/>
              </a:lnSpc>
              <a:buFont typeface="Wingdings" pitchFamily="2" charset="2"/>
              <a:buChar char="Ø"/>
            </a:pPr>
            <a:endParaRPr lang="en-US" sz="2200" dirty="0"/>
          </a:p>
          <a:p>
            <a:pPr>
              <a:lnSpc>
                <a:spcPct val="90000"/>
              </a:lnSpc>
              <a:buFont typeface="Wingdings" pitchFamily="2" charset="2"/>
              <a:buChar char="Ø"/>
            </a:pPr>
            <a:r>
              <a:rPr lang="en-US" sz="2200" dirty="0"/>
              <a:t>ADTs </a:t>
            </a:r>
            <a:r>
              <a:rPr lang="en-US" sz="2200" b="1" dirty="0"/>
              <a:t>implementation</a:t>
            </a:r>
            <a:r>
              <a:rPr lang="en-US" sz="2200" dirty="0"/>
              <a:t> answers the ‘how’ questions. Done after specification.</a:t>
            </a:r>
          </a:p>
          <a:p>
            <a:pPr>
              <a:lnSpc>
                <a:spcPct val="90000"/>
              </a:lnSpc>
              <a:buFont typeface="Wingdings" pitchFamily="2" charset="2"/>
              <a:buChar char="Ø"/>
            </a:pPr>
            <a:endParaRPr lang="en-US" sz="2200" dirty="0" smtClean="0"/>
          </a:p>
          <a:p>
            <a:pPr>
              <a:lnSpc>
                <a:spcPct val="90000"/>
              </a:lnSpc>
              <a:buFont typeface="Wingdings" pitchFamily="2" charset="2"/>
              <a:buChar char="Ø"/>
            </a:pPr>
            <a:r>
              <a:rPr lang="en-US" sz="2200" dirty="0" smtClean="0"/>
              <a:t>Users </a:t>
            </a:r>
            <a:r>
              <a:rPr lang="en-US" sz="2200" dirty="0"/>
              <a:t>&amp; Implementers</a:t>
            </a:r>
            <a:r>
              <a:rPr lang="en-US" sz="2200" dirty="0" smtClean="0"/>
              <a:t>.</a:t>
            </a:r>
          </a:p>
          <a:p>
            <a:pPr>
              <a:lnSpc>
                <a:spcPct val="90000"/>
              </a:lnSpc>
              <a:buFont typeface="Wingdings" pitchFamily="2" charset="2"/>
              <a:buChar char="Ø"/>
            </a:pPr>
            <a:r>
              <a:rPr lang="en-US" sz="2200" dirty="0" smtClean="0"/>
              <a:t>Users </a:t>
            </a:r>
            <a:r>
              <a:rPr lang="en-US" sz="2200" dirty="0"/>
              <a:t>of an ADT need only know the specification …. no implementation details.</a:t>
            </a:r>
            <a:r>
              <a:rPr lang="en-US" sz="2200" dirty="0">
                <a:sym typeface="Wingdings" pitchFamily="2" charset="2"/>
              </a:rPr>
              <a:t> </a:t>
            </a:r>
            <a:r>
              <a:rPr lang="en-US" sz="2200" dirty="0" smtClean="0">
                <a:sym typeface="Wingdings" pitchFamily="2" charset="2"/>
              </a:rPr>
              <a:t>advantage</a:t>
            </a:r>
            <a:endParaRPr lang="en-US" sz="2200" dirty="0" smtClean="0"/>
          </a:p>
          <a:p>
            <a:pPr>
              <a:lnSpc>
                <a:spcPct val="90000"/>
              </a:lnSpc>
              <a:buFont typeface="Wingdings" pitchFamily="2" charset="2"/>
              <a:buChar char="Ø"/>
            </a:pPr>
            <a:r>
              <a:rPr lang="en-US" sz="2200" dirty="0" smtClean="0"/>
              <a:t>Programmer </a:t>
            </a:r>
            <a:r>
              <a:rPr lang="en-US" sz="2200" dirty="0"/>
              <a:t>(Implementer) who implements ADT is concerned </a:t>
            </a:r>
            <a:r>
              <a:rPr lang="en-US" sz="2200" dirty="0" smtClean="0"/>
              <a:t>with specification</a:t>
            </a:r>
            <a:r>
              <a:rPr lang="en-US" sz="2200" dirty="0"/>
              <a:t>, </a:t>
            </a:r>
            <a:r>
              <a:rPr lang="en-US" sz="2200" dirty="0" smtClean="0"/>
              <a:t>representation and </a:t>
            </a:r>
            <a:r>
              <a:rPr lang="en-US" sz="2200" dirty="0"/>
              <a:t>implementation.</a:t>
            </a:r>
            <a:endParaRPr lang="en-GB" sz="2200" b="1" dirty="0"/>
          </a:p>
        </p:txBody>
      </p:sp>
      <p:sp>
        <p:nvSpPr>
          <p:cNvPr id="2" name="Slide Number Placeholder 1"/>
          <p:cNvSpPr>
            <a:spLocks noGrp="1"/>
          </p:cNvSpPr>
          <p:nvPr>
            <p:ph type="sldNum" sz="quarter" idx="12"/>
          </p:nvPr>
        </p:nvSpPr>
        <p:spPr/>
        <p:txBody>
          <a:bodyPr/>
          <a:lstStyle/>
          <a:p>
            <a:fld id="{B6F15528-21DE-4FAA-801E-634DDDAF4B2B}" type="slidenum">
              <a:rPr lang="en-US" smtClean="0"/>
              <a:pPr/>
              <a:t>42</a:t>
            </a:fld>
            <a:endParaRPr lang="en-US"/>
          </a:p>
        </p:txBody>
      </p:sp>
    </p:spTree>
    <p:extLst>
      <p:ext uri="{BB962C8B-B14F-4D97-AF65-F5344CB8AC3E}">
        <p14:creationId xmlns:p14="http://schemas.microsoft.com/office/powerpoint/2010/main" val="28401718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r>
              <a:rPr lang="en-US"/>
              <a:t>ADTs</a:t>
            </a:r>
            <a:endParaRPr lang="en-GB"/>
          </a:p>
        </p:txBody>
      </p:sp>
      <p:sp>
        <p:nvSpPr>
          <p:cNvPr id="2" name="Slide Number Placeholder 1"/>
          <p:cNvSpPr>
            <a:spLocks noGrp="1"/>
          </p:cNvSpPr>
          <p:nvPr>
            <p:ph type="sldNum" sz="quarter" idx="12"/>
          </p:nvPr>
        </p:nvSpPr>
        <p:spPr/>
        <p:txBody>
          <a:bodyPr/>
          <a:lstStyle/>
          <a:p>
            <a:fld id="{B6F15528-21DE-4FAA-801E-634DDDAF4B2B}" type="slidenum">
              <a:rPr lang="en-US" smtClean="0"/>
              <a:pPr/>
              <a:t>43</a:t>
            </a:fld>
            <a:endParaRPr lang="en-US"/>
          </a:p>
        </p:txBody>
      </p:sp>
      <p:grpSp>
        <p:nvGrpSpPr>
          <p:cNvPr id="88110" name="Group 46"/>
          <p:cNvGrpSpPr>
            <a:grpSpLocks/>
          </p:cNvGrpSpPr>
          <p:nvPr/>
        </p:nvGrpSpPr>
        <p:grpSpPr bwMode="auto">
          <a:xfrm>
            <a:off x="3048000" y="1447800"/>
            <a:ext cx="3200400" cy="3810000"/>
            <a:chOff x="3072" y="1488"/>
            <a:chExt cx="2016" cy="2400"/>
          </a:xfrm>
        </p:grpSpPr>
        <p:grpSp>
          <p:nvGrpSpPr>
            <p:cNvPr id="88109" name="Group 45"/>
            <p:cNvGrpSpPr>
              <a:grpSpLocks/>
            </p:cNvGrpSpPr>
            <p:nvPr/>
          </p:nvGrpSpPr>
          <p:grpSpPr bwMode="auto">
            <a:xfrm>
              <a:off x="3072" y="1488"/>
              <a:ext cx="2016" cy="1296"/>
              <a:chOff x="3072" y="1488"/>
              <a:chExt cx="2016" cy="1296"/>
            </a:xfrm>
          </p:grpSpPr>
          <p:grpSp>
            <p:nvGrpSpPr>
              <p:cNvPr id="88108" name="Group 44"/>
              <p:cNvGrpSpPr>
                <a:grpSpLocks/>
              </p:cNvGrpSpPr>
              <p:nvPr/>
            </p:nvGrpSpPr>
            <p:grpSpPr bwMode="auto">
              <a:xfrm>
                <a:off x="3072" y="1488"/>
                <a:ext cx="722" cy="288"/>
                <a:chOff x="3072" y="1488"/>
                <a:chExt cx="722" cy="288"/>
              </a:xfrm>
            </p:grpSpPr>
            <p:sp>
              <p:nvSpPr>
                <p:cNvPr id="88070" name="Rectangle 6"/>
                <p:cNvSpPr>
                  <a:spLocks noChangeArrowheads="1"/>
                </p:cNvSpPr>
                <p:nvPr/>
              </p:nvSpPr>
              <p:spPr bwMode="auto">
                <a:xfrm>
                  <a:off x="3072" y="1488"/>
                  <a:ext cx="720" cy="2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8071" name="Text Box 7"/>
                <p:cNvSpPr txBox="1">
                  <a:spLocks noChangeArrowheads="1"/>
                </p:cNvSpPr>
                <p:nvPr/>
              </p:nvSpPr>
              <p:spPr bwMode="auto">
                <a:xfrm>
                  <a:off x="3110" y="1512"/>
                  <a:ext cx="68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b="1" dirty="0"/>
                    <a:t>Elements</a:t>
                  </a:r>
                  <a:endParaRPr lang="en-GB" sz="1800" b="1" dirty="0"/>
                </a:p>
              </p:txBody>
            </p:sp>
          </p:grpSp>
          <p:grpSp>
            <p:nvGrpSpPr>
              <p:cNvPr id="88072" name="Group 8"/>
              <p:cNvGrpSpPr>
                <a:grpSpLocks/>
              </p:cNvGrpSpPr>
              <p:nvPr/>
            </p:nvGrpSpPr>
            <p:grpSpPr bwMode="auto">
              <a:xfrm>
                <a:off x="3840" y="1488"/>
                <a:ext cx="720" cy="288"/>
                <a:chOff x="4416" y="1968"/>
                <a:chExt cx="720" cy="288"/>
              </a:xfrm>
            </p:grpSpPr>
            <p:sp>
              <p:nvSpPr>
                <p:cNvPr id="88073" name="Text Box 9"/>
                <p:cNvSpPr txBox="1">
                  <a:spLocks noChangeArrowheads="1"/>
                </p:cNvSpPr>
                <p:nvPr/>
              </p:nvSpPr>
              <p:spPr bwMode="auto">
                <a:xfrm>
                  <a:off x="4416" y="2016"/>
                  <a:ext cx="70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b="1" dirty="0"/>
                    <a:t>Structure</a:t>
                  </a:r>
                  <a:endParaRPr lang="en-GB" sz="1800" b="1" dirty="0"/>
                </a:p>
              </p:txBody>
            </p:sp>
            <p:sp>
              <p:nvSpPr>
                <p:cNvPr id="88074" name="Rectangle 10"/>
                <p:cNvSpPr>
                  <a:spLocks noChangeArrowheads="1"/>
                </p:cNvSpPr>
                <p:nvPr/>
              </p:nvSpPr>
              <p:spPr bwMode="auto">
                <a:xfrm>
                  <a:off x="4416" y="1968"/>
                  <a:ext cx="720" cy="2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88075" name="Rectangle 11"/>
              <p:cNvSpPr>
                <a:spLocks noChangeArrowheads="1"/>
              </p:cNvSpPr>
              <p:nvPr/>
            </p:nvSpPr>
            <p:spPr bwMode="auto">
              <a:xfrm>
                <a:off x="3360" y="2112"/>
                <a:ext cx="720" cy="2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8077" name="Rectangle 13"/>
              <p:cNvSpPr>
                <a:spLocks noChangeArrowheads="1"/>
              </p:cNvSpPr>
              <p:nvPr/>
            </p:nvSpPr>
            <p:spPr bwMode="auto">
              <a:xfrm>
                <a:off x="4272" y="2112"/>
                <a:ext cx="816" cy="2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8078" name="Text Box 14"/>
              <p:cNvSpPr txBox="1">
                <a:spLocks noChangeArrowheads="1"/>
              </p:cNvSpPr>
              <p:nvPr/>
            </p:nvSpPr>
            <p:spPr bwMode="auto">
              <a:xfrm>
                <a:off x="4272" y="2160"/>
                <a:ext cx="80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b="1" dirty="0"/>
                  <a:t>Operations</a:t>
                </a:r>
                <a:endParaRPr lang="en-GB" sz="1800" b="1" dirty="0"/>
              </a:p>
            </p:txBody>
          </p:sp>
          <p:sp>
            <p:nvSpPr>
              <p:cNvPr id="88079" name="AutoShape 15"/>
              <p:cNvSpPr>
                <a:spLocks noChangeArrowheads="1"/>
              </p:cNvSpPr>
              <p:nvPr/>
            </p:nvSpPr>
            <p:spPr bwMode="auto">
              <a:xfrm>
                <a:off x="3360" y="1776"/>
                <a:ext cx="306" cy="336"/>
              </a:xfrm>
              <a:prstGeom prst="downArrow">
                <a:avLst>
                  <a:gd name="adj1" fmla="val 50000"/>
                  <a:gd name="adj2" fmla="val 27451"/>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8080" name="AutoShape 16"/>
              <p:cNvSpPr>
                <a:spLocks noChangeArrowheads="1"/>
              </p:cNvSpPr>
              <p:nvPr/>
            </p:nvSpPr>
            <p:spPr bwMode="auto">
              <a:xfrm>
                <a:off x="3840" y="1776"/>
                <a:ext cx="306" cy="336"/>
              </a:xfrm>
              <a:prstGeom prst="downArrow">
                <a:avLst>
                  <a:gd name="adj1" fmla="val 50000"/>
                  <a:gd name="adj2" fmla="val 27451"/>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8084" name="AutoShape 20"/>
              <p:cNvSpPr>
                <a:spLocks noChangeArrowheads="1"/>
              </p:cNvSpPr>
              <p:nvPr/>
            </p:nvSpPr>
            <p:spPr bwMode="auto">
              <a:xfrm>
                <a:off x="3696" y="2400"/>
                <a:ext cx="306" cy="384"/>
              </a:xfrm>
              <a:prstGeom prst="downArrow">
                <a:avLst>
                  <a:gd name="adj1" fmla="val 50000"/>
                  <a:gd name="adj2" fmla="val 31373"/>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8085" name="AutoShape 21"/>
              <p:cNvSpPr>
                <a:spLocks noChangeArrowheads="1"/>
              </p:cNvSpPr>
              <p:nvPr/>
            </p:nvSpPr>
            <p:spPr bwMode="auto">
              <a:xfrm>
                <a:off x="4464" y="2400"/>
                <a:ext cx="306" cy="384"/>
              </a:xfrm>
              <a:prstGeom prst="downArrow">
                <a:avLst>
                  <a:gd name="adj1" fmla="val 50000"/>
                  <a:gd name="adj2" fmla="val 31373"/>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88089" name="Rectangle 25"/>
            <p:cNvSpPr>
              <a:spLocks noChangeArrowheads="1"/>
            </p:cNvSpPr>
            <p:nvPr/>
          </p:nvSpPr>
          <p:spPr bwMode="auto">
            <a:xfrm>
              <a:off x="3408" y="2160"/>
              <a:ext cx="60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b="1" dirty="0"/>
                <a:t>Domain</a:t>
              </a:r>
              <a:endParaRPr lang="en-GB" sz="1800" b="1" dirty="0"/>
            </a:p>
          </p:txBody>
        </p:sp>
        <p:sp>
          <p:nvSpPr>
            <p:cNvPr id="88092" name="Rectangle 28"/>
            <p:cNvSpPr>
              <a:spLocks noChangeArrowheads="1"/>
            </p:cNvSpPr>
            <p:nvPr/>
          </p:nvSpPr>
          <p:spPr bwMode="auto">
            <a:xfrm>
              <a:off x="3696" y="2784"/>
              <a:ext cx="1104" cy="24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8094" name="Rectangle 30"/>
            <p:cNvSpPr>
              <a:spLocks noChangeArrowheads="1"/>
            </p:cNvSpPr>
            <p:nvPr/>
          </p:nvSpPr>
          <p:spPr bwMode="auto">
            <a:xfrm>
              <a:off x="3696" y="3648"/>
              <a:ext cx="1104" cy="24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8095" name="Rectangle 31"/>
            <p:cNvSpPr>
              <a:spLocks noChangeArrowheads="1"/>
            </p:cNvSpPr>
            <p:nvPr/>
          </p:nvSpPr>
          <p:spPr bwMode="auto">
            <a:xfrm>
              <a:off x="3696" y="3216"/>
              <a:ext cx="1104" cy="24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8096" name="AutoShape 32"/>
            <p:cNvSpPr>
              <a:spLocks noChangeArrowheads="1"/>
            </p:cNvSpPr>
            <p:nvPr/>
          </p:nvSpPr>
          <p:spPr bwMode="auto">
            <a:xfrm>
              <a:off x="4080" y="3024"/>
              <a:ext cx="306" cy="192"/>
            </a:xfrm>
            <a:prstGeom prst="downArrow">
              <a:avLst>
                <a:gd name="adj1" fmla="val 50000"/>
                <a:gd name="adj2"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8097" name="AutoShape 33"/>
            <p:cNvSpPr>
              <a:spLocks noChangeArrowheads="1"/>
            </p:cNvSpPr>
            <p:nvPr/>
          </p:nvSpPr>
          <p:spPr bwMode="auto">
            <a:xfrm>
              <a:off x="4080" y="3456"/>
              <a:ext cx="306" cy="192"/>
            </a:xfrm>
            <a:prstGeom prst="downArrow">
              <a:avLst>
                <a:gd name="adj1" fmla="val 50000"/>
                <a:gd name="adj2"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8098" name="Text Box 34"/>
            <p:cNvSpPr txBox="1">
              <a:spLocks noChangeArrowheads="1"/>
            </p:cNvSpPr>
            <p:nvPr/>
          </p:nvSpPr>
          <p:spPr bwMode="auto">
            <a:xfrm>
              <a:off x="3712" y="2784"/>
              <a:ext cx="1088"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sz="1600" b="1" dirty="0"/>
                <a:t>Specification</a:t>
              </a:r>
              <a:endParaRPr lang="en-GB" sz="1400" b="1" dirty="0"/>
            </a:p>
          </p:txBody>
        </p:sp>
        <p:sp>
          <p:nvSpPr>
            <p:cNvPr id="88099" name="Text Box 35"/>
            <p:cNvSpPr txBox="1">
              <a:spLocks noChangeArrowheads="1"/>
            </p:cNvSpPr>
            <p:nvPr/>
          </p:nvSpPr>
          <p:spPr bwMode="auto">
            <a:xfrm>
              <a:off x="3696" y="3216"/>
              <a:ext cx="105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b="1"/>
                <a:t>Representation</a:t>
              </a:r>
              <a:endParaRPr lang="en-GB" sz="1800" b="1"/>
            </a:p>
          </p:txBody>
        </p:sp>
        <p:sp>
          <p:nvSpPr>
            <p:cNvPr id="88100" name="Text Box 36"/>
            <p:cNvSpPr txBox="1">
              <a:spLocks noChangeArrowheads="1"/>
            </p:cNvSpPr>
            <p:nvPr/>
          </p:nvSpPr>
          <p:spPr bwMode="auto">
            <a:xfrm>
              <a:off x="3696" y="3648"/>
              <a:ext cx="110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b="1" dirty="0"/>
                <a:t>Implementation</a:t>
              </a:r>
              <a:endParaRPr lang="en-GB" sz="1800" b="1" dirty="0"/>
            </a:p>
          </p:txBody>
        </p:sp>
      </p:grpSp>
      <p:sp>
        <p:nvSpPr>
          <p:cNvPr id="88103" name="Text Box 39"/>
          <p:cNvSpPr txBox="1">
            <a:spLocks noChangeArrowheads="1"/>
          </p:cNvSpPr>
          <p:nvPr/>
        </p:nvSpPr>
        <p:spPr bwMode="auto">
          <a:xfrm>
            <a:off x="1752600" y="3352800"/>
            <a:ext cx="1727200"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b="1" dirty="0"/>
              <a:t>User of an ADT</a:t>
            </a:r>
          </a:p>
          <a:p>
            <a:r>
              <a:rPr lang="en-US" sz="1800" b="1" dirty="0"/>
              <a:t>must know</a:t>
            </a:r>
          </a:p>
          <a:p>
            <a:r>
              <a:rPr lang="en-US" sz="1800" b="1" dirty="0"/>
              <a:t>only this</a:t>
            </a:r>
            <a:endParaRPr lang="en-GB" sz="1800" b="1" dirty="0"/>
          </a:p>
        </p:txBody>
      </p:sp>
      <p:sp>
        <p:nvSpPr>
          <p:cNvPr id="88106" name="AutoShape 42"/>
          <p:cNvSpPr>
            <a:spLocks/>
          </p:cNvSpPr>
          <p:nvPr/>
        </p:nvSpPr>
        <p:spPr bwMode="auto">
          <a:xfrm>
            <a:off x="3733800" y="3505200"/>
            <a:ext cx="76200" cy="457200"/>
          </a:xfrm>
          <a:prstGeom prst="leftBrace">
            <a:avLst>
              <a:gd name="adj1" fmla="val 50000"/>
              <a:gd name="adj2" fmla="val 50000"/>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8117" name="Text Box 53"/>
          <p:cNvSpPr txBox="1">
            <a:spLocks noChangeArrowheads="1"/>
          </p:cNvSpPr>
          <p:nvPr/>
        </p:nvSpPr>
        <p:spPr bwMode="auto">
          <a:xfrm>
            <a:off x="6172200" y="4038600"/>
            <a:ext cx="19939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b="1"/>
              <a:t>Implementer must</a:t>
            </a:r>
          </a:p>
          <a:p>
            <a:r>
              <a:rPr lang="en-US" sz="1800" b="1"/>
              <a:t>know all these.</a:t>
            </a:r>
            <a:endParaRPr lang="en-GB" sz="1800" b="1"/>
          </a:p>
        </p:txBody>
      </p:sp>
      <p:sp>
        <p:nvSpPr>
          <p:cNvPr id="88118" name="AutoShape 54"/>
          <p:cNvSpPr>
            <a:spLocks/>
          </p:cNvSpPr>
          <p:nvPr/>
        </p:nvSpPr>
        <p:spPr bwMode="auto">
          <a:xfrm>
            <a:off x="5867400" y="3429000"/>
            <a:ext cx="228600" cy="1828800"/>
          </a:xfrm>
          <a:prstGeom prst="rightBrace">
            <a:avLst>
              <a:gd name="adj1" fmla="val 66667"/>
              <a:gd name="adj2" fmla="val 50000"/>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6463860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How to analyse an algorithm</a:t>
            </a:r>
            <a:endParaRPr lang="en-GB" dirty="0"/>
          </a:p>
        </p:txBody>
      </p:sp>
      <p:sp>
        <p:nvSpPr>
          <p:cNvPr id="3" name="Content Placeholder 2"/>
          <p:cNvSpPr>
            <a:spLocks noGrp="1"/>
          </p:cNvSpPr>
          <p:nvPr>
            <p:ph idx="1"/>
          </p:nvPr>
        </p:nvSpPr>
        <p:spPr>
          <a:xfrm>
            <a:off x="628650" y="1600201"/>
            <a:ext cx="7886700" cy="4576763"/>
          </a:xfrm>
        </p:spPr>
        <p:txBody>
          <a:bodyPr>
            <a:noAutofit/>
          </a:bodyPr>
          <a:lstStyle/>
          <a:p>
            <a:r>
              <a:rPr lang="en-GB" sz="2000" dirty="0" smtClean="0"/>
              <a:t>First criteria to analyse any algorithm is ‘TIME’</a:t>
            </a:r>
          </a:p>
          <a:p>
            <a:r>
              <a:rPr lang="en-GB" sz="2000" dirty="0" smtClean="0"/>
              <a:t>Second is ‘SPACE’</a:t>
            </a:r>
            <a:endParaRPr lang="en-GB" sz="2000" dirty="0"/>
          </a:p>
          <a:p>
            <a:pPr marL="0" indent="0">
              <a:buNone/>
            </a:pPr>
            <a:r>
              <a:rPr lang="en-GB" sz="2000" dirty="0" smtClean="0"/>
              <a:t>Or</a:t>
            </a:r>
          </a:p>
          <a:p>
            <a:r>
              <a:rPr lang="en-GB" sz="2000" dirty="0" smtClean="0"/>
              <a:t>Algorithm complexity:</a:t>
            </a:r>
          </a:p>
          <a:p>
            <a:r>
              <a:rPr lang="en-GB" sz="2000" dirty="0" smtClean="0"/>
              <a:t>It is the function which gives running time and space requirements of an algorithm </a:t>
            </a:r>
          </a:p>
          <a:p>
            <a:pPr marL="0" indent="0">
              <a:buNone/>
            </a:pPr>
            <a:endParaRPr lang="en-GB" sz="2000" dirty="0"/>
          </a:p>
          <a:p>
            <a:endParaRPr lang="en-GB" sz="2000" dirty="0" smtClean="0"/>
          </a:p>
          <a:p>
            <a:endParaRPr lang="en-GB" sz="2000" dirty="0" smtClean="0"/>
          </a:p>
          <a:p>
            <a:endParaRPr lang="en-GB" sz="2000" dirty="0"/>
          </a:p>
          <a:p>
            <a:endParaRPr lang="en-GB" sz="2000" dirty="0"/>
          </a:p>
          <a:p>
            <a:r>
              <a:rPr lang="en-GB" sz="2000" dirty="0" smtClean="0"/>
              <a:t>Example (swap function </a:t>
            </a:r>
            <a:r>
              <a:rPr lang="en-GB" sz="2000" dirty="0" err="1" smtClean="0"/>
              <a:t>algo</a:t>
            </a:r>
            <a:r>
              <a:rPr lang="en-GB" sz="2000" dirty="0" smtClean="0"/>
              <a:t>)*</a:t>
            </a:r>
            <a:endParaRPr lang="en-GB" sz="2000" dirty="0"/>
          </a:p>
        </p:txBody>
      </p:sp>
    </p:spTree>
    <p:extLst>
      <p:ext uri="{BB962C8B-B14F-4D97-AF65-F5344CB8AC3E}">
        <p14:creationId xmlns:p14="http://schemas.microsoft.com/office/powerpoint/2010/main" val="10991733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Example:</a:t>
            </a:r>
            <a:endParaRPr lang="en-GB" dirty="0"/>
          </a:p>
        </p:txBody>
      </p:sp>
      <p:sp>
        <p:nvSpPr>
          <p:cNvPr id="3" name="Content Placeholder 2"/>
          <p:cNvSpPr>
            <a:spLocks noGrp="1"/>
          </p:cNvSpPr>
          <p:nvPr>
            <p:ph idx="1"/>
          </p:nvPr>
        </p:nvSpPr>
        <p:spPr/>
        <p:txBody>
          <a:bodyPr>
            <a:normAutofit/>
          </a:bodyPr>
          <a:lstStyle/>
          <a:p>
            <a:pPr marL="0" indent="0">
              <a:buNone/>
            </a:pPr>
            <a:r>
              <a:rPr lang="en-GB" dirty="0" smtClean="0"/>
              <a:t>Algorithm  swap (a , b)</a:t>
            </a:r>
          </a:p>
          <a:p>
            <a:pPr marL="0" indent="0">
              <a:buNone/>
            </a:pPr>
            <a:r>
              <a:rPr lang="en-GB" dirty="0" smtClean="0"/>
              <a:t>	{</a:t>
            </a:r>
          </a:p>
          <a:p>
            <a:pPr marL="0" indent="0">
              <a:buNone/>
            </a:pPr>
            <a:r>
              <a:rPr lang="en-GB" dirty="0" smtClean="0"/>
              <a:t>		temp = a;</a:t>
            </a:r>
          </a:p>
          <a:p>
            <a:pPr marL="0" indent="0">
              <a:buNone/>
            </a:pPr>
            <a:r>
              <a:rPr lang="en-GB" dirty="0" smtClean="0"/>
              <a:t>		a = b;</a:t>
            </a:r>
          </a:p>
          <a:p>
            <a:pPr marL="0" indent="0">
              <a:buNone/>
            </a:pPr>
            <a:r>
              <a:rPr lang="en-GB" dirty="0" smtClean="0"/>
              <a:t>		b = temp ;</a:t>
            </a:r>
          </a:p>
          <a:p>
            <a:pPr marL="0" indent="0">
              <a:buNone/>
            </a:pPr>
            <a:r>
              <a:rPr lang="en-GB" dirty="0" smtClean="0"/>
              <a:t>	}</a:t>
            </a:r>
          </a:p>
          <a:p>
            <a:pPr marL="0" indent="0">
              <a:buNone/>
            </a:pPr>
            <a:endParaRPr lang="en-GB" dirty="0" smtClean="0"/>
          </a:p>
          <a:p>
            <a:pPr marL="0" indent="0">
              <a:buNone/>
            </a:pPr>
            <a:r>
              <a:rPr lang="en-GB" dirty="0" smtClean="0"/>
              <a:t>Time function:</a:t>
            </a:r>
            <a:endParaRPr lang="en-GB" dirty="0"/>
          </a:p>
          <a:p>
            <a:pPr marL="0" indent="0">
              <a:buNone/>
            </a:pPr>
            <a:r>
              <a:rPr lang="en-GB" dirty="0" smtClean="0"/>
              <a:t>F(n) = ???</a:t>
            </a:r>
            <a:endParaRPr lang="en-GB" dirty="0"/>
          </a:p>
        </p:txBody>
      </p:sp>
    </p:spTree>
    <p:extLst>
      <p:ext uri="{BB962C8B-B14F-4D97-AF65-F5344CB8AC3E}">
        <p14:creationId xmlns:p14="http://schemas.microsoft.com/office/powerpoint/2010/main" val="30403414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GB" dirty="0" smtClean="0"/>
              <a:t>For space analysis :</a:t>
            </a:r>
          </a:p>
          <a:p>
            <a:r>
              <a:rPr lang="en-GB" dirty="0" smtClean="0"/>
              <a:t>We have 3 variables in program</a:t>
            </a:r>
          </a:p>
          <a:p>
            <a:r>
              <a:rPr lang="en-GB" dirty="0" smtClean="0"/>
              <a:t>A</a:t>
            </a:r>
          </a:p>
          <a:p>
            <a:r>
              <a:rPr lang="en-GB" dirty="0" smtClean="0"/>
              <a:t>B</a:t>
            </a:r>
          </a:p>
          <a:p>
            <a:r>
              <a:rPr lang="en-GB" dirty="0" smtClean="0"/>
              <a:t>Temp</a:t>
            </a:r>
          </a:p>
          <a:p>
            <a:endParaRPr lang="en-GB" dirty="0"/>
          </a:p>
          <a:p>
            <a:r>
              <a:rPr lang="en-GB" dirty="0" smtClean="0"/>
              <a:t>So S (n)=??</a:t>
            </a:r>
            <a:endParaRPr lang="en-GB" dirty="0"/>
          </a:p>
        </p:txBody>
      </p:sp>
    </p:spTree>
    <p:extLst>
      <p:ext uri="{BB962C8B-B14F-4D97-AF65-F5344CB8AC3E}">
        <p14:creationId xmlns:p14="http://schemas.microsoft.com/office/powerpoint/2010/main" val="400497284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Frequency count method:</a:t>
            </a:r>
            <a:endParaRPr lang="en-GB" dirty="0"/>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GB" dirty="0" smtClean="0"/>
              <a:t>Algorithm Sum (</a:t>
            </a:r>
            <a:r>
              <a:rPr lang="en-GB" dirty="0" err="1" smtClean="0"/>
              <a:t>A,n</a:t>
            </a:r>
            <a:r>
              <a:rPr lang="en-GB" dirty="0" smtClean="0"/>
              <a:t>)</a:t>
            </a:r>
          </a:p>
          <a:p>
            <a:pPr marL="457200" lvl="1" indent="0">
              <a:buNone/>
            </a:pPr>
            <a:r>
              <a:rPr lang="en-GB" sz="2800" dirty="0" smtClean="0"/>
              <a:t>{</a:t>
            </a:r>
          </a:p>
          <a:p>
            <a:pPr marL="457200" lvl="1" indent="0">
              <a:buNone/>
            </a:pPr>
            <a:r>
              <a:rPr lang="en-GB" sz="2800" dirty="0" smtClean="0"/>
              <a:t>S=0;</a:t>
            </a:r>
          </a:p>
          <a:p>
            <a:pPr marL="457200" lvl="1" indent="0">
              <a:buNone/>
            </a:pPr>
            <a:r>
              <a:rPr lang="en-GB" sz="2800" dirty="0" smtClean="0"/>
              <a:t>	For( </a:t>
            </a:r>
            <a:r>
              <a:rPr lang="en-GB" sz="2800" dirty="0" err="1" smtClean="0"/>
              <a:t>i</a:t>
            </a:r>
            <a:r>
              <a:rPr lang="en-GB" sz="2800" dirty="0" smtClean="0"/>
              <a:t>=0; </a:t>
            </a:r>
            <a:r>
              <a:rPr lang="en-GB" sz="2800" dirty="0" err="1" smtClean="0"/>
              <a:t>i</a:t>
            </a:r>
            <a:r>
              <a:rPr lang="en-GB" sz="2800" dirty="0" smtClean="0"/>
              <a:t>&lt;n ;</a:t>
            </a:r>
            <a:r>
              <a:rPr lang="en-GB" sz="2800" dirty="0" err="1" smtClean="0"/>
              <a:t>i</a:t>
            </a:r>
            <a:r>
              <a:rPr lang="en-GB" sz="2800" dirty="0" smtClean="0"/>
              <a:t>++)</a:t>
            </a:r>
          </a:p>
          <a:p>
            <a:pPr marL="457200" lvl="1" indent="0">
              <a:buNone/>
            </a:pPr>
            <a:r>
              <a:rPr lang="en-GB" sz="2800" dirty="0" smtClean="0"/>
              <a:t>		{</a:t>
            </a:r>
          </a:p>
          <a:p>
            <a:pPr marL="457200" lvl="1" indent="0">
              <a:buNone/>
            </a:pPr>
            <a:r>
              <a:rPr lang="en-GB" sz="2800" dirty="0" smtClean="0"/>
              <a:t>			S=S+A[</a:t>
            </a:r>
            <a:r>
              <a:rPr lang="en-GB" sz="2800" dirty="0" err="1" smtClean="0"/>
              <a:t>i</a:t>
            </a:r>
            <a:r>
              <a:rPr lang="en-GB" sz="2800" dirty="0" smtClean="0"/>
              <a:t>];</a:t>
            </a:r>
          </a:p>
          <a:p>
            <a:pPr marL="457200" lvl="1" indent="0">
              <a:buNone/>
            </a:pPr>
            <a:r>
              <a:rPr lang="en-GB" sz="2800" dirty="0" smtClean="0"/>
              <a:t>		}</a:t>
            </a:r>
          </a:p>
          <a:p>
            <a:pPr marL="457200" lvl="1" indent="0">
              <a:buNone/>
            </a:pPr>
            <a:r>
              <a:rPr lang="en-GB" sz="2800" dirty="0" smtClean="0"/>
              <a:t>	Return S;</a:t>
            </a:r>
          </a:p>
          <a:p>
            <a:pPr marL="457200" lvl="1" indent="0">
              <a:buNone/>
            </a:pPr>
            <a:r>
              <a:rPr lang="en-GB" sz="2800" dirty="0"/>
              <a:t>}</a:t>
            </a:r>
          </a:p>
        </p:txBody>
      </p:sp>
    </p:spTree>
    <p:extLst>
      <p:ext uri="{BB962C8B-B14F-4D97-AF65-F5344CB8AC3E}">
        <p14:creationId xmlns:p14="http://schemas.microsoft.com/office/powerpoint/2010/main" val="17190002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Algorithm complexity </a:t>
            </a:r>
            <a:endParaRPr lang="en-GB" dirty="0"/>
          </a:p>
        </p:txBody>
      </p:sp>
      <p:sp>
        <p:nvSpPr>
          <p:cNvPr id="3" name="Content Placeholder 2"/>
          <p:cNvSpPr>
            <a:spLocks noGrp="1"/>
          </p:cNvSpPr>
          <p:nvPr>
            <p:ph idx="1"/>
          </p:nvPr>
        </p:nvSpPr>
        <p:spPr/>
        <p:txBody>
          <a:bodyPr/>
          <a:lstStyle/>
          <a:p>
            <a:r>
              <a:rPr lang="en-GB" dirty="0" smtClean="0"/>
              <a:t>Time complexity </a:t>
            </a:r>
          </a:p>
          <a:p>
            <a:r>
              <a:rPr lang="en-GB" dirty="0" smtClean="0"/>
              <a:t>F(n)=2n+3</a:t>
            </a:r>
          </a:p>
          <a:p>
            <a:r>
              <a:rPr lang="en-GB" dirty="0" smtClean="0"/>
              <a:t>O(n) </a:t>
            </a:r>
            <a:r>
              <a:rPr lang="en-GB" dirty="0" smtClean="0">
                <a:sym typeface="Wingdings" panose="05000000000000000000" pitchFamily="2" charset="2"/>
              </a:rPr>
              <a:t> degree of polynomial/order</a:t>
            </a:r>
            <a:endParaRPr lang="en-GB" dirty="0" smtClean="0"/>
          </a:p>
          <a:p>
            <a:endParaRPr lang="en-GB" dirty="0"/>
          </a:p>
          <a:p>
            <a:r>
              <a:rPr lang="en-GB" dirty="0" smtClean="0"/>
              <a:t>Space complexity</a:t>
            </a:r>
          </a:p>
          <a:p>
            <a:r>
              <a:rPr lang="en-GB" dirty="0" smtClean="0"/>
              <a:t>S(n)=n+3</a:t>
            </a:r>
          </a:p>
          <a:p>
            <a:r>
              <a:rPr lang="en-GB" dirty="0" smtClean="0"/>
              <a:t>O(n) </a:t>
            </a:r>
            <a:r>
              <a:rPr lang="en-GB" dirty="0">
                <a:sym typeface="Wingdings" panose="05000000000000000000" pitchFamily="2" charset="2"/>
              </a:rPr>
              <a:t> degree of polynomial/order</a:t>
            </a:r>
            <a:endParaRPr lang="en-GB" dirty="0"/>
          </a:p>
          <a:p>
            <a:endParaRPr lang="en-GB" dirty="0"/>
          </a:p>
        </p:txBody>
      </p:sp>
    </p:spTree>
    <p:extLst>
      <p:ext uri="{BB962C8B-B14F-4D97-AF65-F5344CB8AC3E}">
        <p14:creationId xmlns:p14="http://schemas.microsoft.com/office/powerpoint/2010/main" val="273628537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86918" y="667513"/>
            <a:ext cx="8028432" cy="5509451"/>
          </a:xfrm>
        </p:spPr>
        <p:txBody>
          <a:bodyPr>
            <a:normAutofit/>
          </a:bodyPr>
          <a:lstStyle/>
          <a:p>
            <a:pPr marL="0" indent="0">
              <a:buNone/>
            </a:pPr>
            <a:r>
              <a:rPr lang="en-GB" dirty="0" smtClean="0"/>
              <a:t>2. </a:t>
            </a:r>
          </a:p>
          <a:p>
            <a:pPr marL="0" indent="0">
              <a:buNone/>
            </a:pPr>
            <a:r>
              <a:rPr lang="en-GB" dirty="0" smtClean="0"/>
              <a:t>Algorithm Add (A,B, n)</a:t>
            </a:r>
          </a:p>
          <a:p>
            <a:pPr marL="457200" lvl="1" indent="0">
              <a:buNone/>
            </a:pPr>
            <a:r>
              <a:rPr lang="en-GB" sz="2800" dirty="0" smtClean="0"/>
              <a:t>{ </a:t>
            </a:r>
          </a:p>
          <a:p>
            <a:pPr marL="457200" lvl="1" indent="0">
              <a:buNone/>
            </a:pPr>
            <a:r>
              <a:rPr lang="en-GB" sz="2800" dirty="0" smtClean="0"/>
              <a:t>	For (</a:t>
            </a:r>
            <a:r>
              <a:rPr lang="en-GB" sz="2800" dirty="0" err="1" smtClean="0"/>
              <a:t>i</a:t>
            </a:r>
            <a:r>
              <a:rPr lang="en-GB" sz="2800" dirty="0" smtClean="0"/>
              <a:t>=0; </a:t>
            </a:r>
            <a:r>
              <a:rPr lang="en-GB" sz="2800" dirty="0" err="1" smtClean="0"/>
              <a:t>i</a:t>
            </a:r>
            <a:r>
              <a:rPr lang="en-GB" sz="2800" dirty="0" smtClean="0"/>
              <a:t>&lt;n; </a:t>
            </a:r>
            <a:r>
              <a:rPr lang="en-GB" sz="2800" dirty="0" err="1" smtClean="0"/>
              <a:t>i</a:t>
            </a:r>
            <a:r>
              <a:rPr lang="en-GB" sz="2800" dirty="0" smtClean="0"/>
              <a:t>++)</a:t>
            </a:r>
          </a:p>
          <a:p>
            <a:pPr marL="457200" lvl="1" indent="0">
              <a:buNone/>
            </a:pPr>
            <a:r>
              <a:rPr lang="en-GB" sz="2800" dirty="0" smtClean="0"/>
              <a:t>	{</a:t>
            </a:r>
          </a:p>
          <a:p>
            <a:pPr marL="457200" lvl="1" indent="0">
              <a:buNone/>
            </a:pPr>
            <a:r>
              <a:rPr lang="en-GB" sz="2800" dirty="0" smtClean="0"/>
              <a:t>		For (j=0; j&lt;n; </a:t>
            </a:r>
            <a:r>
              <a:rPr lang="en-GB" sz="2800" dirty="0" err="1" smtClean="0"/>
              <a:t>j++</a:t>
            </a:r>
            <a:r>
              <a:rPr lang="en-GB" sz="2800" dirty="0" smtClean="0"/>
              <a:t>)</a:t>
            </a:r>
          </a:p>
          <a:p>
            <a:pPr marL="457200" lvl="1" indent="0">
              <a:buNone/>
            </a:pPr>
            <a:r>
              <a:rPr lang="en-GB" sz="2800" dirty="0" smtClean="0"/>
              <a:t>		{</a:t>
            </a:r>
          </a:p>
          <a:p>
            <a:pPr marL="457200" lvl="1" indent="0">
              <a:buNone/>
            </a:pPr>
            <a:r>
              <a:rPr lang="en-GB" sz="2800" dirty="0" smtClean="0"/>
              <a:t>			C[</a:t>
            </a:r>
            <a:r>
              <a:rPr lang="en-GB" sz="2800" dirty="0" err="1" smtClean="0"/>
              <a:t>i,j</a:t>
            </a:r>
            <a:r>
              <a:rPr lang="en-GB" sz="2800" dirty="0" smtClean="0"/>
              <a:t>]= A[</a:t>
            </a:r>
            <a:r>
              <a:rPr lang="en-GB" sz="2800" dirty="0" err="1" smtClean="0"/>
              <a:t>i,j</a:t>
            </a:r>
            <a:r>
              <a:rPr lang="en-GB" sz="2800" dirty="0" smtClean="0"/>
              <a:t>]+B[</a:t>
            </a:r>
            <a:r>
              <a:rPr lang="en-GB" sz="2800" dirty="0" err="1" smtClean="0"/>
              <a:t>i,j</a:t>
            </a:r>
            <a:r>
              <a:rPr lang="en-GB" sz="2800" dirty="0" smtClean="0"/>
              <a:t>];</a:t>
            </a:r>
          </a:p>
          <a:p>
            <a:pPr marL="457200" lvl="1" indent="0">
              <a:buNone/>
            </a:pPr>
            <a:r>
              <a:rPr lang="en-GB" sz="2800" dirty="0" smtClean="0"/>
              <a:t>		}</a:t>
            </a:r>
          </a:p>
          <a:p>
            <a:pPr marL="457200" lvl="1" indent="0">
              <a:buNone/>
            </a:pPr>
            <a:r>
              <a:rPr lang="en-GB" sz="2800" dirty="0" smtClean="0"/>
              <a:t>	} </a:t>
            </a:r>
          </a:p>
          <a:p>
            <a:pPr marL="457200" lvl="1" indent="0">
              <a:buNone/>
            </a:pPr>
            <a:r>
              <a:rPr lang="en-GB" sz="2800" dirty="0" smtClean="0"/>
              <a:t>}</a:t>
            </a:r>
            <a:endParaRPr lang="en-GB" sz="2800" dirty="0"/>
          </a:p>
        </p:txBody>
      </p:sp>
    </p:spTree>
    <p:extLst>
      <p:ext uri="{BB962C8B-B14F-4D97-AF65-F5344CB8AC3E}">
        <p14:creationId xmlns:p14="http://schemas.microsoft.com/office/powerpoint/2010/main" val="90360174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1143000"/>
          </a:xfrm>
        </p:spPr>
        <p:txBody>
          <a:bodyPr/>
          <a:lstStyle/>
          <a:p>
            <a:r>
              <a:rPr lang="en-GB" dirty="0" smtClean="0"/>
              <a:t>Marking Head</a:t>
            </a:r>
            <a:endParaRPr lang="en-GB" dirty="0"/>
          </a:p>
        </p:txBody>
      </p:sp>
      <p:sp>
        <p:nvSpPr>
          <p:cNvPr id="3" name="Content Placeholder 2"/>
          <p:cNvSpPr>
            <a:spLocks noGrp="1"/>
          </p:cNvSpPr>
          <p:nvPr>
            <p:ph idx="1"/>
          </p:nvPr>
        </p:nvSpPr>
        <p:spPr>
          <a:xfrm>
            <a:off x="638653" y="2057400"/>
            <a:ext cx="7941467" cy="3556253"/>
          </a:xfrm>
        </p:spPr>
        <p:txBody>
          <a:bodyPr>
            <a:normAutofit fontScale="62500" lnSpcReduction="20000"/>
          </a:bodyPr>
          <a:lstStyle/>
          <a:p>
            <a:pPr algn="just">
              <a:spcBef>
                <a:spcPts val="450"/>
              </a:spcBef>
            </a:pPr>
            <a:r>
              <a:rPr lang="en-US" altLang="en-US" sz="4500" dirty="0"/>
              <a:t>Theory Mid-Term – </a:t>
            </a:r>
            <a:r>
              <a:rPr lang="en-US" altLang="en-US" sz="4500" dirty="0" smtClean="0"/>
              <a:t>8</a:t>
            </a:r>
            <a:r>
              <a:rPr lang="en-US" altLang="en-US" sz="4500" baseline="30000" dirty="0" smtClean="0"/>
              <a:t>th</a:t>
            </a:r>
            <a:r>
              <a:rPr lang="en-US" altLang="en-US" sz="4500" dirty="0" smtClean="0"/>
              <a:t> /9</a:t>
            </a:r>
            <a:r>
              <a:rPr lang="en-US" altLang="en-US" sz="4500" baseline="30000" dirty="0" smtClean="0"/>
              <a:t>th</a:t>
            </a:r>
            <a:r>
              <a:rPr lang="en-US" altLang="en-US" sz="4500" dirty="0" smtClean="0"/>
              <a:t> </a:t>
            </a:r>
            <a:r>
              <a:rPr lang="en-US" altLang="en-US" sz="4500" dirty="0"/>
              <a:t>Week ( To be </a:t>
            </a:r>
            <a:r>
              <a:rPr lang="en-US" altLang="en-US" sz="4500" dirty="0" smtClean="0"/>
              <a:t>communicated </a:t>
            </a:r>
            <a:r>
              <a:rPr lang="en-US" altLang="en-US" sz="4500" dirty="0"/>
              <a:t>before exams)</a:t>
            </a:r>
          </a:p>
          <a:p>
            <a:pPr algn="just">
              <a:spcBef>
                <a:spcPts val="450"/>
              </a:spcBef>
            </a:pPr>
            <a:r>
              <a:rPr lang="en-US" altLang="en-US" sz="4500" dirty="0"/>
              <a:t>Theory Final-Exam</a:t>
            </a:r>
          </a:p>
          <a:p>
            <a:pPr lvl="1" algn="just">
              <a:spcBef>
                <a:spcPts val="450"/>
              </a:spcBef>
            </a:pPr>
            <a:r>
              <a:rPr lang="en-US" altLang="en-US" sz="4500" dirty="0" smtClean="0"/>
              <a:t>16</a:t>
            </a:r>
            <a:r>
              <a:rPr lang="en-US" altLang="en-US" sz="4500" baseline="30000" dirty="0" smtClean="0"/>
              <a:t>th</a:t>
            </a:r>
            <a:r>
              <a:rPr lang="en-US" altLang="en-US" sz="4500" dirty="0" smtClean="0"/>
              <a:t> </a:t>
            </a:r>
            <a:r>
              <a:rPr lang="en-US" altLang="en-US" sz="4500" dirty="0"/>
              <a:t>Week</a:t>
            </a:r>
          </a:p>
          <a:p>
            <a:pPr algn="just">
              <a:spcBef>
                <a:spcPts val="450"/>
              </a:spcBef>
            </a:pPr>
            <a:r>
              <a:rPr lang="en-US" altLang="en-US" sz="4500" b="1" dirty="0"/>
              <a:t>Quizzes = 2</a:t>
            </a:r>
          </a:p>
          <a:p>
            <a:pPr lvl="1" algn="just">
              <a:spcBef>
                <a:spcPts val="450"/>
              </a:spcBef>
            </a:pPr>
            <a:r>
              <a:rPr lang="en-US" altLang="en-US" sz="4500" dirty="0"/>
              <a:t>5</a:t>
            </a:r>
            <a:r>
              <a:rPr lang="en-US" altLang="en-US" sz="4500" baseline="30000" dirty="0"/>
              <a:t>th</a:t>
            </a:r>
            <a:r>
              <a:rPr lang="en-US" altLang="en-US" sz="4500" dirty="0"/>
              <a:t>  Week</a:t>
            </a:r>
          </a:p>
          <a:p>
            <a:pPr lvl="1" algn="just">
              <a:spcBef>
                <a:spcPts val="450"/>
              </a:spcBef>
            </a:pPr>
            <a:r>
              <a:rPr lang="en-US" altLang="en-US" sz="4500" dirty="0" smtClean="0"/>
              <a:t>12</a:t>
            </a:r>
            <a:r>
              <a:rPr lang="en-US" altLang="en-US" sz="4500" baseline="30000" dirty="0" smtClean="0"/>
              <a:t>th</a:t>
            </a:r>
            <a:r>
              <a:rPr lang="en-US" altLang="en-US" sz="4500" dirty="0" smtClean="0"/>
              <a:t> </a:t>
            </a:r>
            <a:r>
              <a:rPr lang="en-US" altLang="en-US" sz="4500" dirty="0"/>
              <a:t>Week</a:t>
            </a:r>
          </a:p>
          <a:p>
            <a:pPr algn="just">
              <a:spcBef>
                <a:spcPts val="450"/>
              </a:spcBef>
            </a:pPr>
            <a:r>
              <a:rPr lang="en-US" altLang="en-US" sz="4500" b="1" dirty="0" smtClean="0"/>
              <a:t>Assignments</a:t>
            </a:r>
          </a:p>
          <a:p>
            <a:pPr lvl="8" algn="just">
              <a:spcBef>
                <a:spcPts val="450"/>
              </a:spcBef>
            </a:pPr>
            <a:r>
              <a:rPr lang="en-US" altLang="en-US" sz="3500" b="1" dirty="0"/>
              <a:t> </a:t>
            </a:r>
            <a:r>
              <a:rPr lang="en-US" altLang="en-US" sz="3500" b="1" dirty="0" smtClean="0"/>
              <a:t>                                   </a:t>
            </a:r>
            <a:r>
              <a:rPr lang="en-US" altLang="en-US" sz="3000" dirty="0" smtClean="0">
                <a:solidFill>
                  <a:srgbClr val="FF0000"/>
                </a:solidFill>
              </a:rPr>
              <a:t>(* </a:t>
            </a:r>
            <a:r>
              <a:rPr lang="en-US" altLang="en-US" sz="3000" dirty="0">
                <a:solidFill>
                  <a:srgbClr val="FF0000"/>
                </a:solidFill>
              </a:rPr>
              <a:t>might be change)</a:t>
            </a:r>
            <a:endParaRPr lang="en-US" altLang="en-US" sz="4000" dirty="0">
              <a:solidFill>
                <a:srgbClr val="FF0000"/>
              </a:solidFill>
            </a:endParaRPr>
          </a:p>
        </p:txBody>
      </p:sp>
    </p:spTree>
    <p:extLst>
      <p:ext uri="{BB962C8B-B14F-4D97-AF65-F5344CB8AC3E}">
        <p14:creationId xmlns:p14="http://schemas.microsoft.com/office/powerpoint/2010/main" val="346375860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GB" dirty="0" smtClean="0"/>
              <a:t>Time complexity :</a:t>
            </a:r>
          </a:p>
          <a:p>
            <a:pPr marL="0" indent="0">
              <a:buNone/>
            </a:pPr>
            <a:r>
              <a:rPr lang="en-GB" dirty="0" smtClean="0"/>
              <a:t>F(n)= 2n^2 +2n +1</a:t>
            </a:r>
          </a:p>
          <a:p>
            <a:pPr marL="0" indent="0">
              <a:buNone/>
            </a:pPr>
            <a:r>
              <a:rPr lang="en-GB" dirty="0" smtClean="0"/>
              <a:t>O(n^2)</a:t>
            </a:r>
          </a:p>
          <a:p>
            <a:pPr marL="0" indent="0">
              <a:buNone/>
            </a:pPr>
            <a:endParaRPr lang="en-GB" dirty="0"/>
          </a:p>
          <a:p>
            <a:pPr marL="0" indent="0">
              <a:buNone/>
            </a:pPr>
            <a:r>
              <a:rPr lang="en-GB" dirty="0" smtClean="0"/>
              <a:t>Space Complexity </a:t>
            </a:r>
          </a:p>
          <a:p>
            <a:pPr marL="0" indent="0">
              <a:buNone/>
            </a:pPr>
            <a:r>
              <a:rPr lang="en-GB" dirty="0" smtClean="0"/>
              <a:t>S(n) = 3n^2 +3</a:t>
            </a:r>
          </a:p>
          <a:p>
            <a:pPr marL="0" indent="0">
              <a:buNone/>
            </a:pPr>
            <a:r>
              <a:rPr lang="en-GB" dirty="0" smtClean="0"/>
              <a:t>O(n^2)</a:t>
            </a:r>
            <a:endParaRPr lang="en-GB" dirty="0"/>
          </a:p>
        </p:txBody>
      </p:sp>
    </p:spTree>
    <p:extLst>
      <p:ext uri="{BB962C8B-B14F-4D97-AF65-F5344CB8AC3E}">
        <p14:creationId xmlns:p14="http://schemas.microsoft.com/office/powerpoint/2010/main" val="52509024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5196" y="393193"/>
            <a:ext cx="8090154" cy="5783771"/>
          </a:xfrm>
        </p:spPr>
        <p:txBody>
          <a:bodyPr>
            <a:normAutofit fontScale="92500" lnSpcReduction="20000"/>
          </a:bodyPr>
          <a:lstStyle/>
          <a:p>
            <a:r>
              <a:rPr lang="en-GB" dirty="0" smtClean="0"/>
              <a:t>What is time and space complexity of following algorithm :</a:t>
            </a:r>
          </a:p>
          <a:p>
            <a:pPr marL="0" indent="0">
              <a:buNone/>
            </a:pPr>
            <a:r>
              <a:rPr lang="en-GB" dirty="0"/>
              <a:t>Algorithm </a:t>
            </a:r>
            <a:r>
              <a:rPr lang="en-GB" dirty="0" smtClean="0"/>
              <a:t>Multiply </a:t>
            </a:r>
            <a:r>
              <a:rPr lang="en-GB" dirty="0"/>
              <a:t>(A,B, n</a:t>
            </a:r>
            <a:r>
              <a:rPr lang="en-GB" dirty="0" smtClean="0"/>
              <a:t>)</a:t>
            </a:r>
          </a:p>
          <a:p>
            <a:pPr marL="0" indent="0">
              <a:buNone/>
            </a:pPr>
            <a:r>
              <a:rPr lang="en-GB" sz="2800" dirty="0" smtClean="0"/>
              <a:t>{ </a:t>
            </a:r>
            <a:endParaRPr lang="en-GB" sz="2800" dirty="0"/>
          </a:p>
          <a:p>
            <a:pPr marL="457200" lvl="1" indent="0">
              <a:buNone/>
            </a:pPr>
            <a:r>
              <a:rPr lang="en-GB" sz="2800" dirty="0"/>
              <a:t>For (</a:t>
            </a:r>
            <a:r>
              <a:rPr lang="en-GB" sz="2800" dirty="0" err="1"/>
              <a:t>i</a:t>
            </a:r>
            <a:r>
              <a:rPr lang="en-GB" sz="2800" dirty="0"/>
              <a:t>=0; </a:t>
            </a:r>
            <a:r>
              <a:rPr lang="en-GB" sz="2800" dirty="0" err="1"/>
              <a:t>i</a:t>
            </a:r>
            <a:r>
              <a:rPr lang="en-GB" sz="2800" dirty="0"/>
              <a:t>&lt;n; </a:t>
            </a:r>
            <a:r>
              <a:rPr lang="en-GB" sz="2800" dirty="0" err="1"/>
              <a:t>i</a:t>
            </a:r>
            <a:r>
              <a:rPr lang="en-GB" sz="2800" dirty="0"/>
              <a:t>++)</a:t>
            </a:r>
          </a:p>
          <a:p>
            <a:pPr marL="457200" lvl="1" indent="0">
              <a:buNone/>
            </a:pPr>
            <a:r>
              <a:rPr lang="en-GB" sz="2800" dirty="0"/>
              <a:t>{</a:t>
            </a:r>
          </a:p>
          <a:p>
            <a:pPr marL="457200" lvl="1" indent="0">
              <a:buNone/>
            </a:pPr>
            <a:r>
              <a:rPr lang="en-GB" sz="2800" dirty="0" smtClean="0"/>
              <a:t>	For </a:t>
            </a:r>
            <a:r>
              <a:rPr lang="en-GB" sz="2800" dirty="0"/>
              <a:t>(j=0; j&lt;n; </a:t>
            </a:r>
            <a:r>
              <a:rPr lang="en-GB" sz="2800" dirty="0" err="1"/>
              <a:t>j++</a:t>
            </a:r>
            <a:r>
              <a:rPr lang="en-GB" sz="2800" dirty="0"/>
              <a:t>)</a:t>
            </a:r>
          </a:p>
          <a:p>
            <a:pPr marL="457200" lvl="1" indent="0">
              <a:buNone/>
            </a:pPr>
            <a:r>
              <a:rPr lang="en-GB" sz="2800" dirty="0" smtClean="0"/>
              <a:t>	{</a:t>
            </a:r>
            <a:endParaRPr lang="en-GB" sz="2800" dirty="0"/>
          </a:p>
          <a:p>
            <a:pPr marL="457200" lvl="1" indent="0">
              <a:buNone/>
            </a:pPr>
            <a:r>
              <a:rPr lang="en-GB" sz="2800" dirty="0" smtClean="0"/>
              <a:t>		C[</a:t>
            </a:r>
            <a:r>
              <a:rPr lang="en-GB" sz="2800" dirty="0" err="1" smtClean="0"/>
              <a:t>i,j</a:t>
            </a:r>
            <a:r>
              <a:rPr lang="en-GB" sz="2800" dirty="0" smtClean="0"/>
              <a:t>]= 0;</a:t>
            </a:r>
          </a:p>
          <a:p>
            <a:pPr marL="457200" lvl="1" indent="0">
              <a:buNone/>
            </a:pPr>
            <a:r>
              <a:rPr lang="en-GB" sz="2800" dirty="0" smtClean="0"/>
              <a:t>		For (k=0; k&lt;n ;k++)</a:t>
            </a:r>
            <a:endParaRPr lang="en-GB" sz="2800" dirty="0"/>
          </a:p>
          <a:p>
            <a:pPr marL="457200" lvl="1" indent="0">
              <a:buNone/>
            </a:pPr>
            <a:r>
              <a:rPr lang="en-GB" sz="2800" dirty="0" smtClean="0"/>
              <a:t>		{</a:t>
            </a:r>
          </a:p>
          <a:p>
            <a:pPr marL="457200" lvl="1" indent="0">
              <a:buNone/>
            </a:pPr>
            <a:r>
              <a:rPr lang="en-GB" sz="2800" dirty="0" smtClean="0"/>
              <a:t> 			C[</a:t>
            </a:r>
            <a:r>
              <a:rPr lang="en-GB" sz="2800" dirty="0" err="1" smtClean="0"/>
              <a:t>i,j</a:t>
            </a:r>
            <a:r>
              <a:rPr lang="en-GB" sz="2800" dirty="0" smtClean="0"/>
              <a:t>]=</a:t>
            </a:r>
            <a:r>
              <a:rPr lang="en-GB" sz="2800" dirty="0"/>
              <a:t>C[</a:t>
            </a:r>
            <a:r>
              <a:rPr lang="en-GB" sz="2800" dirty="0" err="1"/>
              <a:t>i,j</a:t>
            </a:r>
            <a:r>
              <a:rPr lang="en-GB" sz="2800" dirty="0" smtClean="0"/>
              <a:t>]+A[</a:t>
            </a:r>
            <a:r>
              <a:rPr lang="en-GB" sz="2800" dirty="0" err="1" smtClean="0"/>
              <a:t>i,k</a:t>
            </a:r>
            <a:r>
              <a:rPr lang="en-GB" sz="2800" dirty="0" smtClean="0"/>
              <a:t>]*B[</a:t>
            </a:r>
            <a:r>
              <a:rPr lang="en-GB" sz="2800" dirty="0" err="1"/>
              <a:t>k</a:t>
            </a:r>
            <a:r>
              <a:rPr lang="en-GB" sz="2800" dirty="0" err="1" smtClean="0"/>
              <a:t>,j</a:t>
            </a:r>
            <a:r>
              <a:rPr lang="en-GB" sz="2800" dirty="0"/>
              <a:t>];</a:t>
            </a:r>
          </a:p>
          <a:p>
            <a:pPr marL="457200" lvl="1" indent="0">
              <a:buNone/>
            </a:pPr>
            <a:r>
              <a:rPr lang="en-GB" sz="2800" dirty="0" smtClean="0"/>
              <a:t>		}</a:t>
            </a:r>
            <a:endParaRPr lang="en-GB" sz="2800" dirty="0"/>
          </a:p>
          <a:p>
            <a:pPr marL="457200" lvl="1" indent="0">
              <a:buNone/>
            </a:pPr>
            <a:r>
              <a:rPr lang="en-GB" sz="2800" dirty="0" smtClean="0"/>
              <a:t>	} </a:t>
            </a:r>
            <a:endParaRPr lang="en-GB" sz="2800" dirty="0"/>
          </a:p>
          <a:p>
            <a:pPr marL="457200" lvl="1" indent="0">
              <a:buNone/>
            </a:pPr>
            <a:r>
              <a:rPr lang="en-GB" sz="2800" dirty="0"/>
              <a:t>}</a:t>
            </a:r>
          </a:p>
          <a:p>
            <a:pPr marL="0" indent="0">
              <a:buNone/>
            </a:pPr>
            <a:r>
              <a:rPr lang="en-GB" dirty="0" smtClean="0"/>
              <a:t>}</a:t>
            </a:r>
          </a:p>
          <a:p>
            <a:endParaRPr lang="en-GB" dirty="0"/>
          </a:p>
        </p:txBody>
      </p:sp>
    </p:spTree>
    <p:extLst>
      <p:ext uri="{BB962C8B-B14F-4D97-AF65-F5344CB8AC3E}">
        <p14:creationId xmlns:p14="http://schemas.microsoft.com/office/powerpoint/2010/main" val="96064368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GB" dirty="0" smtClean="0"/>
              <a:t>Time complexity :</a:t>
            </a:r>
          </a:p>
          <a:p>
            <a:r>
              <a:rPr lang="en-GB" dirty="0" smtClean="0"/>
              <a:t>F(n)= 2n^3+3n^2+2n+1</a:t>
            </a:r>
          </a:p>
          <a:p>
            <a:r>
              <a:rPr lang="en-GB" dirty="0" smtClean="0"/>
              <a:t>O(n^3)</a:t>
            </a:r>
          </a:p>
          <a:p>
            <a:endParaRPr lang="en-GB" dirty="0"/>
          </a:p>
          <a:p>
            <a:r>
              <a:rPr lang="en-GB" dirty="0" smtClean="0"/>
              <a:t>Space complexity </a:t>
            </a:r>
          </a:p>
          <a:p>
            <a:r>
              <a:rPr lang="en-GB" dirty="0" smtClean="0"/>
              <a:t>S(n)=3n^2+4</a:t>
            </a:r>
          </a:p>
          <a:p>
            <a:r>
              <a:rPr lang="en-GB" dirty="0" smtClean="0"/>
              <a:t>O(n^2)</a:t>
            </a:r>
            <a:endParaRPr lang="en-GB" dirty="0"/>
          </a:p>
        </p:txBody>
      </p:sp>
    </p:spTree>
    <p:extLst>
      <p:ext uri="{BB962C8B-B14F-4D97-AF65-F5344CB8AC3E}">
        <p14:creationId xmlns:p14="http://schemas.microsoft.com/office/powerpoint/2010/main" val="239269332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b="1" dirty="0" smtClean="0"/>
              <a:t>Assignments: </a:t>
            </a:r>
          </a:p>
          <a:p>
            <a:pPr marL="0" indent="0">
              <a:buNone/>
            </a:pPr>
            <a:endParaRPr lang="en-US" b="1" dirty="0"/>
          </a:p>
          <a:p>
            <a:pPr marL="0" indent="0">
              <a:buNone/>
            </a:pPr>
            <a:r>
              <a:rPr lang="en-US" dirty="0" smtClean="0"/>
              <a:t>Must </a:t>
            </a:r>
            <a:r>
              <a:rPr lang="en-US" dirty="0"/>
              <a:t>be submitted on or before the due date and time. Late submissions will not be accepted. An assignment copied from a student or any other source will receive an F grade</a:t>
            </a:r>
            <a:endParaRPr lang="en-GB" dirty="0"/>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4192AEF6-A042-4DA6-A3E1-F04AAE1E3944}" type="slidenum">
              <a:rPr lang="en-US" smtClean="0"/>
              <a:pPr/>
              <a:t>6</a:t>
            </a:fld>
            <a:endParaRPr lang="en-US" dirty="0"/>
          </a:p>
        </p:txBody>
      </p:sp>
    </p:spTree>
    <p:extLst>
      <p:ext uri="{BB962C8B-B14F-4D97-AF65-F5344CB8AC3E}">
        <p14:creationId xmlns:p14="http://schemas.microsoft.com/office/powerpoint/2010/main" val="326175447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786134470"/>
              </p:ext>
            </p:extLst>
          </p:nvPr>
        </p:nvGraphicFramePr>
        <p:xfrm>
          <a:off x="990600" y="838200"/>
          <a:ext cx="4884101" cy="4105149"/>
        </p:xfrm>
        <a:graphic>
          <a:graphicData uri="http://schemas.openxmlformats.org/drawingml/2006/table">
            <a:tbl>
              <a:tblPr firstRow="1" firstCol="1" bandRow="1">
                <a:tableStyleId>{69CF1AB2-1976-4502-BF36-3FF5EA218861}</a:tableStyleId>
              </a:tblPr>
              <a:tblGrid>
                <a:gridCol w="1847640">
                  <a:extLst>
                    <a:ext uri="{9D8B030D-6E8A-4147-A177-3AD203B41FA5}">
                      <a16:colId xmlns:a16="http://schemas.microsoft.com/office/drawing/2014/main" val="20000"/>
                    </a:ext>
                  </a:extLst>
                </a:gridCol>
                <a:gridCol w="1703972">
                  <a:extLst>
                    <a:ext uri="{9D8B030D-6E8A-4147-A177-3AD203B41FA5}">
                      <a16:colId xmlns:a16="http://schemas.microsoft.com/office/drawing/2014/main" val="20001"/>
                    </a:ext>
                  </a:extLst>
                </a:gridCol>
                <a:gridCol w="1332489">
                  <a:extLst>
                    <a:ext uri="{9D8B030D-6E8A-4147-A177-3AD203B41FA5}">
                      <a16:colId xmlns:a16="http://schemas.microsoft.com/office/drawing/2014/main" val="20002"/>
                    </a:ext>
                  </a:extLst>
                </a:gridCol>
              </a:tblGrid>
              <a:tr h="677497">
                <a:tc>
                  <a:txBody>
                    <a:bodyPr/>
                    <a:lstStyle/>
                    <a:p>
                      <a:pPr marL="0" marR="0" algn="ctr">
                        <a:lnSpc>
                          <a:spcPct val="115000"/>
                        </a:lnSpc>
                        <a:spcBef>
                          <a:spcPts val="0"/>
                        </a:spcBef>
                        <a:spcAft>
                          <a:spcPts val="0"/>
                        </a:spcAft>
                      </a:pPr>
                      <a:r>
                        <a:rPr lang="en-US" sz="1400" dirty="0">
                          <a:effectLst/>
                        </a:rPr>
                        <a:t>Marks Head</a:t>
                      </a:r>
                      <a:endParaRPr lang="en-US" sz="1400" b="1" dirty="0">
                        <a:effectLst/>
                        <a:latin typeface="+mn-lt"/>
                        <a:ea typeface="Calibri"/>
                        <a:cs typeface="Times New Roman"/>
                      </a:endParaRPr>
                    </a:p>
                  </a:txBody>
                  <a:tcPr marL="42861" marR="42861" marT="42857" marB="42857" anchor="ctr"/>
                </a:tc>
                <a:tc>
                  <a:txBody>
                    <a:bodyPr/>
                    <a:lstStyle/>
                    <a:p>
                      <a:pPr marL="0" marR="0" algn="ctr">
                        <a:lnSpc>
                          <a:spcPct val="115000"/>
                        </a:lnSpc>
                        <a:spcBef>
                          <a:spcPts val="0"/>
                        </a:spcBef>
                        <a:spcAft>
                          <a:spcPts val="0"/>
                        </a:spcAft>
                      </a:pPr>
                      <a:r>
                        <a:rPr lang="en-US" sz="1400" dirty="0">
                          <a:effectLst/>
                        </a:rPr>
                        <a:t>Total Frequency</a:t>
                      </a:r>
                      <a:endParaRPr lang="en-US" sz="1400" b="1" dirty="0">
                        <a:effectLst/>
                        <a:latin typeface="+mn-lt"/>
                        <a:ea typeface="Calibri"/>
                        <a:cs typeface="Times New Roman"/>
                      </a:endParaRPr>
                    </a:p>
                  </a:txBody>
                  <a:tcPr marL="42861" marR="42861" marT="42857" marB="42857" anchor="ctr"/>
                </a:tc>
                <a:tc>
                  <a:txBody>
                    <a:bodyPr/>
                    <a:lstStyle/>
                    <a:p>
                      <a:pPr marL="0" marR="0" algn="ctr">
                        <a:lnSpc>
                          <a:spcPct val="115000"/>
                        </a:lnSpc>
                        <a:spcBef>
                          <a:spcPts val="0"/>
                        </a:spcBef>
                        <a:spcAft>
                          <a:spcPts val="0"/>
                        </a:spcAft>
                      </a:pPr>
                      <a:r>
                        <a:rPr lang="en-US" sz="1400" dirty="0">
                          <a:effectLst/>
                        </a:rPr>
                        <a:t>Marks</a:t>
                      </a:r>
                    </a:p>
                    <a:p>
                      <a:pPr marL="0" marR="0" algn="ctr">
                        <a:lnSpc>
                          <a:spcPct val="115000"/>
                        </a:lnSpc>
                        <a:spcBef>
                          <a:spcPts val="0"/>
                        </a:spcBef>
                        <a:spcAft>
                          <a:spcPts val="0"/>
                        </a:spcAft>
                      </a:pPr>
                      <a:r>
                        <a:rPr lang="en-US" sz="1400" dirty="0">
                          <a:effectLst/>
                        </a:rPr>
                        <a:t>/ Frequency</a:t>
                      </a:r>
                      <a:endParaRPr lang="en-US" sz="1400" b="1" dirty="0">
                        <a:effectLst/>
                        <a:latin typeface="+mn-lt"/>
                        <a:ea typeface="Calibri"/>
                        <a:cs typeface="Times New Roman"/>
                      </a:endParaRPr>
                    </a:p>
                  </a:txBody>
                  <a:tcPr marL="42861" marR="42861" marT="42857" marB="42857" anchor="ctr"/>
                </a:tc>
                <a:extLst>
                  <a:ext uri="{0D108BD9-81ED-4DB2-BD59-A6C34878D82A}">
                    <a16:rowId xmlns:a16="http://schemas.microsoft.com/office/drawing/2014/main" val="10000"/>
                  </a:ext>
                </a:extLst>
              </a:tr>
              <a:tr h="550031">
                <a:tc>
                  <a:txBody>
                    <a:bodyPr/>
                    <a:lstStyle/>
                    <a:p>
                      <a:pPr marL="0" marR="0">
                        <a:lnSpc>
                          <a:spcPct val="115000"/>
                        </a:lnSpc>
                        <a:spcBef>
                          <a:spcPts val="0"/>
                        </a:spcBef>
                        <a:spcAft>
                          <a:spcPts val="0"/>
                        </a:spcAft>
                      </a:pPr>
                      <a:r>
                        <a:rPr lang="en-US" sz="1400" dirty="0">
                          <a:effectLst/>
                        </a:rPr>
                        <a:t>Midterm Exam </a:t>
                      </a:r>
                      <a:endParaRPr lang="en-US" sz="1400" b="1" dirty="0">
                        <a:effectLst/>
                        <a:latin typeface="+mn-lt"/>
                        <a:ea typeface="Calibri"/>
                        <a:cs typeface="Times New Roman"/>
                      </a:endParaRPr>
                    </a:p>
                  </a:txBody>
                  <a:tcPr marL="42861" marR="57148" marT="42857" marB="42857" anchor="ctr"/>
                </a:tc>
                <a:tc>
                  <a:txBody>
                    <a:bodyPr/>
                    <a:lstStyle/>
                    <a:p>
                      <a:pPr marL="0" marR="0" algn="ctr">
                        <a:lnSpc>
                          <a:spcPct val="115000"/>
                        </a:lnSpc>
                        <a:spcBef>
                          <a:spcPts val="0"/>
                        </a:spcBef>
                        <a:spcAft>
                          <a:spcPts val="0"/>
                        </a:spcAft>
                      </a:pPr>
                      <a:r>
                        <a:rPr lang="en-US" sz="2100" b="1" dirty="0" smtClean="0">
                          <a:effectLst/>
                          <a:latin typeface="+mn-lt"/>
                          <a:ea typeface="Calibri"/>
                          <a:cs typeface="Times New Roman"/>
                        </a:rPr>
                        <a:t>1</a:t>
                      </a:r>
                      <a:endParaRPr lang="en-US" sz="2100" b="1" dirty="0">
                        <a:effectLst/>
                        <a:latin typeface="+mn-lt"/>
                        <a:ea typeface="Calibri"/>
                        <a:cs typeface="Times New Roman"/>
                      </a:endParaRPr>
                    </a:p>
                  </a:txBody>
                  <a:tcPr marL="42861" marR="57148" marT="42857" marB="42857" anchor="ctr"/>
                </a:tc>
                <a:tc>
                  <a:txBody>
                    <a:bodyPr/>
                    <a:lstStyle/>
                    <a:p>
                      <a:pPr marL="0" marR="0" algn="ctr">
                        <a:lnSpc>
                          <a:spcPct val="115000"/>
                        </a:lnSpc>
                        <a:spcBef>
                          <a:spcPts val="0"/>
                        </a:spcBef>
                        <a:spcAft>
                          <a:spcPts val="0"/>
                        </a:spcAft>
                      </a:pPr>
                      <a:r>
                        <a:rPr lang="en-US" sz="2100" b="1" dirty="0" smtClean="0">
                          <a:effectLst/>
                          <a:latin typeface="+mn-lt"/>
                          <a:ea typeface="Calibri"/>
                          <a:cs typeface="Times New Roman"/>
                        </a:rPr>
                        <a:t>15</a:t>
                      </a:r>
                      <a:endParaRPr lang="en-US" sz="2100" b="1" dirty="0">
                        <a:effectLst/>
                        <a:latin typeface="+mn-lt"/>
                        <a:ea typeface="Calibri"/>
                        <a:cs typeface="Times New Roman"/>
                      </a:endParaRPr>
                    </a:p>
                  </a:txBody>
                  <a:tcPr marL="42861" marR="57148" marT="42857" marB="42857" anchor="ctr"/>
                </a:tc>
                <a:extLst>
                  <a:ext uri="{0D108BD9-81ED-4DB2-BD59-A6C34878D82A}">
                    <a16:rowId xmlns:a16="http://schemas.microsoft.com/office/drawing/2014/main" val="10001"/>
                  </a:ext>
                </a:extLst>
              </a:tr>
              <a:tr h="550031">
                <a:tc>
                  <a:txBody>
                    <a:bodyPr/>
                    <a:lstStyle/>
                    <a:p>
                      <a:pPr marL="0" marR="0">
                        <a:lnSpc>
                          <a:spcPct val="115000"/>
                        </a:lnSpc>
                        <a:spcBef>
                          <a:spcPts val="0"/>
                        </a:spcBef>
                        <a:spcAft>
                          <a:spcPts val="0"/>
                        </a:spcAft>
                      </a:pPr>
                      <a:r>
                        <a:rPr lang="en-US" sz="1400" dirty="0">
                          <a:effectLst/>
                        </a:rPr>
                        <a:t>Final Exam</a:t>
                      </a:r>
                      <a:endParaRPr lang="en-US" sz="1400" b="1" dirty="0">
                        <a:effectLst/>
                        <a:latin typeface="+mn-lt"/>
                        <a:ea typeface="Calibri"/>
                        <a:cs typeface="Times New Roman"/>
                      </a:endParaRPr>
                    </a:p>
                  </a:txBody>
                  <a:tcPr marL="42861" marR="57148" marT="42857" marB="42857" anchor="ctr"/>
                </a:tc>
                <a:tc>
                  <a:txBody>
                    <a:bodyPr/>
                    <a:lstStyle/>
                    <a:p>
                      <a:pPr marL="0" marR="0" algn="ctr">
                        <a:lnSpc>
                          <a:spcPct val="115000"/>
                        </a:lnSpc>
                        <a:spcBef>
                          <a:spcPts val="0"/>
                        </a:spcBef>
                        <a:spcAft>
                          <a:spcPts val="0"/>
                        </a:spcAft>
                      </a:pPr>
                      <a:r>
                        <a:rPr lang="en-US" sz="2100" dirty="0">
                          <a:effectLst/>
                        </a:rPr>
                        <a:t>1</a:t>
                      </a:r>
                      <a:endParaRPr lang="en-US" sz="2100" b="1" dirty="0">
                        <a:effectLst/>
                        <a:latin typeface="+mn-lt"/>
                        <a:ea typeface="Calibri"/>
                        <a:cs typeface="Times New Roman"/>
                      </a:endParaRPr>
                    </a:p>
                  </a:txBody>
                  <a:tcPr marL="42861" marR="57148" marT="42857" marB="42857" anchor="ctr"/>
                </a:tc>
                <a:tc>
                  <a:txBody>
                    <a:bodyPr/>
                    <a:lstStyle/>
                    <a:p>
                      <a:pPr marL="0" marR="0" algn="ctr">
                        <a:lnSpc>
                          <a:spcPct val="115000"/>
                        </a:lnSpc>
                        <a:spcBef>
                          <a:spcPts val="0"/>
                        </a:spcBef>
                        <a:spcAft>
                          <a:spcPts val="0"/>
                        </a:spcAft>
                      </a:pPr>
                      <a:r>
                        <a:rPr lang="en-US" sz="2100" b="0" dirty="0" smtClean="0">
                          <a:effectLst/>
                          <a:latin typeface="+mn-lt"/>
                          <a:ea typeface="+mn-ea"/>
                          <a:cs typeface="+mn-cs"/>
                        </a:rPr>
                        <a:t>60</a:t>
                      </a:r>
                      <a:endParaRPr lang="en-US" sz="2100" b="1" dirty="0">
                        <a:effectLst/>
                        <a:latin typeface="+mn-lt"/>
                        <a:ea typeface="Calibri"/>
                        <a:cs typeface="Times New Roman"/>
                      </a:endParaRPr>
                    </a:p>
                  </a:txBody>
                  <a:tcPr marL="42861" marR="57148" marT="42857" marB="42857" anchor="ctr"/>
                </a:tc>
                <a:extLst>
                  <a:ext uri="{0D108BD9-81ED-4DB2-BD59-A6C34878D82A}">
                    <a16:rowId xmlns:a16="http://schemas.microsoft.com/office/drawing/2014/main" val="10002"/>
                  </a:ext>
                </a:extLst>
              </a:tr>
              <a:tr h="550031">
                <a:tc>
                  <a:txBody>
                    <a:bodyPr/>
                    <a:lstStyle/>
                    <a:p>
                      <a:pPr marL="0" marR="0">
                        <a:lnSpc>
                          <a:spcPct val="115000"/>
                        </a:lnSpc>
                        <a:spcBef>
                          <a:spcPts val="0"/>
                        </a:spcBef>
                        <a:spcAft>
                          <a:spcPts val="0"/>
                        </a:spcAft>
                      </a:pPr>
                      <a:r>
                        <a:rPr lang="en-US" sz="1400" dirty="0" smtClean="0">
                          <a:effectLst/>
                        </a:rPr>
                        <a:t>Quizzes</a:t>
                      </a:r>
                      <a:endParaRPr lang="en-US" sz="1400" b="1" dirty="0">
                        <a:effectLst/>
                        <a:latin typeface="+mn-lt"/>
                        <a:ea typeface="Calibri"/>
                        <a:cs typeface="Times New Roman"/>
                      </a:endParaRPr>
                    </a:p>
                  </a:txBody>
                  <a:tcPr marL="42861" marR="57148" marT="42857" marB="42857" anchor="ctr"/>
                </a:tc>
                <a:tc>
                  <a:txBody>
                    <a:bodyPr/>
                    <a:lstStyle/>
                    <a:p>
                      <a:pPr marL="0" marR="0" algn="ctr">
                        <a:lnSpc>
                          <a:spcPct val="115000"/>
                        </a:lnSpc>
                        <a:spcBef>
                          <a:spcPts val="0"/>
                        </a:spcBef>
                        <a:spcAft>
                          <a:spcPts val="0"/>
                        </a:spcAft>
                      </a:pPr>
                      <a:r>
                        <a:rPr lang="en-US" sz="2100" dirty="0" smtClean="0">
                          <a:effectLst/>
                        </a:rPr>
                        <a:t>2</a:t>
                      </a:r>
                      <a:endParaRPr lang="en-US" sz="2100" b="1" dirty="0">
                        <a:effectLst/>
                        <a:latin typeface="+mn-lt"/>
                        <a:ea typeface="Calibri"/>
                        <a:cs typeface="Times New Roman"/>
                      </a:endParaRPr>
                    </a:p>
                  </a:txBody>
                  <a:tcPr marL="42861" marR="57148" marT="42857" marB="42857" anchor="ctr"/>
                </a:tc>
                <a:tc>
                  <a:txBody>
                    <a:bodyPr/>
                    <a:lstStyle/>
                    <a:p>
                      <a:pPr marL="0" marR="0" algn="ctr">
                        <a:lnSpc>
                          <a:spcPct val="115000"/>
                        </a:lnSpc>
                        <a:spcBef>
                          <a:spcPts val="0"/>
                        </a:spcBef>
                        <a:spcAft>
                          <a:spcPts val="0"/>
                        </a:spcAft>
                      </a:pPr>
                      <a:r>
                        <a:rPr lang="en-US" sz="2100" dirty="0" smtClean="0">
                          <a:effectLst/>
                        </a:rPr>
                        <a:t>5</a:t>
                      </a:r>
                      <a:endParaRPr lang="en-US" sz="2100" b="1" dirty="0">
                        <a:effectLst/>
                        <a:latin typeface="+mn-lt"/>
                        <a:ea typeface="Calibri"/>
                        <a:cs typeface="Times New Roman"/>
                      </a:endParaRPr>
                    </a:p>
                  </a:txBody>
                  <a:tcPr marL="42861" marR="57148" marT="42857" marB="42857" anchor="ctr"/>
                </a:tc>
                <a:extLst>
                  <a:ext uri="{0D108BD9-81ED-4DB2-BD59-A6C34878D82A}">
                    <a16:rowId xmlns:a16="http://schemas.microsoft.com/office/drawing/2014/main" val="10003"/>
                  </a:ext>
                </a:extLst>
              </a:tr>
              <a:tr h="550031">
                <a:tc>
                  <a:txBody>
                    <a:bodyPr/>
                    <a:lstStyle/>
                    <a:p>
                      <a:pPr marL="0" marR="0">
                        <a:lnSpc>
                          <a:spcPct val="115000"/>
                        </a:lnSpc>
                        <a:spcBef>
                          <a:spcPts val="0"/>
                        </a:spcBef>
                        <a:spcAft>
                          <a:spcPts val="0"/>
                        </a:spcAft>
                      </a:pPr>
                      <a:r>
                        <a:rPr lang="en-US" sz="1400" dirty="0" smtClean="0">
                          <a:effectLst/>
                        </a:rPr>
                        <a:t>Assignment</a:t>
                      </a:r>
                      <a:endParaRPr lang="en-US" sz="1400" b="1" dirty="0">
                        <a:effectLst/>
                        <a:latin typeface="+mn-lt"/>
                        <a:ea typeface="Calibri"/>
                        <a:cs typeface="Times New Roman"/>
                      </a:endParaRPr>
                    </a:p>
                  </a:txBody>
                  <a:tcPr marL="42861" marR="57148" marT="42857" marB="42857" anchor="ctr"/>
                </a:tc>
                <a:tc>
                  <a:txBody>
                    <a:bodyPr/>
                    <a:lstStyle/>
                    <a:p>
                      <a:pPr marL="0" marR="0" algn="ctr">
                        <a:lnSpc>
                          <a:spcPct val="115000"/>
                        </a:lnSpc>
                        <a:spcBef>
                          <a:spcPts val="0"/>
                        </a:spcBef>
                        <a:spcAft>
                          <a:spcPts val="0"/>
                        </a:spcAft>
                      </a:pPr>
                      <a:r>
                        <a:rPr lang="en-US" sz="2100" dirty="0" smtClean="0">
                          <a:effectLst/>
                        </a:rPr>
                        <a:t>2</a:t>
                      </a:r>
                      <a:endParaRPr lang="en-US" sz="2100" b="1" dirty="0">
                        <a:effectLst/>
                        <a:latin typeface="+mn-lt"/>
                        <a:ea typeface="Calibri"/>
                        <a:cs typeface="Times New Roman"/>
                      </a:endParaRPr>
                    </a:p>
                  </a:txBody>
                  <a:tcPr marL="42861" marR="57148" marT="42857" marB="42857" anchor="ctr"/>
                </a:tc>
                <a:tc>
                  <a:txBody>
                    <a:bodyPr/>
                    <a:lstStyle/>
                    <a:p>
                      <a:pPr marL="0" marR="0" algn="ctr">
                        <a:lnSpc>
                          <a:spcPct val="115000"/>
                        </a:lnSpc>
                        <a:spcBef>
                          <a:spcPts val="0"/>
                        </a:spcBef>
                        <a:spcAft>
                          <a:spcPts val="0"/>
                        </a:spcAft>
                      </a:pPr>
                      <a:r>
                        <a:rPr lang="en-US" sz="2100" b="0" dirty="0" smtClean="0">
                          <a:effectLst/>
                          <a:latin typeface="+mn-lt"/>
                          <a:ea typeface="+mn-ea"/>
                          <a:cs typeface="+mn-cs"/>
                        </a:rPr>
                        <a:t>5</a:t>
                      </a:r>
                      <a:endParaRPr lang="en-US" sz="2100" b="1" dirty="0">
                        <a:effectLst/>
                        <a:latin typeface="+mn-lt"/>
                        <a:ea typeface="Calibri"/>
                        <a:cs typeface="Times New Roman"/>
                      </a:endParaRPr>
                    </a:p>
                  </a:txBody>
                  <a:tcPr marL="42861" marR="57148" marT="42857" marB="42857" anchor="ctr"/>
                </a:tc>
                <a:extLst>
                  <a:ext uri="{0D108BD9-81ED-4DB2-BD59-A6C34878D82A}">
                    <a16:rowId xmlns:a16="http://schemas.microsoft.com/office/drawing/2014/main" val="10004"/>
                  </a:ext>
                </a:extLst>
              </a:tr>
              <a:tr h="677497">
                <a:tc>
                  <a:txBody>
                    <a:bodyPr/>
                    <a:lstStyle/>
                    <a:p>
                      <a:pPr marL="0" marR="0" algn="l">
                        <a:lnSpc>
                          <a:spcPct val="115000"/>
                        </a:lnSpc>
                        <a:spcBef>
                          <a:spcPts val="0"/>
                        </a:spcBef>
                        <a:spcAft>
                          <a:spcPts val="0"/>
                        </a:spcAft>
                      </a:pPr>
                      <a:r>
                        <a:rPr lang="en-US" sz="1400" dirty="0" err="1" smtClean="0">
                          <a:effectLst/>
                        </a:rPr>
                        <a:t>Proj</a:t>
                      </a:r>
                      <a:endParaRPr lang="en-US" sz="1400" dirty="0" smtClean="0">
                        <a:effectLst/>
                      </a:endParaRPr>
                    </a:p>
                    <a:p>
                      <a:pPr marL="0" marR="0">
                        <a:lnSpc>
                          <a:spcPct val="115000"/>
                        </a:lnSpc>
                        <a:spcBef>
                          <a:spcPts val="0"/>
                        </a:spcBef>
                        <a:spcAft>
                          <a:spcPts val="0"/>
                        </a:spcAft>
                      </a:pPr>
                      <a:endParaRPr lang="en-US" sz="1400" b="1" dirty="0">
                        <a:effectLst/>
                        <a:latin typeface="+mn-lt"/>
                        <a:ea typeface="Calibri"/>
                        <a:cs typeface="Times New Roman"/>
                      </a:endParaRPr>
                    </a:p>
                  </a:txBody>
                  <a:tcPr marL="42861" marR="57148" marT="42857" marB="42857"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2100" dirty="0" smtClean="0">
                          <a:effectLst/>
                        </a:rPr>
                        <a:t>1</a:t>
                      </a:r>
                      <a:endParaRPr lang="en-US" sz="2100" b="1" dirty="0">
                        <a:effectLst/>
                        <a:latin typeface="+mn-lt"/>
                        <a:ea typeface="Calibri"/>
                        <a:cs typeface="Times New Roman"/>
                      </a:endParaRPr>
                    </a:p>
                  </a:txBody>
                  <a:tcPr marL="42861" marR="57148" marT="42857" marB="42857"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2100" b="0" dirty="0" smtClean="0">
                          <a:effectLst/>
                          <a:latin typeface="+mn-lt"/>
                          <a:ea typeface="+mn-ea"/>
                          <a:cs typeface="+mn-cs"/>
                        </a:rPr>
                        <a:t>5</a:t>
                      </a:r>
                      <a:endParaRPr lang="en-US" sz="2100" b="1" dirty="0">
                        <a:effectLst/>
                        <a:latin typeface="+mn-lt"/>
                        <a:ea typeface="Calibri"/>
                        <a:cs typeface="Times New Roman"/>
                      </a:endParaRPr>
                    </a:p>
                  </a:txBody>
                  <a:tcPr marL="42861" marR="57148" marT="42857" marB="42857" anchor="ctr"/>
                </a:tc>
                <a:extLst>
                  <a:ext uri="{0D108BD9-81ED-4DB2-BD59-A6C34878D82A}">
                    <a16:rowId xmlns:a16="http://schemas.microsoft.com/office/drawing/2014/main" val="10005"/>
                  </a:ext>
                </a:extLst>
              </a:tr>
              <a:tr h="550031">
                <a:tc gridSpan="3">
                  <a:txBody>
                    <a:bodyPr/>
                    <a:lstStyle/>
                    <a:p>
                      <a:pPr>
                        <a:lnSpc>
                          <a:spcPct val="115000"/>
                        </a:lnSpc>
                      </a:pPr>
                      <a:endParaRPr lang="en-US" sz="2100" b="1" dirty="0">
                        <a:effectLst/>
                        <a:latin typeface="+mn-lt"/>
                        <a:cs typeface="Times New Roman"/>
                      </a:endParaRPr>
                    </a:p>
                  </a:txBody>
                  <a:tcPr marL="42861" marR="57148" marT="42857" marB="42857"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40420649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What to avoid?</a:t>
            </a:r>
            <a:endParaRPr lang="en-GB" dirty="0"/>
          </a:p>
        </p:txBody>
      </p:sp>
      <p:sp>
        <p:nvSpPr>
          <p:cNvPr id="3" name="Content Placeholder 2"/>
          <p:cNvSpPr>
            <a:spLocks noGrp="1"/>
          </p:cNvSpPr>
          <p:nvPr>
            <p:ph idx="1"/>
          </p:nvPr>
        </p:nvSpPr>
        <p:spPr>
          <a:xfrm>
            <a:off x="1172766" y="1828800"/>
            <a:ext cx="7514034" cy="2574036"/>
          </a:xfrm>
        </p:spPr>
        <p:txBody>
          <a:bodyPr>
            <a:normAutofit/>
          </a:bodyPr>
          <a:lstStyle/>
          <a:p>
            <a:pPr lvl="1"/>
            <a:r>
              <a:rPr lang="en-US" altLang="en-US" sz="2400" dirty="0" smtClean="0"/>
              <a:t>Late </a:t>
            </a:r>
            <a:r>
              <a:rPr lang="en-US" altLang="en-US" sz="2400" dirty="0"/>
              <a:t>c</a:t>
            </a:r>
            <a:r>
              <a:rPr lang="en-US" altLang="en-US" sz="2400" dirty="0" smtClean="0"/>
              <a:t>oming </a:t>
            </a:r>
            <a:endParaRPr lang="en-US" altLang="en-US" sz="2400" dirty="0"/>
          </a:p>
          <a:p>
            <a:pPr lvl="1"/>
            <a:r>
              <a:rPr lang="en-US" altLang="en-US" sz="2400" dirty="0" smtClean="0"/>
              <a:t>Use </a:t>
            </a:r>
            <a:r>
              <a:rPr lang="en-US" altLang="en-US" sz="2400" dirty="0"/>
              <a:t>of Mobile phones during lecture</a:t>
            </a:r>
          </a:p>
          <a:p>
            <a:pPr lvl="2"/>
            <a:r>
              <a:rPr lang="en-US" altLang="en-US" sz="1800" b="1" dirty="0">
                <a:solidFill>
                  <a:srgbClr val="C00000"/>
                </a:solidFill>
              </a:rPr>
              <a:t>Strictly </a:t>
            </a:r>
            <a:r>
              <a:rPr lang="en-US" altLang="en-US" sz="1800" b="1" dirty="0" smtClean="0">
                <a:solidFill>
                  <a:srgbClr val="C00000"/>
                </a:solidFill>
              </a:rPr>
              <a:t>prohibited</a:t>
            </a:r>
            <a:endParaRPr lang="en-US" altLang="en-US" sz="1800" b="1" dirty="0"/>
          </a:p>
          <a:p>
            <a:pPr lvl="1"/>
            <a:r>
              <a:rPr lang="en-US" altLang="en-US" sz="2400" dirty="0"/>
              <a:t>Disturbing others during </a:t>
            </a:r>
            <a:r>
              <a:rPr lang="en-US" altLang="en-US" sz="2400" dirty="0" smtClean="0"/>
              <a:t>lecture</a:t>
            </a:r>
            <a:endParaRPr lang="en-US" altLang="en-US" sz="2400" dirty="0"/>
          </a:p>
          <a:p>
            <a:pPr lvl="1"/>
            <a:r>
              <a:rPr lang="en-US" altLang="en-US" sz="2400" dirty="0"/>
              <a:t>Plagiarism</a:t>
            </a:r>
          </a:p>
        </p:txBody>
      </p:sp>
    </p:spTree>
    <p:extLst>
      <p:ext uri="{BB962C8B-B14F-4D97-AF65-F5344CB8AC3E}">
        <p14:creationId xmlns:p14="http://schemas.microsoft.com/office/powerpoint/2010/main" val="172638534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Book(s)</a:t>
            </a:r>
            <a:endParaRPr lang="en-GB" dirty="0"/>
          </a:p>
        </p:txBody>
      </p:sp>
      <p:sp>
        <p:nvSpPr>
          <p:cNvPr id="4" name="Content Placeholder 3"/>
          <p:cNvSpPr>
            <a:spLocks noGrp="1"/>
          </p:cNvSpPr>
          <p:nvPr>
            <p:ph idx="1"/>
          </p:nvPr>
        </p:nvSpPr>
        <p:spPr/>
        <p:txBody>
          <a:bodyPr/>
          <a:lstStyle/>
          <a:p>
            <a:r>
              <a:rPr lang="en-US" dirty="0" smtClean="0"/>
              <a:t>Data structure </a:t>
            </a:r>
            <a:r>
              <a:rPr lang="en-US" dirty="0"/>
              <a:t>(</a:t>
            </a:r>
            <a:r>
              <a:rPr lang="en-US" dirty="0" err="1" smtClean="0"/>
              <a:t>Schawn</a:t>
            </a:r>
            <a:r>
              <a:rPr lang="en-US" dirty="0" smtClean="0"/>
              <a:t> outline series)</a:t>
            </a:r>
          </a:p>
          <a:p>
            <a:r>
              <a:rPr lang="en-US" dirty="0" smtClean="0"/>
              <a:t>Data Structure with C++ (William ford)</a:t>
            </a:r>
          </a:p>
        </p:txBody>
      </p:sp>
    </p:spTree>
    <p:extLst>
      <p:ext uri="{BB962C8B-B14F-4D97-AF65-F5344CB8AC3E}">
        <p14:creationId xmlns:p14="http://schemas.microsoft.com/office/powerpoint/2010/main" val="4244700860"/>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Retrospect</Template>
  <TotalTime>2370</TotalTime>
  <Words>2507</Words>
  <Application>Microsoft Office PowerPoint</Application>
  <PresentationFormat>On-screen Show (4:3)</PresentationFormat>
  <Paragraphs>509</Paragraphs>
  <Slides>52</Slides>
  <Notes>17</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52</vt:i4>
      </vt:variant>
    </vt:vector>
  </HeadingPairs>
  <TitlesOfParts>
    <vt:vector size="63" baseType="lpstr">
      <vt:lpstr>ＭＳ Ｐゴシック</vt:lpstr>
      <vt:lpstr>Arial</vt:lpstr>
      <vt:lpstr>Calibri</vt:lpstr>
      <vt:lpstr>Calibri Light</vt:lpstr>
      <vt:lpstr>Comic Sans MS</vt:lpstr>
      <vt:lpstr>新細明體</vt:lpstr>
      <vt:lpstr>Tahoma</vt:lpstr>
      <vt:lpstr>Times New Roman</vt:lpstr>
      <vt:lpstr>Wingdings</vt:lpstr>
      <vt:lpstr>Wingdings 2</vt:lpstr>
      <vt:lpstr>Retrospect</vt:lpstr>
      <vt:lpstr>Data Structures and Algorithms   Instructor: Maira Sami </vt:lpstr>
      <vt:lpstr>LECTURE# 01  INTRODUCTION TO DATA STRUCTURES AND AGORITHMS</vt:lpstr>
      <vt:lpstr>Course Overview</vt:lpstr>
      <vt:lpstr>Course credit hours </vt:lpstr>
      <vt:lpstr>Marking Head</vt:lpstr>
      <vt:lpstr>PowerPoint Presentation</vt:lpstr>
      <vt:lpstr>PowerPoint Presentation</vt:lpstr>
      <vt:lpstr>What to avoid?</vt:lpstr>
      <vt:lpstr>Book(s)</vt:lpstr>
      <vt:lpstr>Syllabus</vt:lpstr>
      <vt:lpstr>Syllabus</vt:lpstr>
      <vt:lpstr>What is it all about?</vt:lpstr>
      <vt:lpstr>Data Structures and Algorithms</vt:lpstr>
      <vt:lpstr>Algorithm Specification</vt:lpstr>
      <vt:lpstr>Algorithm Specification</vt:lpstr>
      <vt:lpstr>Algorithm Analysis</vt:lpstr>
      <vt:lpstr>Example Algorithms</vt:lpstr>
      <vt:lpstr>Role of Algorithms in Modern World</vt:lpstr>
      <vt:lpstr>Overall Picture</vt:lpstr>
      <vt:lpstr>Overall Picture (2)</vt:lpstr>
      <vt:lpstr>Algorithmic problem</vt:lpstr>
      <vt:lpstr>Algorithmic Solution</vt:lpstr>
      <vt:lpstr>Example: Sorting</vt:lpstr>
      <vt:lpstr>Analysis of Algorithms</vt:lpstr>
      <vt:lpstr>How to Measure Algorithm Performance?</vt:lpstr>
      <vt:lpstr>Introduction to Data Structures</vt:lpstr>
      <vt:lpstr>Data Structures</vt:lpstr>
      <vt:lpstr>Data Structures</vt:lpstr>
      <vt:lpstr>Data Structures</vt:lpstr>
      <vt:lpstr>Data Structures</vt:lpstr>
      <vt:lpstr>Data Structures</vt:lpstr>
      <vt:lpstr>PowerPoint Presentation</vt:lpstr>
      <vt:lpstr>Classifications of Data Structures</vt:lpstr>
      <vt:lpstr>PowerPoint Presentation</vt:lpstr>
      <vt:lpstr>Data Types &amp; Data Structure</vt:lpstr>
      <vt:lpstr>PowerPoint Presentation</vt:lpstr>
      <vt:lpstr>PowerPoint Presentation</vt:lpstr>
      <vt:lpstr>Data Structure Example Applications</vt:lpstr>
      <vt:lpstr>Data abstraction</vt:lpstr>
      <vt:lpstr>Abstract Data Type </vt:lpstr>
      <vt:lpstr>ADTs</vt:lpstr>
      <vt:lpstr>ADTs</vt:lpstr>
      <vt:lpstr>ADTs</vt:lpstr>
      <vt:lpstr>How to analyse an algorithm</vt:lpstr>
      <vt:lpstr>Example:</vt:lpstr>
      <vt:lpstr>PowerPoint Presentation</vt:lpstr>
      <vt:lpstr>Frequency count method:</vt:lpstr>
      <vt:lpstr>Algorithm complexity </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Muhammad Asad Abbasi</dc:creator>
  <cp:lastModifiedBy>Maira Sami</cp:lastModifiedBy>
  <cp:revision>292</cp:revision>
  <dcterms:created xsi:type="dcterms:W3CDTF">2006-08-16T00:00:00Z</dcterms:created>
  <dcterms:modified xsi:type="dcterms:W3CDTF">2021-10-11T05:34:46Z</dcterms:modified>
</cp:coreProperties>
</file>