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49"/>
  </p:notesMasterIdLst>
  <p:sldIdLst>
    <p:sldId id="256" r:id="rId2"/>
    <p:sldId id="364" r:id="rId3"/>
    <p:sldId id="316" r:id="rId4"/>
    <p:sldId id="266" r:id="rId5"/>
    <p:sldId id="318" r:id="rId6"/>
    <p:sldId id="319" r:id="rId7"/>
    <p:sldId id="320" r:id="rId8"/>
    <p:sldId id="376" r:id="rId9"/>
    <p:sldId id="385" r:id="rId10"/>
    <p:sldId id="386" r:id="rId11"/>
    <p:sldId id="387" r:id="rId12"/>
    <p:sldId id="388" r:id="rId13"/>
    <p:sldId id="389" r:id="rId14"/>
    <p:sldId id="390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93" r:id="rId24"/>
    <p:sldId id="394" r:id="rId25"/>
    <p:sldId id="395" r:id="rId26"/>
    <p:sldId id="396" r:id="rId27"/>
    <p:sldId id="397" r:id="rId28"/>
    <p:sldId id="398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01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89D4A-D53B-425D-BA63-8AEEECCB4F70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0DA2A-71AC-487E-B648-331927628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user defined data</a:t>
            </a:r>
            <a:r>
              <a:rPr lang="en-US" baseline="0" dirty="0" smtClean="0"/>
              <a:t> type </a:t>
            </a:r>
          </a:p>
          <a:p>
            <a:r>
              <a:rPr lang="en-US" baseline="0" dirty="0" smtClean="0"/>
              <a:t>User define the value storage memory size , </a:t>
            </a:r>
            <a:r>
              <a:rPr lang="en-US" baseline="0" dirty="0" err="1" smtClean="0"/>
              <a:t>loc</a:t>
            </a:r>
            <a:endParaRPr lang="en-US" baseline="0" dirty="0" smtClean="0"/>
          </a:p>
          <a:p>
            <a:r>
              <a:rPr lang="en-US" baseline="0" dirty="0" smtClean="0"/>
              <a:t>Data and associated operations defined in it  there is no implementation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DA2A-71AC-487E-B648-331927628E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03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</a:p>
          <a:p>
            <a:r>
              <a:rPr lang="en-US" dirty="0" smtClean="0"/>
              <a:t>N2</a:t>
            </a:r>
          </a:p>
          <a:p>
            <a:endParaRPr lang="en-US" dirty="0" smtClean="0"/>
          </a:p>
          <a:p>
            <a:r>
              <a:rPr lang="en-US" dirty="0" smtClean="0"/>
              <a:t>N2logn</a:t>
            </a:r>
          </a:p>
          <a:p>
            <a:r>
              <a:rPr lang="en-US" dirty="0" smtClean="0"/>
              <a:t>1,nn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DA2A-71AC-487E-B648-331927628E2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 </a:t>
            </a:r>
            <a:r>
              <a:rPr lang="en-US" sz="1200" i="1" dirty="0" smtClean="0"/>
              <a:t>implementation</a:t>
            </a:r>
            <a:r>
              <a:rPr lang="en-US" sz="1200" dirty="0" smtClean="0"/>
              <a:t> uses a particular low-level data type to implement the desired behavior.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DA2A-71AC-487E-B648-331927628E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DA2A-71AC-487E-B648-331927628E2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DA2A-71AC-487E-B648-331927628E2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1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A007D-109E-48AB-B3A9-E289FBF30A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3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N2</a:t>
            </a:r>
          </a:p>
          <a:p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A007D-109E-48AB-B3A9-E289FBF30A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Log2n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DA2A-71AC-487E-B648-331927628E2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Increasing</a:t>
            </a:r>
            <a:r>
              <a:rPr lang="en-US" baseline="0" dirty="0" smtClean="0"/>
              <a:t> growth rate top to bottom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DA2A-71AC-487E-B648-331927628E2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32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</a:p>
          <a:p>
            <a:r>
              <a:rPr lang="en-US" dirty="0" smtClean="0"/>
              <a:t>N3</a:t>
            </a:r>
          </a:p>
          <a:p>
            <a:r>
              <a:rPr lang="en-US" dirty="0" err="1" smtClean="0"/>
              <a:t>Logn</a:t>
            </a:r>
            <a:endParaRPr lang="en-US" dirty="0" smtClean="0"/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1/n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DA2A-71AC-487E-B648-331927628E2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1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36AB-1841-4F64-9A0B-183EA7A8451C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55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D39-C84F-4098-AF20-54EFF3A119DC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CBE5-5D88-4E0F-9D42-26BA327B72C4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3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B743-F0F6-4218-89E5-C9EE841EE2A6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5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2D64-099D-46AB-9E9E-A2E93D8D1374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8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6599-D2CE-43DE-A034-FC3C36BDE328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7F60-AD6F-4D04-A712-0679B8CC0C9D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2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F142-1C78-4775-A739-6779098899EC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48C6-D28A-4286-8AC2-5B80311576EF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EBCB706-CF94-487A-92C1-6C66BDAD86F3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5D3D4-1836-4CEE-B695-EEE6F7BAA10E}" type="datetime1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5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79242ADA-8083-482D-80B2-E9BFF241F5C2}" type="datetime1">
              <a:rPr lang="en-US" smtClean="0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</a:pPr>
              <a:t>10/11/2021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ira.sami@szabist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40386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Data Structures and </a:t>
            </a:r>
            <a:r>
              <a:rPr lang="en-US" sz="4000" dirty="0" smtClean="0"/>
              <a:t>Algorithms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Instructor: Maira Sami</a:t>
            </a:r>
            <a:r>
              <a:rPr lang="en-US" sz="4000" dirty="0"/>
              <a:t/>
            </a:r>
            <a:br>
              <a:rPr lang="en-US" sz="4000" dirty="0"/>
            </a:br>
            <a:endParaRPr lang="en-US" sz="1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52600" y="4800600"/>
            <a:ext cx="6172200" cy="1371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cap="none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maira.sami@szabist.edu.pk</a:t>
            </a:r>
            <a:endParaRPr lang="en-US" cap="none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cap="none" dirty="0" smtClean="0"/>
              <a:t>Campus 100</a:t>
            </a:r>
          </a:p>
          <a:p>
            <a:pPr algn="ctr"/>
            <a:r>
              <a:rPr lang="en-US" dirty="0" smtClean="0"/>
              <a:t>Room </a:t>
            </a:r>
            <a:r>
              <a:rPr lang="en-US" dirty="0"/>
              <a:t>No. 101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362200" cy="18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562" y="304800"/>
            <a:ext cx="7543801" cy="5411894"/>
          </a:xfrm>
        </p:spPr>
        <p:txBody>
          <a:bodyPr/>
          <a:lstStyle/>
          <a:p>
            <a:r>
              <a:rPr lang="en-US" sz="2400" dirty="0"/>
              <a:t>for(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 // </a:t>
            </a:r>
            <a:r>
              <a:rPr lang="en-US" sz="2400" dirty="0" err="1"/>
              <a:t>i</a:t>
            </a:r>
            <a:r>
              <a:rPr lang="en-US" sz="2400" dirty="0"/>
              <a:t> = 0; executed only once: </a:t>
            </a:r>
            <a:r>
              <a:rPr lang="en-US" sz="2400" dirty="0" smtClean="0"/>
              <a:t>	O(1</a:t>
            </a:r>
            <a:r>
              <a:rPr lang="en-US" sz="2400" dirty="0"/>
              <a:t>)</a:t>
            </a:r>
          </a:p>
          <a:p>
            <a:r>
              <a:rPr lang="en-US" sz="2400" dirty="0"/>
              <a:t>       			// </a:t>
            </a:r>
            <a:r>
              <a:rPr lang="en-US" sz="2400" dirty="0" err="1"/>
              <a:t>i</a:t>
            </a:r>
            <a:r>
              <a:rPr lang="en-US" sz="2400" dirty="0"/>
              <a:t> &lt; n;  n + 1 </a:t>
            </a:r>
            <a:r>
              <a:rPr lang="en-US" sz="2400" dirty="0" smtClean="0"/>
              <a:t>times		O(n</a:t>
            </a:r>
            <a:r>
              <a:rPr lang="en-US" sz="2400" dirty="0"/>
              <a:t>)</a:t>
            </a:r>
          </a:p>
          <a:p>
            <a:r>
              <a:rPr lang="en-US" sz="2400" dirty="0"/>
              <a:t>			// </a:t>
            </a:r>
            <a:r>
              <a:rPr lang="en-US" sz="2400" dirty="0" err="1"/>
              <a:t>i</a:t>
            </a:r>
            <a:r>
              <a:rPr lang="en-US" sz="2400" dirty="0"/>
              <a:t>++	 n times	      </a:t>
            </a:r>
            <a:r>
              <a:rPr lang="en-US" sz="2400" dirty="0" smtClean="0"/>
              <a:t>	O(n</a:t>
            </a:r>
            <a:r>
              <a:rPr lang="en-US" sz="2400" dirty="0"/>
              <a:t>)</a:t>
            </a:r>
          </a:p>
          <a:p>
            <a:r>
              <a:rPr lang="en-US" sz="2400" dirty="0"/>
              <a:t>			 // total time of the loop heading: </a:t>
            </a:r>
          </a:p>
          <a:p>
            <a:r>
              <a:rPr lang="en-US" sz="2400" dirty="0"/>
              <a:t>                		 // O(1) + O(n) + O(n) = O(n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sum </a:t>
            </a:r>
            <a:r>
              <a:rPr lang="en-US" sz="2400" dirty="0"/>
              <a:t>= sum + </a:t>
            </a:r>
            <a:r>
              <a:rPr lang="en-US" sz="2400" dirty="0" err="1"/>
              <a:t>i</a:t>
            </a:r>
            <a:r>
              <a:rPr lang="en-US" sz="2400" dirty="0"/>
              <a:t>; 	// executed n times</a:t>
            </a:r>
            <a:r>
              <a:rPr lang="en-US" sz="2400" dirty="0" smtClean="0"/>
              <a:t>,		O(n</a:t>
            </a:r>
            <a:r>
              <a:rPr lang="en-US" sz="2400" dirty="0"/>
              <a:t>)</a:t>
            </a:r>
          </a:p>
          <a:p>
            <a:r>
              <a:rPr lang="en-US" sz="2400" dirty="0"/>
              <a:t>The loop heading plus the loop body will give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O(n) + O(n) = O(n).</a:t>
            </a:r>
          </a:p>
          <a:p>
            <a:r>
              <a:rPr lang="en-US" sz="2400" dirty="0"/>
              <a:t>Loop running time is: O(n)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2: Nested loops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63219"/>
            <a:ext cx="8077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The total running time is the running time of the inside statements times the product of the sizes of all the loops</a:t>
            </a:r>
          </a:p>
          <a:p>
            <a:endParaRPr lang="en-US" sz="2000" dirty="0" smtClean="0"/>
          </a:p>
          <a:p>
            <a:r>
              <a:rPr lang="en-US" sz="2000" dirty="0" smtClean="0"/>
              <a:t>sum = 0;</a:t>
            </a:r>
          </a:p>
          <a:p>
            <a:r>
              <a:rPr lang="en-US" sz="2000" dirty="0" smtClean="0"/>
              <a:t>for(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n;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r>
              <a:rPr lang="en-US" sz="2000" dirty="0" smtClean="0"/>
              <a:t>	for( j = 0; j &lt; n; j++)</a:t>
            </a:r>
          </a:p>
          <a:p>
            <a:r>
              <a:rPr lang="en-US" sz="2000" dirty="0" smtClean="0"/>
              <a:t>		sum++;</a:t>
            </a:r>
          </a:p>
          <a:p>
            <a:endParaRPr lang="en-US" sz="2000" dirty="0" smtClean="0"/>
          </a:p>
          <a:p>
            <a:r>
              <a:rPr lang="en-US" sz="2000" dirty="0" smtClean="0"/>
              <a:t>Applying Rule 1 for the nested loop (the 'j' loop) we get O(n) for the body of the inner loop.</a:t>
            </a:r>
          </a:p>
          <a:p>
            <a:endParaRPr lang="en-US" sz="2000" dirty="0" smtClean="0"/>
          </a:p>
          <a:p>
            <a:r>
              <a:rPr lang="en-US" sz="2000" dirty="0" smtClean="0"/>
              <a:t>The outer loop runs n times, therefore the total time for the nested loops will be</a:t>
            </a:r>
          </a:p>
          <a:p>
            <a:r>
              <a:rPr lang="en-US" sz="2000" dirty="0" smtClean="0"/>
              <a:t>O(n) * O(n) = O(n*n) = O(n2).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16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0010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happens if the inner loop does not start from 0?</a:t>
            </a:r>
          </a:p>
          <a:p>
            <a:pPr>
              <a:buNone/>
            </a:pPr>
            <a:r>
              <a:rPr lang="en-US" dirty="0" smtClean="0"/>
              <a:t>sum = 0;</a:t>
            </a:r>
          </a:p>
          <a:p>
            <a:pPr>
              <a:buNone/>
            </a:pPr>
            <a:r>
              <a:rPr lang="en-US" dirty="0" smtClean="0"/>
              <a:t>for(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for( j = </a:t>
            </a:r>
            <a:r>
              <a:rPr lang="en-US" dirty="0" err="1" smtClean="0"/>
              <a:t>i</a:t>
            </a:r>
            <a:r>
              <a:rPr lang="en-US" dirty="0" smtClean="0"/>
              <a:t>; j &lt; n; j++)</a:t>
            </a:r>
          </a:p>
          <a:p>
            <a:pPr>
              <a:buNone/>
            </a:pPr>
            <a:r>
              <a:rPr lang="en-US" dirty="0" smtClean="0"/>
              <a:t>		sum++;</a:t>
            </a:r>
          </a:p>
          <a:p>
            <a:r>
              <a:rPr lang="en-US" dirty="0" smtClean="0"/>
              <a:t>Here, the number of the times the inner loop is executed depends on the value of i: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0,     inner loop runs     n     times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1,     inner loop runs  (n-1)    times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2,     inner loop runs  (n-2)    times</a:t>
            </a:r>
          </a:p>
          <a:p>
            <a:r>
              <a:rPr lang="en-US" dirty="0" smtClean="0"/>
              <a:t>...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n - 2, inner loop runs     2     times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n - 1, inner loop runs     1     (once)</a:t>
            </a:r>
          </a:p>
          <a:p>
            <a:r>
              <a:rPr lang="en-US" dirty="0" smtClean="0"/>
              <a:t>Adding the right column, we get: ( 1 + 2 + … + n) = n*(n+1)/2 = O(n2)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6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Rule 3: Consecutive program fragments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371600"/>
            <a:ext cx="7909560" cy="4855418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total running time is the maximum of the running time of the individual fragments</a:t>
            </a:r>
          </a:p>
          <a:p>
            <a:pPr lvl="1">
              <a:buNone/>
            </a:pPr>
            <a:r>
              <a:rPr lang="en-US" sz="2000" dirty="0" smtClean="0"/>
              <a:t>sum = 0;</a:t>
            </a:r>
          </a:p>
          <a:p>
            <a:pPr lvl="1">
              <a:buNone/>
            </a:pPr>
            <a:r>
              <a:rPr lang="en-US" sz="2000" dirty="0" smtClean="0"/>
              <a:t>for(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n;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sum = sum + I;</a:t>
            </a:r>
          </a:p>
          <a:p>
            <a:pPr lvl="1">
              <a:buNone/>
            </a:pPr>
            <a:r>
              <a:rPr lang="en-US" sz="2000" dirty="0" smtClean="0"/>
              <a:t>sum = 0;</a:t>
            </a:r>
          </a:p>
          <a:p>
            <a:pPr lvl="1">
              <a:buNone/>
            </a:pPr>
            <a:r>
              <a:rPr lang="en-US" sz="2000" dirty="0" smtClean="0"/>
              <a:t>for(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n;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lvl="1">
              <a:buNone/>
            </a:pPr>
            <a:r>
              <a:rPr lang="en-US" sz="2000" dirty="0" smtClean="0"/>
              <a:t>	for( j = 0; j &lt; 2n; j++)</a:t>
            </a:r>
          </a:p>
          <a:p>
            <a:pPr lvl="1">
              <a:buNone/>
            </a:pPr>
            <a:r>
              <a:rPr lang="en-US" sz="2000" dirty="0" smtClean="0"/>
              <a:t>		      sum++;</a:t>
            </a:r>
          </a:p>
          <a:p>
            <a:r>
              <a:rPr lang="en-US" sz="2400" dirty="0" smtClean="0"/>
              <a:t>The first loop runs in O(n) time, the second - O(n2) time, the maximum is O(n2)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781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4: If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if Condition</a:t>
            </a:r>
          </a:p>
          <a:p>
            <a:pPr>
              <a:buNone/>
            </a:pPr>
            <a:r>
              <a:rPr lang="en-US" dirty="0" smtClean="0"/>
              <a:t>	S1;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	S2;</a:t>
            </a:r>
          </a:p>
          <a:p>
            <a:r>
              <a:rPr lang="en-US" dirty="0" smtClean="0"/>
              <a:t>The running time is the maximum of the running times of S1 and S2.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7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Algorithm  swap (a , b)</a:t>
            </a:r>
          </a:p>
          <a:p>
            <a:pPr marL="0" indent="0">
              <a:buNone/>
            </a:pPr>
            <a:r>
              <a:rPr lang="en-GB" dirty="0" smtClean="0"/>
              <a:t>	{</a:t>
            </a:r>
          </a:p>
          <a:p>
            <a:pPr marL="0" indent="0">
              <a:buNone/>
            </a:pPr>
            <a:r>
              <a:rPr lang="en-GB" dirty="0" smtClean="0"/>
              <a:t>		temp = a;</a:t>
            </a:r>
          </a:p>
          <a:p>
            <a:pPr marL="0" indent="0">
              <a:buNone/>
            </a:pPr>
            <a:r>
              <a:rPr lang="en-GB" dirty="0" smtClean="0"/>
              <a:t>		a = b;</a:t>
            </a:r>
          </a:p>
          <a:p>
            <a:pPr marL="0" indent="0">
              <a:buNone/>
            </a:pPr>
            <a:r>
              <a:rPr lang="en-GB" dirty="0" smtClean="0"/>
              <a:t>		b = temp ;</a:t>
            </a:r>
          </a:p>
          <a:p>
            <a:pPr marL="0" indent="0">
              <a:buNone/>
            </a:pPr>
            <a:r>
              <a:rPr lang="en-GB" dirty="0" smtClean="0"/>
              <a:t>	}</a:t>
            </a:r>
          </a:p>
          <a:p>
            <a:pPr marL="0" indent="0">
              <a:buNone/>
            </a:pPr>
            <a:r>
              <a:rPr lang="en-GB" dirty="0" smtClean="0"/>
              <a:t>Time function: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F(n) = 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space analysis :</a:t>
            </a:r>
          </a:p>
          <a:p>
            <a:r>
              <a:rPr lang="en-GB" dirty="0" smtClean="0"/>
              <a:t>We have 3 variables in program</a:t>
            </a:r>
          </a:p>
          <a:p>
            <a:r>
              <a:rPr lang="en-GB" dirty="0" smtClean="0"/>
              <a:t>A</a:t>
            </a:r>
          </a:p>
          <a:p>
            <a:r>
              <a:rPr lang="en-GB" dirty="0" smtClean="0"/>
              <a:t>B</a:t>
            </a:r>
          </a:p>
          <a:p>
            <a:r>
              <a:rPr lang="en-GB" dirty="0" smtClean="0"/>
              <a:t>Temp</a:t>
            </a:r>
          </a:p>
          <a:p>
            <a:endParaRPr lang="en-GB" dirty="0"/>
          </a:p>
          <a:p>
            <a:r>
              <a:rPr lang="en-GB" dirty="0" smtClean="0"/>
              <a:t>So S (n)=??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9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Frequency count method: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Algorithm Sum (</a:t>
            </a:r>
            <a:r>
              <a:rPr lang="en-GB" dirty="0" err="1" smtClean="0"/>
              <a:t>A,n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r>
              <a:rPr lang="en-GB" sz="2800" dirty="0" smtClean="0"/>
              <a:t>{</a:t>
            </a:r>
          </a:p>
          <a:p>
            <a:pPr marL="457200" lvl="1" indent="0">
              <a:buNone/>
            </a:pPr>
            <a:r>
              <a:rPr lang="en-GB" sz="2800" dirty="0" smtClean="0"/>
              <a:t>S=0;</a:t>
            </a:r>
          </a:p>
          <a:p>
            <a:pPr marL="457200" lvl="1" indent="0">
              <a:buNone/>
            </a:pPr>
            <a:r>
              <a:rPr lang="en-GB" sz="2800" dirty="0" smtClean="0"/>
              <a:t>	For( </a:t>
            </a:r>
            <a:r>
              <a:rPr lang="en-GB" sz="2800" dirty="0" err="1" smtClean="0"/>
              <a:t>i</a:t>
            </a:r>
            <a:r>
              <a:rPr lang="en-GB" sz="2800" dirty="0" smtClean="0"/>
              <a:t>=0; </a:t>
            </a:r>
            <a:r>
              <a:rPr lang="en-GB" sz="2800" dirty="0" err="1" smtClean="0"/>
              <a:t>i</a:t>
            </a:r>
            <a:r>
              <a:rPr lang="en-GB" sz="2800" dirty="0" smtClean="0"/>
              <a:t>&lt;n ;</a:t>
            </a:r>
            <a:r>
              <a:rPr lang="en-GB" sz="2800" dirty="0" err="1" smtClean="0"/>
              <a:t>i</a:t>
            </a:r>
            <a:r>
              <a:rPr lang="en-GB" sz="2800" dirty="0" smtClean="0"/>
              <a:t>++)</a:t>
            </a:r>
          </a:p>
          <a:p>
            <a:pPr marL="457200" lvl="1" indent="0">
              <a:buNone/>
            </a:pPr>
            <a:r>
              <a:rPr lang="en-GB" sz="2800" dirty="0" smtClean="0"/>
              <a:t>		{</a:t>
            </a:r>
          </a:p>
          <a:p>
            <a:pPr marL="457200" lvl="1" indent="0">
              <a:buNone/>
            </a:pPr>
            <a:r>
              <a:rPr lang="en-GB" sz="2800" dirty="0" smtClean="0"/>
              <a:t>			S=S+A[</a:t>
            </a:r>
            <a:r>
              <a:rPr lang="en-GB" sz="2800" dirty="0" err="1" smtClean="0"/>
              <a:t>i</a:t>
            </a:r>
            <a:r>
              <a:rPr lang="en-GB" sz="2800" dirty="0" smtClean="0"/>
              <a:t>];</a:t>
            </a:r>
          </a:p>
          <a:p>
            <a:pPr marL="457200" lvl="1" indent="0">
              <a:buNone/>
            </a:pPr>
            <a:r>
              <a:rPr lang="en-GB" sz="2800" dirty="0" smtClean="0"/>
              <a:t>		}</a:t>
            </a:r>
          </a:p>
          <a:p>
            <a:pPr marL="457200" lvl="1" indent="0">
              <a:buNone/>
            </a:pPr>
            <a:r>
              <a:rPr lang="en-GB" sz="2800" dirty="0" smtClean="0"/>
              <a:t>	Return S;</a:t>
            </a:r>
          </a:p>
          <a:p>
            <a:pPr marL="457200" lvl="1" indent="0">
              <a:buNone/>
            </a:pPr>
            <a:r>
              <a:rPr lang="en-GB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 complexity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complexity </a:t>
            </a:r>
          </a:p>
          <a:p>
            <a:r>
              <a:rPr lang="en-GB" dirty="0" smtClean="0"/>
              <a:t>F(n)=2n+3</a:t>
            </a:r>
          </a:p>
          <a:p>
            <a:r>
              <a:rPr lang="en-GB" dirty="0" smtClean="0"/>
              <a:t>O(n) </a:t>
            </a:r>
            <a:r>
              <a:rPr lang="en-GB" dirty="0" smtClean="0">
                <a:sym typeface="Wingdings" panose="05000000000000000000" pitchFamily="2" charset="2"/>
              </a:rPr>
              <a:t> degree of polynomial/order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Space complexity</a:t>
            </a:r>
          </a:p>
          <a:p>
            <a:r>
              <a:rPr lang="en-GB" dirty="0" smtClean="0"/>
              <a:t>S(n)=n+3</a:t>
            </a:r>
          </a:p>
          <a:p>
            <a:r>
              <a:rPr lang="en-GB" dirty="0" smtClean="0"/>
              <a:t>O(n) </a:t>
            </a:r>
            <a:r>
              <a:rPr lang="en-GB" dirty="0">
                <a:sym typeface="Wingdings" panose="05000000000000000000" pitchFamily="2" charset="2"/>
              </a:rPr>
              <a:t> degree of polynomial/order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2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667513"/>
            <a:ext cx="8028432" cy="550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2. </a:t>
            </a:r>
          </a:p>
          <a:p>
            <a:pPr marL="0" indent="0">
              <a:buNone/>
            </a:pPr>
            <a:r>
              <a:rPr lang="en-GB" dirty="0" smtClean="0"/>
              <a:t>Algorithm Add (A,B, n)</a:t>
            </a:r>
          </a:p>
          <a:p>
            <a:pPr marL="457200" lvl="1" indent="0">
              <a:buNone/>
            </a:pPr>
            <a:r>
              <a:rPr lang="en-GB" sz="2800" dirty="0" smtClean="0"/>
              <a:t>{ </a:t>
            </a:r>
          </a:p>
          <a:p>
            <a:pPr marL="457200" lvl="1" indent="0">
              <a:buNone/>
            </a:pPr>
            <a:r>
              <a:rPr lang="en-GB" sz="2800" dirty="0" smtClean="0"/>
              <a:t>	For (</a:t>
            </a:r>
            <a:r>
              <a:rPr lang="en-GB" sz="2800" dirty="0" err="1" smtClean="0"/>
              <a:t>i</a:t>
            </a:r>
            <a:r>
              <a:rPr lang="en-GB" sz="2800" dirty="0" smtClean="0"/>
              <a:t>=0; </a:t>
            </a:r>
            <a:r>
              <a:rPr lang="en-GB" sz="2800" dirty="0" err="1" smtClean="0"/>
              <a:t>i</a:t>
            </a:r>
            <a:r>
              <a:rPr lang="en-GB" sz="2800" dirty="0" smtClean="0"/>
              <a:t>&lt;n; </a:t>
            </a:r>
            <a:r>
              <a:rPr lang="en-GB" sz="2800" dirty="0" err="1" smtClean="0"/>
              <a:t>i</a:t>
            </a:r>
            <a:r>
              <a:rPr lang="en-GB" sz="2800" dirty="0" smtClean="0"/>
              <a:t>++)</a:t>
            </a:r>
          </a:p>
          <a:p>
            <a:pPr marL="457200" lvl="1" indent="0">
              <a:buNone/>
            </a:pPr>
            <a:r>
              <a:rPr lang="en-GB" sz="2800" dirty="0" smtClean="0"/>
              <a:t>	{</a:t>
            </a:r>
          </a:p>
          <a:p>
            <a:pPr marL="457200" lvl="1" indent="0">
              <a:buNone/>
            </a:pPr>
            <a:r>
              <a:rPr lang="en-GB" sz="2800" dirty="0" smtClean="0"/>
              <a:t>		For (j=0; j&lt;n; </a:t>
            </a:r>
            <a:r>
              <a:rPr lang="en-GB" sz="2800" dirty="0" err="1" smtClean="0"/>
              <a:t>j++</a:t>
            </a:r>
            <a:r>
              <a:rPr lang="en-GB" sz="2800" dirty="0" smtClean="0"/>
              <a:t>)</a:t>
            </a:r>
          </a:p>
          <a:p>
            <a:pPr marL="457200" lvl="1" indent="0">
              <a:buNone/>
            </a:pPr>
            <a:r>
              <a:rPr lang="en-GB" sz="2800" dirty="0" smtClean="0"/>
              <a:t>		{</a:t>
            </a:r>
          </a:p>
          <a:p>
            <a:pPr marL="457200" lvl="1" indent="0">
              <a:buNone/>
            </a:pPr>
            <a:r>
              <a:rPr lang="en-GB" sz="2800" dirty="0" smtClean="0"/>
              <a:t>			C[</a:t>
            </a:r>
            <a:r>
              <a:rPr lang="en-GB" sz="2800" dirty="0" err="1" smtClean="0"/>
              <a:t>i,j</a:t>
            </a:r>
            <a:r>
              <a:rPr lang="en-GB" sz="2800" dirty="0" smtClean="0"/>
              <a:t>]= A[</a:t>
            </a:r>
            <a:r>
              <a:rPr lang="en-GB" sz="2800" dirty="0" err="1" smtClean="0"/>
              <a:t>i,j</a:t>
            </a:r>
            <a:r>
              <a:rPr lang="en-GB" sz="2800" dirty="0" smtClean="0"/>
              <a:t>]+B[</a:t>
            </a:r>
            <a:r>
              <a:rPr lang="en-GB" sz="2800" dirty="0" err="1" smtClean="0"/>
              <a:t>i,j</a:t>
            </a:r>
            <a:r>
              <a:rPr lang="en-GB" sz="2800" dirty="0" smtClean="0"/>
              <a:t>];</a:t>
            </a:r>
          </a:p>
          <a:p>
            <a:pPr marL="457200" lvl="1" indent="0">
              <a:buNone/>
            </a:pPr>
            <a:r>
              <a:rPr lang="en-GB" sz="2800" dirty="0" smtClean="0"/>
              <a:t>		}</a:t>
            </a:r>
          </a:p>
          <a:p>
            <a:pPr marL="457200" lvl="1" indent="0">
              <a:buNone/>
            </a:pPr>
            <a:r>
              <a:rPr lang="en-GB" sz="2800" dirty="0" smtClean="0"/>
              <a:t>	} </a:t>
            </a:r>
          </a:p>
          <a:p>
            <a:pPr marL="457200" lvl="1" indent="0">
              <a:buNone/>
            </a:pPr>
            <a:r>
              <a:rPr lang="en-GB" sz="2800" dirty="0" smtClean="0"/>
              <a:t>}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036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53" y="2514600"/>
            <a:ext cx="74676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LECTURE# 02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</a:t>
            </a:r>
            <a:r>
              <a:rPr lang="en-US" dirty="0" smtClean="0"/>
              <a:t>lgorithm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0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"/>
            <a:ext cx="7757160" cy="518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Time complexity :</a:t>
            </a:r>
          </a:p>
          <a:p>
            <a:pPr marL="0" indent="0">
              <a:buNone/>
            </a:pPr>
            <a:r>
              <a:rPr lang="en-GB" sz="2400" dirty="0" smtClean="0"/>
              <a:t>F(n)= 2n^2 +2n +1</a:t>
            </a:r>
          </a:p>
          <a:p>
            <a:pPr marL="0" indent="0">
              <a:buNone/>
            </a:pPr>
            <a:r>
              <a:rPr lang="en-GB" sz="2400" dirty="0" smtClean="0"/>
              <a:t>O(n^2)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Space Complexity </a:t>
            </a:r>
          </a:p>
          <a:p>
            <a:pPr marL="0" indent="0">
              <a:buNone/>
            </a:pPr>
            <a:r>
              <a:rPr lang="en-GB" sz="2400" dirty="0" smtClean="0"/>
              <a:t>S(n) = 3n^2 +3</a:t>
            </a:r>
          </a:p>
          <a:p>
            <a:pPr marL="0" indent="0">
              <a:buNone/>
            </a:pPr>
            <a:r>
              <a:rPr lang="en-GB" sz="2400" dirty="0" smtClean="0"/>
              <a:t>O(n^2)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250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96" y="393193"/>
            <a:ext cx="8090154" cy="578377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What is time and space complexity of following algorithm :</a:t>
            </a:r>
          </a:p>
          <a:p>
            <a:pPr marL="0" indent="0">
              <a:buNone/>
            </a:pPr>
            <a:r>
              <a:rPr lang="en-GB" dirty="0"/>
              <a:t>Algorithm </a:t>
            </a:r>
            <a:r>
              <a:rPr lang="en-GB" dirty="0" smtClean="0"/>
              <a:t>Multiply </a:t>
            </a:r>
            <a:r>
              <a:rPr lang="en-GB" dirty="0"/>
              <a:t>(A,B, n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sz="2800" dirty="0" smtClean="0"/>
              <a:t>{ 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For (</a:t>
            </a:r>
            <a:r>
              <a:rPr lang="en-GB" sz="2800" dirty="0" err="1"/>
              <a:t>i</a:t>
            </a:r>
            <a:r>
              <a:rPr lang="en-GB" sz="2800" dirty="0"/>
              <a:t>=0; </a:t>
            </a:r>
            <a:r>
              <a:rPr lang="en-GB" sz="2800" dirty="0" err="1"/>
              <a:t>i</a:t>
            </a:r>
            <a:r>
              <a:rPr lang="en-GB" sz="2800" dirty="0"/>
              <a:t>&lt;n; </a:t>
            </a:r>
            <a:r>
              <a:rPr lang="en-GB" sz="2800" dirty="0" err="1"/>
              <a:t>i</a:t>
            </a:r>
            <a:r>
              <a:rPr lang="en-GB" sz="2800" dirty="0"/>
              <a:t>++)</a:t>
            </a:r>
          </a:p>
          <a:p>
            <a:pPr marL="457200" lvl="1" indent="0">
              <a:buNone/>
            </a:pPr>
            <a:r>
              <a:rPr lang="en-GB" sz="2800" dirty="0"/>
              <a:t>{</a:t>
            </a:r>
          </a:p>
          <a:p>
            <a:pPr marL="457200" lvl="1" indent="0">
              <a:buNone/>
            </a:pPr>
            <a:r>
              <a:rPr lang="en-GB" sz="2800" dirty="0" smtClean="0"/>
              <a:t>	For </a:t>
            </a:r>
            <a:r>
              <a:rPr lang="en-GB" sz="2800" dirty="0"/>
              <a:t>(j=0; j&lt;n; </a:t>
            </a:r>
            <a:r>
              <a:rPr lang="en-GB" sz="2800" dirty="0" err="1"/>
              <a:t>j++</a:t>
            </a:r>
            <a:r>
              <a:rPr lang="en-GB" sz="2800" dirty="0"/>
              <a:t>)</a:t>
            </a:r>
          </a:p>
          <a:p>
            <a:pPr marL="457200" lvl="1" indent="0">
              <a:buNone/>
            </a:pPr>
            <a:r>
              <a:rPr lang="en-GB" sz="2800" dirty="0" smtClean="0"/>
              <a:t>	{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 smtClean="0"/>
              <a:t>		C[</a:t>
            </a:r>
            <a:r>
              <a:rPr lang="en-GB" sz="2800" dirty="0" err="1" smtClean="0"/>
              <a:t>i,j</a:t>
            </a:r>
            <a:r>
              <a:rPr lang="en-GB" sz="2800" dirty="0" smtClean="0"/>
              <a:t>]= 0;</a:t>
            </a:r>
          </a:p>
          <a:p>
            <a:pPr marL="457200" lvl="1" indent="0">
              <a:buNone/>
            </a:pPr>
            <a:r>
              <a:rPr lang="en-GB" sz="2800" dirty="0" smtClean="0"/>
              <a:t>		For (k=0; k&lt;n ;k++)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 smtClean="0"/>
              <a:t>		{</a:t>
            </a:r>
          </a:p>
          <a:p>
            <a:pPr marL="457200" lvl="1" indent="0">
              <a:buNone/>
            </a:pPr>
            <a:r>
              <a:rPr lang="en-GB" sz="2800" dirty="0" smtClean="0"/>
              <a:t> 			C[</a:t>
            </a:r>
            <a:r>
              <a:rPr lang="en-GB" sz="2800" dirty="0" err="1" smtClean="0"/>
              <a:t>i,j</a:t>
            </a:r>
            <a:r>
              <a:rPr lang="en-GB" sz="2800" dirty="0" smtClean="0"/>
              <a:t>]=</a:t>
            </a:r>
            <a:r>
              <a:rPr lang="en-GB" sz="2800" dirty="0"/>
              <a:t>C[</a:t>
            </a:r>
            <a:r>
              <a:rPr lang="en-GB" sz="2800" dirty="0" err="1"/>
              <a:t>i,j</a:t>
            </a:r>
            <a:r>
              <a:rPr lang="en-GB" sz="2800" dirty="0" smtClean="0"/>
              <a:t>]+A[</a:t>
            </a:r>
            <a:r>
              <a:rPr lang="en-GB" sz="2800" dirty="0" err="1" smtClean="0"/>
              <a:t>i,k</a:t>
            </a:r>
            <a:r>
              <a:rPr lang="en-GB" sz="2800" dirty="0" smtClean="0"/>
              <a:t>]*B[</a:t>
            </a:r>
            <a:r>
              <a:rPr lang="en-GB" sz="2800" dirty="0" err="1"/>
              <a:t>k</a:t>
            </a:r>
            <a:r>
              <a:rPr lang="en-GB" sz="2800" dirty="0" err="1" smtClean="0"/>
              <a:t>,j</a:t>
            </a:r>
            <a:r>
              <a:rPr lang="en-GB" sz="2800" dirty="0"/>
              <a:t>];</a:t>
            </a:r>
          </a:p>
          <a:p>
            <a:pPr marL="457200" lvl="1" indent="0">
              <a:buNone/>
            </a:pPr>
            <a:r>
              <a:rPr lang="en-GB" sz="2800" dirty="0" smtClean="0"/>
              <a:t>		}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 smtClean="0"/>
              <a:t>	} 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6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Time complexity :</a:t>
            </a:r>
          </a:p>
          <a:p>
            <a:r>
              <a:rPr lang="en-GB" sz="2400" dirty="0" smtClean="0"/>
              <a:t>F(n)= 2n^3+3n^2+2n+1</a:t>
            </a:r>
          </a:p>
          <a:p>
            <a:r>
              <a:rPr lang="en-GB" sz="2400" dirty="0" smtClean="0"/>
              <a:t>O(n^3)</a:t>
            </a:r>
          </a:p>
          <a:p>
            <a:endParaRPr lang="en-GB" sz="2400" dirty="0"/>
          </a:p>
          <a:p>
            <a:r>
              <a:rPr lang="en-GB" sz="2400" dirty="0" smtClean="0"/>
              <a:t>Space complexity </a:t>
            </a:r>
          </a:p>
          <a:p>
            <a:r>
              <a:rPr lang="en-GB" sz="2400" dirty="0" smtClean="0"/>
              <a:t>S(n)=3n^2+4</a:t>
            </a:r>
          </a:p>
          <a:p>
            <a:r>
              <a:rPr lang="en-GB" sz="2400" dirty="0" smtClean="0"/>
              <a:t>O(n^2)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926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complexity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7673"/>
            <a:ext cx="7886700" cy="354230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=0; </a:t>
            </a:r>
            <a:r>
              <a:rPr lang="en-GB" dirty="0" err="1" smtClean="0"/>
              <a:t>i</a:t>
            </a:r>
            <a:r>
              <a:rPr lang="en-GB" dirty="0" smtClean="0"/>
              <a:t>&lt;n ; </a:t>
            </a:r>
            <a:r>
              <a:rPr lang="en-GB" dirty="0" err="1" smtClean="0"/>
              <a:t>i</a:t>
            </a:r>
            <a:r>
              <a:rPr lang="en-GB" dirty="0" smtClean="0"/>
              <a:t>++)</a:t>
            </a:r>
          </a:p>
          <a:p>
            <a:pPr marL="342900" lvl="1" indent="0">
              <a:buNone/>
            </a:pPr>
            <a:r>
              <a:rPr lang="en-GB" dirty="0" smtClean="0"/>
              <a:t>{</a:t>
            </a:r>
          </a:p>
          <a:p>
            <a:pPr marL="342900" lvl="1" indent="0">
              <a:buNone/>
            </a:pPr>
            <a:r>
              <a:rPr lang="en-GB" dirty="0"/>
              <a:t>	</a:t>
            </a:r>
            <a:r>
              <a:rPr lang="en-GB" dirty="0" smtClean="0"/>
              <a:t>Statements;</a:t>
            </a:r>
          </a:p>
          <a:p>
            <a:pPr marL="342900" lvl="1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2.  For (</a:t>
            </a:r>
            <a:r>
              <a:rPr lang="en-GB" dirty="0" err="1" smtClean="0"/>
              <a:t>i</a:t>
            </a:r>
            <a:r>
              <a:rPr lang="en-GB" dirty="0" smtClean="0"/>
              <a:t>=n ; </a:t>
            </a:r>
            <a:r>
              <a:rPr lang="en-GB" dirty="0" err="1" smtClean="0"/>
              <a:t>i</a:t>
            </a:r>
            <a:r>
              <a:rPr lang="en-GB" dirty="0" smtClean="0"/>
              <a:t>&gt;0 ; </a:t>
            </a:r>
            <a:r>
              <a:rPr lang="en-GB" dirty="0" err="1" smtClean="0"/>
              <a:t>i</a:t>
            </a:r>
            <a:r>
              <a:rPr lang="en-GB" dirty="0" smtClean="0"/>
              <a:t>--)</a:t>
            </a:r>
          </a:p>
          <a:p>
            <a:pPr marL="342900" lvl="1" indent="0">
              <a:buNone/>
            </a:pPr>
            <a:r>
              <a:rPr lang="en-GB" dirty="0" smtClean="0"/>
              <a:t>{</a:t>
            </a:r>
          </a:p>
          <a:p>
            <a:pPr marL="342900" lvl="1" indent="0">
              <a:buNone/>
            </a:pPr>
            <a:r>
              <a:rPr lang="en-GB" dirty="0" smtClean="0"/>
              <a:t>	Statements;</a:t>
            </a:r>
          </a:p>
          <a:p>
            <a:pPr marL="342900" lvl="1" indent="0">
              <a:buNone/>
            </a:pPr>
            <a:r>
              <a:rPr lang="en-GB" dirty="0" smtClean="0"/>
              <a:t>}</a:t>
            </a:r>
          </a:p>
          <a:p>
            <a:pPr marL="342900" lvl="1" indent="0">
              <a:buNone/>
            </a:pPr>
            <a:endParaRPr lang="en-GB" dirty="0" smtClean="0"/>
          </a:p>
          <a:p>
            <a:pPr marL="342900" lvl="1" indent="0">
              <a:buNone/>
            </a:pPr>
            <a:r>
              <a:rPr lang="en-GB" dirty="0" smtClean="0"/>
              <a:t>Find:</a:t>
            </a:r>
          </a:p>
          <a:p>
            <a:pPr marL="342900" lvl="1" indent="0">
              <a:buNone/>
            </a:pPr>
            <a:r>
              <a:rPr lang="en-GB" dirty="0" smtClean="0"/>
              <a:t>O(??)</a:t>
            </a:r>
          </a:p>
        </p:txBody>
      </p:sp>
    </p:spTree>
    <p:extLst>
      <p:ext uri="{BB962C8B-B14F-4D97-AF65-F5344CB8AC3E}">
        <p14:creationId xmlns:p14="http://schemas.microsoft.com/office/powerpoint/2010/main" val="3358085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145018" cy="5849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	3. for(</a:t>
            </a:r>
            <a:r>
              <a:rPr lang="en-GB" sz="2400" dirty="0" err="1" smtClean="0"/>
              <a:t>i</a:t>
            </a:r>
            <a:r>
              <a:rPr lang="en-GB" sz="2400" dirty="0" smtClean="0"/>
              <a:t>=0; </a:t>
            </a:r>
            <a:r>
              <a:rPr lang="en-GB" sz="2400" dirty="0" err="1" smtClean="0"/>
              <a:t>i</a:t>
            </a:r>
            <a:r>
              <a:rPr lang="en-GB" sz="2400" dirty="0" smtClean="0"/>
              <a:t>&lt;n ; </a:t>
            </a:r>
            <a:r>
              <a:rPr lang="en-GB" sz="2400" dirty="0" err="1" smtClean="0"/>
              <a:t>i</a:t>
            </a:r>
            <a:r>
              <a:rPr lang="en-GB" sz="2400" dirty="0" smtClean="0"/>
              <a:t>++)</a:t>
            </a:r>
          </a:p>
          <a:p>
            <a:pPr marL="1028700" lvl="3" indent="0">
              <a:buNone/>
            </a:pPr>
            <a:r>
              <a:rPr lang="en-GB" sz="1600" dirty="0" smtClean="0"/>
              <a:t>{</a:t>
            </a:r>
          </a:p>
          <a:p>
            <a:pPr marL="1371600" lvl="4" indent="0">
              <a:buNone/>
            </a:pPr>
            <a:r>
              <a:rPr lang="en-GB" sz="2000" dirty="0" smtClean="0"/>
              <a:t>for (j=0; j&lt;n ; </a:t>
            </a:r>
            <a:r>
              <a:rPr lang="en-GB" sz="2000" dirty="0" err="1" smtClean="0"/>
              <a:t>j++</a:t>
            </a:r>
            <a:r>
              <a:rPr lang="en-GB" sz="2000" dirty="0" smtClean="0"/>
              <a:t>)</a:t>
            </a:r>
          </a:p>
          <a:p>
            <a:pPr marL="1714500" lvl="5" indent="0">
              <a:buNone/>
            </a:pPr>
            <a:r>
              <a:rPr lang="en-GB" sz="1600" dirty="0" smtClean="0"/>
              <a:t>{</a:t>
            </a:r>
          </a:p>
          <a:p>
            <a:pPr marL="2057400" lvl="6" indent="0">
              <a:buNone/>
            </a:pPr>
            <a:r>
              <a:rPr lang="en-GB" sz="1600" dirty="0" smtClean="0"/>
              <a:t>statement;</a:t>
            </a:r>
          </a:p>
          <a:p>
            <a:pPr marL="1714500" lvl="5" indent="0">
              <a:buNone/>
            </a:pPr>
            <a:r>
              <a:rPr lang="en-GB" sz="1600" dirty="0" smtClean="0"/>
              <a:t>}</a:t>
            </a:r>
          </a:p>
          <a:p>
            <a:pPr marL="1028700" lvl="3" indent="0">
              <a:buNone/>
            </a:pPr>
            <a:r>
              <a:rPr lang="en-GB" sz="1600" dirty="0" smtClean="0"/>
              <a:t>}</a:t>
            </a:r>
          </a:p>
          <a:p>
            <a:pPr marL="342900" lvl="1" indent="0">
              <a:buNone/>
            </a:pPr>
            <a:endParaRPr lang="en-GB" sz="2000" dirty="0"/>
          </a:p>
          <a:p>
            <a:pPr marL="342900" lvl="1" indent="0">
              <a:buNone/>
            </a:pPr>
            <a:r>
              <a:rPr lang="en-GB" sz="2000" dirty="0" smtClean="0"/>
              <a:t>O(??)</a:t>
            </a:r>
          </a:p>
          <a:p>
            <a:pPr marL="685800" lvl="2" indent="0">
              <a:buNone/>
            </a:pPr>
            <a:endParaRPr lang="en-GB" sz="2000" dirty="0"/>
          </a:p>
          <a:p>
            <a:pPr marL="685800" lvl="2" indent="0">
              <a:buNone/>
            </a:pPr>
            <a:r>
              <a:rPr lang="en-GB" sz="2000" dirty="0"/>
              <a:t>4. for(</a:t>
            </a:r>
            <a:r>
              <a:rPr lang="en-GB" sz="2000" dirty="0" err="1"/>
              <a:t>i</a:t>
            </a:r>
            <a:r>
              <a:rPr lang="en-GB" sz="2000" dirty="0"/>
              <a:t>=0; </a:t>
            </a:r>
            <a:r>
              <a:rPr lang="en-GB" sz="2000" dirty="0" err="1"/>
              <a:t>i</a:t>
            </a:r>
            <a:r>
              <a:rPr lang="en-GB" sz="2000" dirty="0"/>
              <a:t>&lt;n ; </a:t>
            </a:r>
            <a:r>
              <a:rPr lang="en-GB" sz="2000" dirty="0" err="1"/>
              <a:t>i</a:t>
            </a:r>
            <a:r>
              <a:rPr lang="en-GB" sz="2000" dirty="0"/>
              <a:t>=i+2)</a:t>
            </a:r>
          </a:p>
          <a:p>
            <a:pPr marL="1371600" lvl="4" indent="0">
              <a:buNone/>
            </a:pPr>
            <a:r>
              <a:rPr lang="en-GB" sz="1600" dirty="0"/>
              <a:t>{</a:t>
            </a:r>
          </a:p>
          <a:p>
            <a:pPr marL="1714500" lvl="5" indent="0">
              <a:buNone/>
            </a:pPr>
            <a:r>
              <a:rPr lang="en-GB" sz="1600" dirty="0"/>
              <a:t>statement;</a:t>
            </a:r>
          </a:p>
          <a:p>
            <a:pPr marL="1371600" lvl="4" indent="0">
              <a:buNone/>
            </a:pPr>
            <a:r>
              <a:rPr lang="en-GB" sz="1600" dirty="0"/>
              <a:t>}</a:t>
            </a:r>
          </a:p>
          <a:p>
            <a:pPr marL="342900" lvl="1" indent="0">
              <a:buNone/>
            </a:pPr>
            <a:endParaRPr lang="en-GB" sz="2000" dirty="0" smtClean="0"/>
          </a:p>
          <a:p>
            <a:pPr marL="685800" lvl="1" indent="-342900">
              <a:buFont typeface="+mj-lt"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35389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7594092" cy="2217515"/>
          </a:xfrm>
        </p:spPr>
        <p:txBody>
          <a:bodyPr>
            <a:normAutofit lnSpcReduction="10000"/>
          </a:bodyPr>
          <a:lstStyle/>
          <a:p>
            <a:pPr marL="685800" lvl="2" indent="0">
              <a:buNone/>
            </a:pPr>
            <a:r>
              <a:rPr lang="en-GB" sz="2800" dirty="0"/>
              <a:t>5. For (</a:t>
            </a:r>
            <a:r>
              <a:rPr lang="en-GB" sz="2800" dirty="0" err="1"/>
              <a:t>i</a:t>
            </a:r>
            <a:r>
              <a:rPr lang="en-GB" sz="2800" dirty="0"/>
              <a:t>=0; </a:t>
            </a:r>
            <a:r>
              <a:rPr lang="en-GB" sz="2800" dirty="0" err="1"/>
              <a:t>i</a:t>
            </a:r>
            <a:r>
              <a:rPr lang="en-GB" sz="2800" dirty="0"/>
              <a:t>&lt;n ; </a:t>
            </a:r>
            <a:r>
              <a:rPr lang="en-GB" sz="2800" dirty="0" err="1"/>
              <a:t>i</a:t>
            </a:r>
            <a:r>
              <a:rPr lang="en-GB" sz="2800" dirty="0"/>
              <a:t>=</a:t>
            </a:r>
            <a:r>
              <a:rPr lang="en-GB" sz="2800" dirty="0" err="1"/>
              <a:t>i</a:t>
            </a:r>
            <a:r>
              <a:rPr lang="en-GB" sz="2800" dirty="0"/>
              <a:t>*2)</a:t>
            </a:r>
          </a:p>
          <a:p>
            <a:pPr marL="1371600" lvl="4" indent="0">
              <a:buNone/>
            </a:pPr>
            <a:r>
              <a:rPr lang="en-GB" sz="2100" dirty="0"/>
              <a:t>{</a:t>
            </a:r>
          </a:p>
          <a:p>
            <a:pPr marL="1714500" lvl="5" indent="0">
              <a:buNone/>
            </a:pPr>
            <a:r>
              <a:rPr lang="en-GB" sz="2100" dirty="0"/>
              <a:t>statement;</a:t>
            </a:r>
          </a:p>
          <a:p>
            <a:pPr marL="1371600" lvl="4" indent="0">
              <a:buNone/>
            </a:pPr>
            <a:r>
              <a:rPr lang="en-GB" sz="2100" dirty="0" smtClean="0"/>
              <a:t>}</a:t>
            </a:r>
          </a:p>
          <a:p>
            <a:pPr marL="1028700" lvl="3" indent="0">
              <a:buNone/>
            </a:pPr>
            <a:endParaRPr lang="en-GB" sz="2100" dirty="0"/>
          </a:p>
          <a:p>
            <a:pPr marL="1028700" lvl="3" indent="0">
              <a:buNone/>
            </a:pPr>
            <a:r>
              <a:rPr lang="en-GB" sz="2100" dirty="0"/>
              <a:t>O(log n)</a:t>
            </a:r>
          </a:p>
          <a:p>
            <a:pPr marL="1028700" lvl="3" indent="0">
              <a:buNone/>
            </a:pPr>
            <a:endParaRPr lang="en-GB" sz="1500" dirty="0"/>
          </a:p>
        </p:txBody>
      </p:sp>
      <p:sp>
        <p:nvSpPr>
          <p:cNvPr id="4" name="Rectangle 3"/>
          <p:cNvSpPr/>
          <p:nvPr/>
        </p:nvSpPr>
        <p:spPr>
          <a:xfrm>
            <a:off x="66294" y="3657600"/>
            <a:ext cx="7172706" cy="179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spcBef>
                <a:spcPts val="375"/>
              </a:spcBef>
            </a:pPr>
            <a:r>
              <a:rPr lang="en-GB" sz="2800" dirty="0">
                <a:solidFill>
                  <a:prstClr val="black"/>
                </a:solidFill>
              </a:rPr>
              <a:t>6. for(</a:t>
            </a:r>
            <a:r>
              <a:rPr lang="en-GB" sz="2800" dirty="0" err="1">
                <a:solidFill>
                  <a:prstClr val="black"/>
                </a:solidFill>
              </a:rPr>
              <a:t>i</a:t>
            </a:r>
            <a:r>
              <a:rPr lang="en-GB" sz="2800" dirty="0">
                <a:solidFill>
                  <a:prstClr val="black"/>
                </a:solidFill>
              </a:rPr>
              <a:t>=n ; </a:t>
            </a:r>
            <a:r>
              <a:rPr lang="en-GB" sz="2800" dirty="0" err="1">
                <a:solidFill>
                  <a:prstClr val="black"/>
                </a:solidFill>
              </a:rPr>
              <a:t>i</a:t>
            </a:r>
            <a:r>
              <a:rPr lang="en-GB" sz="2800" dirty="0">
                <a:solidFill>
                  <a:prstClr val="black"/>
                </a:solidFill>
              </a:rPr>
              <a:t>&gt;= 10 ; </a:t>
            </a:r>
            <a:r>
              <a:rPr lang="en-GB" sz="2800" dirty="0" err="1">
                <a:solidFill>
                  <a:prstClr val="black"/>
                </a:solidFill>
              </a:rPr>
              <a:t>i</a:t>
            </a:r>
            <a:r>
              <a:rPr lang="en-GB" sz="2800" dirty="0">
                <a:solidFill>
                  <a:prstClr val="black"/>
                </a:solidFill>
              </a:rPr>
              <a:t>=</a:t>
            </a:r>
            <a:r>
              <a:rPr lang="en-GB" sz="2800" dirty="0" err="1">
                <a:solidFill>
                  <a:prstClr val="black"/>
                </a:solidFill>
              </a:rPr>
              <a:t>i</a:t>
            </a:r>
            <a:r>
              <a:rPr lang="en-GB" sz="2800" dirty="0">
                <a:solidFill>
                  <a:prstClr val="black"/>
                </a:solidFill>
              </a:rPr>
              <a:t>/2)</a:t>
            </a:r>
          </a:p>
          <a:p>
            <a:pPr lvl="4">
              <a:lnSpc>
                <a:spcPct val="90000"/>
              </a:lnSpc>
              <a:spcBef>
                <a:spcPts val="375"/>
              </a:spcBef>
            </a:pPr>
            <a:r>
              <a:rPr lang="en-GB" sz="2800" dirty="0">
                <a:solidFill>
                  <a:prstClr val="black"/>
                </a:solidFill>
              </a:rPr>
              <a:t>{</a:t>
            </a:r>
          </a:p>
          <a:p>
            <a:pPr lvl="5">
              <a:lnSpc>
                <a:spcPct val="90000"/>
              </a:lnSpc>
              <a:spcBef>
                <a:spcPts val="375"/>
              </a:spcBef>
            </a:pPr>
            <a:r>
              <a:rPr lang="en-GB" sz="2800" dirty="0">
                <a:solidFill>
                  <a:prstClr val="black"/>
                </a:solidFill>
              </a:rPr>
              <a:t>statement;</a:t>
            </a:r>
          </a:p>
          <a:p>
            <a:pPr lvl="4">
              <a:lnSpc>
                <a:spcPct val="90000"/>
              </a:lnSpc>
              <a:spcBef>
                <a:spcPts val="375"/>
              </a:spcBef>
            </a:pPr>
            <a:r>
              <a:rPr lang="en-GB" sz="28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835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2" indent="0">
              <a:buNone/>
            </a:pPr>
            <a:r>
              <a:rPr lang="en-GB" sz="2800" dirty="0"/>
              <a:t>for(</a:t>
            </a:r>
            <a:r>
              <a:rPr lang="en-GB" sz="2800" dirty="0" err="1"/>
              <a:t>i</a:t>
            </a:r>
            <a:r>
              <a:rPr lang="en-GB" sz="2800" dirty="0"/>
              <a:t>=0; </a:t>
            </a:r>
            <a:r>
              <a:rPr lang="en-GB" sz="2800" dirty="0" err="1"/>
              <a:t>i</a:t>
            </a:r>
            <a:r>
              <a:rPr lang="en-GB" sz="2800" dirty="0"/>
              <a:t>&lt;n ; </a:t>
            </a:r>
            <a:r>
              <a:rPr lang="en-GB" sz="2800" dirty="0" err="1"/>
              <a:t>i</a:t>
            </a:r>
            <a:r>
              <a:rPr lang="en-GB" sz="2800" dirty="0"/>
              <a:t>=</a:t>
            </a:r>
            <a:r>
              <a:rPr lang="en-GB" sz="2800" dirty="0" err="1"/>
              <a:t>i</a:t>
            </a:r>
            <a:r>
              <a:rPr lang="en-GB" sz="2800" dirty="0"/>
              <a:t>++) 	O(n)</a:t>
            </a:r>
          </a:p>
          <a:p>
            <a:pPr marL="685800" lvl="2" indent="0">
              <a:buNone/>
            </a:pPr>
            <a:r>
              <a:rPr lang="en-GB" sz="2800" dirty="0"/>
              <a:t>for(</a:t>
            </a:r>
            <a:r>
              <a:rPr lang="en-GB" sz="2800" dirty="0" err="1"/>
              <a:t>i</a:t>
            </a:r>
            <a:r>
              <a:rPr lang="en-GB" sz="2800" dirty="0"/>
              <a:t>=0; </a:t>
            </a:r>
            <a:r>
              <a:rPr lang="en-GB" sz="2800" dirty="0" err="1"/>
              <a:t>i</a:t>
            </a:r>
            <a:r>
              <a:rPr lang="en-GB" sz="2800" dirty="0"/>
              <a:t>&lt;n ; </a:t>
            </a:r>
            <a:r>
              <a:rPr lang="en-GB" sz="2800" dirty="0" err="1"/>
              <a:t>i</a:t>
            </a:r>
            <a:r>
              <a:rPr lang="en-GB" sz="2800" dirty="0"/>
              <a:t>=i+2) 	O(n)</a:t>
            </a:r>
          </a:p>
          <a:p>
            <a:pPr marL="685800" lvl="2" indent="0">
              <a:buNone/>
            </a:pPr>
            <a:r>
              <a:rPr lang="en-GB" sz="2800" dirty="0"/>
              <a:t>for(</a:t>
            </a:r>
            <a:r>
              <a:rPr lang="en-GB" sz="2800" dirty="0" err="1"/>
              <a:t>i</a:t>
            </a:r>
            <a:r>
              <a:rPr lang="en-GB" sz="2800" dirty="0"/>
              <a:t>=n; </a:t>
            </a:r>
            <a:r>
              <a:rPr lang="en-GB" sz="2800" dirty="0" err="1"/>
              <a:t>i</a:t>
            </a:r>
            <a:r>
              <a:rPr lang="en-GB" sz="2800" dirty="0"/>
              <a:t>&gt;1 ; </a:t>
            </a:r>
            <a:r>
              <a:rPr lang="en-GB" sz="2800" dirty="0" err="1"/>
              <a:t>i</a:t>
            </a:r>
            <a:r>
              <a:rPr lang="en-GB" sz="2800" dirty="0"/>
              <a:t>=</a:t>
            </a:r>
            <a:r>
              <a:rPr lang="en-GB" sz="2800" dirty="0" err="1"/>
              <a:t>i</a:t>
            </a:r>
            <a:r>
              <a:rPr lang="en-GB" sz="2800" dirty="0"/>
              <a:t>--) 	O(n)</a:t>
            </a:r>
          </a:p>
          <a:p>
            <a:pPr marL="685800" lvl="2" indent="0">
              <a:buNone/>
            </a:pPr>
            <a:r>
              <a:rPr lang="en-GB" sz="2800" dirty="0"/>
              <a:t>for(</a:t>
            </a:r>
            <a:r>
              <a:rPr lang="en-GB" sz="2800" dirty="0" err="1"/>
              <a:t>i</a:t>
            </a:r>
            <a:r>
              <a:rPr lang="en-GB" sz="2800" dirty="0"/>
              <a:t>=1; </a:t>
            </a:r>
            <a:r>
              <a:rPr lang="en-GB" sz="2800" dirty="0" err="1"/>
              <a:t>i</a:t>
            </a:r>
            <a:r>
              <a:rPr lang="en-GB" sz="2800" dirty="0"/>
              <a:t>&lt;n ; </a:t>
            </a:r>
            <a:r>
              <a:rPr lang="en-GB" sz="2800" dirty="0" err="1"/>
              <a:t>i</a:t>
            </a:r>
            <a:r>
              <a:rPr lang="en-GB" sz="2800" dirty="0"/>
              <a:t>=</a:t>
            </a:r>
            <a:r>
              <a:rPr lang="en-GB" sz="2800" dirty="0" err="1"/>
              <a:t>i</a:t>
            </a:r>
            <a:r>
              <a:rPr lang="en-GB" sz="2800" dirty="0"/>
              <a:t>*2) 	O(log</a:t>
            </a:r>
            <a:r>
              <a:rPr lang="en-GB" sz="2800" baseline="-25000" dirty="0"/>
              <a:t>2</a:t>
            </a:r>
            <a:r>
              <a:rPr lang="en-GB" sz="2800" dirty="0"/>
              <a:t> n)</a:t>
            </a:r>
          </a:p>
          <a:p>
            <a:pPr marL="685800" lvl="2" indent="0">
              <a:buNone/>
            </a:pPr>
            <a:r>
              <a:rPr lang="en-GB" sz="2800" dirty="0"/>
              <a:t>for(</a:t>
            </a:r>
            <a:r>
              <a:rPr lang="en-GB" sz="2800" dirty="0" err="1"/>
              <a:t>i</a:t>
            </a:r>
            <a:r>
              <a:rPr lang="en-GB" sz="2800" dirty="0"/>
              <a:t>=1; </a:t>
            </a:r>
            <a:r>
              <a:rPr lang="en-GB" sz="2800" dirty="0" err="1"/>
              <a:t>i</a:t>
            </a:r>
            <a:r>
              <a:rPr lang="en-GB" sz="2800" dirty="0"/>
              <a:t>&lt;n ; </a:t>
            </a:r>
            <a:r>
              <a:rPr lang="en-GB" sz="2800" dirty="0" err="1"/>
              <a:t>i</a:t>
            </a:r>
            <a:r>
              <a:rPr lang="en-GB" sz="2800" dirty="0"/>
              <a:t>=</a:t>
            </a:r>
            <a:r>
              <a:rPr lang="en-GB" sz="2800" dirty="0" err="1"/>
              <a:t>i</a:t>
            </a:r>
            <a:r>
              <a:rPr lang="en-GB" sz="2800" dirty="0"/>
              <a:t>*3) 	 O(log</a:t>
            </a:r>
            <a:r>
              <a:rPr lang="en-GB" sz="2800" baseline="-25000" dirty="0"/>
              <a:t>3</a:t>
            </a:r>
            <a:r>
              <a:rPr lang="en-GB" sz="2800" dirty="0"/>
              <a:t> n)</a:t>
            </a:r>
          </a:p>
          <a:p>
            <a:pPr marL="685800" lvl="2" indent="0">
              <a:buNone/>
            </a:pPr>
            <a:r>
              <a:rPr lang="en-GB" sz="2800" dirty="0"/>
              <a:t>for(</a:t>
            </a:r>
            <a:r>
              <a:rPr lang="en-GB" sz="2800" dirty="0" err="1"/>
              <a:t>i</a:t>
            </a:r>
            <a:r>
              <a:rPr lang="en-GB" sz="2800" dirty="0"/>
              <a:t>=n; </a:t>
            </a:r>
            <a:r>
              <a:rPr lang="en-GB" sz="2800" dirty="0" err="1"/>
              <a:t>i</a:t>
            </a:r>
            <a:r>
              <a:rPr lang="en-GB" sz="2800" dirty="0"/>
              <a:t>&gt;1 ; </a:t>
            </a:r>
            <a:r>
              <a:rPr lang="en-GB" sz="2800" dirty="0" err="1"/>
              <a:t>i</a:t>
            </a:r>
            <a:r>
              <a:rPr lang="en-GB" sz="2800" dirty="0"/>
              <a:t>=</a:t>
            </a:r>
            <a:r>
              <a:rPr lang="en-GB" sz="2800" dirty="0" err="1"/>
              <a:t>i</a:t>
            </a:r>
            <a:r>
              <a:rPr lang="en-GB" sz="2800" dirty="0"/>
              <a:t>/2) 	 O(log</a:t>
            </a:r>
            <a:r>
              <a:rPr lang="en-GB" sz="2800" baseline="-25000" dirty="0"/>
              <a:t>2</a:t>
            </a:r>
            <a:r>
              <a:rPr lang="en-GB" sz="2800" dirty="0"/>
              <a:t> n)</a:t>
            </a:r>
          </a:p>
          <a:p>
            <a:pPr marL="685800" lvl="2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74794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Time function: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707466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 smtClean="0"/>
              <a:t>O(1)---------Constant function</a:t>
            </a:r>
          </a:p>
          <a:p>
            <a:r>
              <a:rPr lang="en-GB" sz="2800" dirty="0" smtClean="0"/>
              <a:t>O(log </a:t>
            </a:r>
            <a:r>
              <a:rPr lang="en-GB" sz="2800" dirty="0" err="1" smtClean="0"/>
              <a:t>logn</a:t>
            </a:r>
            <a:r>
              <a:rPr lang="en-GB" sz="2800" dirty="0" smtClean="0"/>
              <a:t>)--- double logarithmic</a:t>
            </a:r>
          </a:p>
          <a:p>
            <a:r>
              <a:rPr lang="en-GB" sz="2800" dirty="0" smtClean="0"/>
              <a:t>O(log n )------logarithmic function</a:t>
            </a:r>
          </a:p>
          <a:p>
            <a:r>
              <a:rPr lang="en-GB" sz="2800" dirty="0" smtClean="0"/>
              <a:t>O((</a:t>
            </a:r>
            <a:r>
              <a:rPr lang="en-GB" sz="2800" dirty="0" err="1" smtClean="0"/>
              <a:t>logn</a:t>
            </a:r>
            <a:r>
              <a:rPr lang="en-GB" sz="2800" dirty="0" smtClean="0"/>
              <a:t>)^k)----poly logarithmic</a:t>
            </a:r>
          </a:p>
          <a:p>
            <a:r>
              <a:rPr lang="en-GB" sz="2800" dirty="0" smtClean="0"/>
              <a:t>O(n)--------linear function</a:t>
            </a:r>
          </a:p>
          <a:p>
            <a:r>
              <a:rPr lang="en-GB" sz="2800" dirty="0" smtClean="0"/>
              <a:t>O(</a:t>
            </a:r>
            <a:r>
              <a:rPr lang="en-GB" sz="2800" dirty="0" err="1" smtClean="0"/>
              <a:t>nlogn</a:t>
            </a:r>
            <a:r>
              <a:rPr lang="en-GB" sz="2800" dirty="0" smtClean="0"/>
              <a:t>)---- log linear</a:t>
            </a:r>
          </a:p>
          <a:p>
            <a:r>
              <a:rPr lang="en-GB" sz="2800" dirty="0" smtClean="0"/>
              <a:t>O(n</a:t>
            </a:r>
            <a:r>
              <a:rPr lang="en-GB" sz="2800" baseline="30000" dirty="0" smtClean="0"/>
              <a:t>2</a:t>
            </a:r>
            <a:r>
              <a:rPr lang="en-GB" sz="2800" dirty="0" smtClean="0"/>
              <a:t>)--------Quadratic function</a:t>
            </a:r>
          </a:p>
          <a:p>
            <a:r>
              <a:rPr lang="en-GB" sz="2800" dirty="0" smtClean="0"/>
              <a:t>O(n</a:t>
            </a:r>
            <a:r>
              <a:rPr lang="en-GB" sz="2800" baseline="30000" dirty="0"/>
              <a:t>3</a:t>
            </a:r>
            <a:r>
              <a:rPr lang="en-GB" sz="2800" dirty="0" smtClean="0"/>
              <a:t>)-------- cubic function</a:t>
            </a:r>
          </a:p>
          <a:p>
            <a:r>
              <a:rPr lang="en-GB" sz="2800" dirty="0" smtClean="0"/>
              <a:t>O(</a:t>
            </a:r>
            <a:r>
              <a:rPr lang="en-GB" sz="2800" dirty="0" err="1" smtClean="0"/>
              <a:t>n^k</a:t>
            </a:r>
            <a:r>
              <a:rPr lang="en-GB" sz="2800" dirty="0" smtClean="0"/>
              <a:t>)---- polynomial </a:t>
            </a:r>
          </a:p>
          <a:p>
            <a:r>
              <a:rPr lang="en-GB" sz="2800" dirty="0" smtClean="0"/>
              <a:t>O(2</a:t>
            </a:r>
            <a:r>
              <a:rPr lang="en-GB" sz="2800" baseline="30000" dirty="0" smtClean="0"/>
              <a:t>n</a:t>
            </a:r>
            <a:r>
              <a:rPr lang="en-GB" sz="2800" dirty="0" smtClean="0"/>
              <a:t>)-------- Exponential</a:t>
            </a:r>
          </a:p>
          <a:p>
            <a:r>
              <a:rPr lang="en-GB" sz="2800" dirty="0" smtClean="0"/>
              <a:t>O(n!)--- factorial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919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Compare class of functions</a:t>
            </a:r>
            <a:br>
              <a:rPr lang="en-GB" dirty="0" smtClean="0"/>
            </a:br>
            <a:r>
              <a:rPr lang="en-GB" dirty="0" smtClean="0"/>
              <a:t>1&lt;log n &lt; √n &lt;</a:t>
            </a:r>
            <a:r>
              <a:rPr lang="en-GB" dirty="0" err="1" smtClean="0"/>
              <a:t>nlog</a:t>
            </a:r>
            <a:r>
              <a:rPr lang="en-GB" dirty="0" smtClean="0"/>
              <a:t> n &lt;n</a:t>
            </a:r>
            <a:r>
              <a:rPr lang="en-GB" baseline="30000" dirty="0" smtClean="0"/>
              <a:t>2</a:t>
            </a:r>
            <a:r>
              <a:rPr lang="en-GB" dirty="0" smtClean="0"/>
              <a:t> &lt;n</a:t>
            </a:r>
            <a:r>
              <a:rPr lang="en-GB" baseline="30000" dirty="0" smtClean="0"/>
              <a:t>3</a:t>
            </a:r>
            <a:r>
              <a:rPr lang="en-GB" dirty="0" smtClean="0"/>
              <a:t> ----&lt; 2</a:t>
            </a:r>
            <a:r>
              <a:rPr lang="en-GB" baseline="30000" dirty="0" smtClean="0"/>
              <a:t>n </a:t>
            </a:r>
            <a:r>
              <a:rPr lang="en-GB" dirty="0" smtClean="0"/>
              <a:t>&lt; 3</a:t>
            </a:r>
            <a:r>
              <a:rPr lang="en-GB" baseline="30000" dirty="0" smtClean="0"/>
              <a:t>n</a:t>
            </a:r>
            <a:r>
              <a:rPr lang="en-GB" dirty="0" smtClean="0"/>
              <a:t> ----&lt; </a:t>
            </a:r>
            <a:r>
              <a:rPr lang="en-GB" dirty="0" err="1" smtClean="0"/>
              <a:t>n</a:t>
            </a:r>
            <a:r>
              <a:rPr lang="en-GB" baseline="30000" dirty="0" err="1" smtClean="0"/>
              <a:t>n</a:t>
            </a:r>
            <a:r>
              <a:rPr lang="en-GB" baseline="30000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Table</a:t>
            </a:r>
          </a:p>
          <a:p>
            <a:r>
              <a:rPr lang="en-GB" dirty="0" smtClean="0"/>
              <a:t>Graph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975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ASYMTOTIC NOTATIONS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" y="1737361"/>
            <a:ext cx="7863840" cy="4572000"/>
          </a:xfrm>
        </p:spPr>
        <p:txBody>
          <a:bodyPr>
            <a:normAutofit/>
          </a:bodyPr>
          <a:lstStyle/>
          <a:p>
            <a:r>
              <a:rPr lang="en-US" sz="2800" b="1" dirty="0"/>
              <a:t>Asymptotic Notations</a:t>
            </a:r>
            <a:r>
              <a:rPr lang="en-US" sz="2800" dirty="0"/>
              <a:t> are languages that allow us to analyze an </a:t>
            </a:r>
            <a:r>
              <a:rPr lang="en-US" sz="2800" b="1" dirty="0"/>
              <a:t>algorithm's</a:t>
            </a:r>
            <a:r>
              <a:rPr lang="en-US" sz="2800" dirty="0"/>
              <a:t> running time by identifying its behavior as the input size for the </a:t>
            </a:r>
            <a:r>
              <a:rPr lang="en-US" sz="2800" b="1" dirty="0"/>
              <a:t>algorithm</a:t>
            </a:r>
            <a:r>
              <a:rPr lang="en-US" sz="2800" dirty="0"/>
              <a:t> increases. This is also known as an </a:t>
            </a:r>
            <a:r>
              <a:rPr lang="en-US" sz="2800" b="1" dirty="0"/>
              <a:t>algorithm's</a:t>
            </a:r>
            <a:r>
              <a:rPr lang="en-US" sz="2800" dirty="0"/>
              <a:t> growth rate</a:t>
            </a:r>
            <a:r>
              <a:rPr lang="en-US" sz="2800" dirty="0" smtClean="0"/>
              <a:t>.</a:t>
            </a:r>
          </a:p>
          <a:p>
            <a:endParaRPr lang="en-GB" sz="3600" dirty="0" smtClean="0"/>
          </a:p>
          <a:p>
            <a:r>
              <a:rPr lang="en-GB" sz="2800" dirty="0" smtClean="0"/>
              <a:t>There are 3 types of asymptotic notations </a:t>
            </a:r>
            <a:endParaRPr lang="en-GB" sz="2800" dirty="0"/>
          </a:p>
          <a:p>
            <a:r>
              <a:rPr lang="en-GB" sz="2800" dirty="0" smtClean="0"/>
              <a:t>O big-oh </a:t>
            </a:r>
            <a:r>
              <a:rPr lang="en-GB" sz="2800" dirty="0" smtClean="0">
                <a:sym typeface="Wingdings" panose="05000000000000000000" pitchFamily="2" charset="2"/>
              </a:rPr>
              <a:t> upper bound</a:t>
            </a:r>
          </a:p>
          <a:p>
            <a:r>
              <a:rPr lang="en-GB" sz="2800" dirty="0" smtClean="0">
                <a:sym typeface="Wingdings" panose="05000000000000000000" pitchFamily="2" charset="2"/>
              </a:rPr>
              <a:t>Ω big- omega  lower bound</a:t>
            </a:r>
          </a:p>
          <a:p>
            <a:r>
              <a:rPr lang="en-GB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Ø theta  average boun</a:t>
            </a:r>
            <a:r>
              <a:rPr lang="en-GB" sz="2800" dirty="0">
                <a:solidFill>
                  <a:srgbClr val="FF0000"/>
                </a:solidFill>
                <a:sym typeface="Wingdings" panose="05000000000000000000" pitchFamily="2" charset="2"/>
              </a:rPr>
              <a:t>d</a:t>
            </a:r>
            <a:r>
              <a:rPr lang="en-GB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0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33272"/>
          </a:xfrm>
        </p:spPr>
        <p:txBody>
          <a:bodyPr/>
          <a:lstStyle/>
          <a:p>
            <a:r>
              <a:rPr lang="en-US" altLang="zh-TW" dirty="0" smtClean="0"/>
              <a:t>Data abstraction</a:t>
            </a:r>
            <a:endParaRPr lang="en-US" altLang="zh-TW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666018" cy="3684587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/>
              <a:t>Abstraction</a:t>
            </a:r>
            <a:r>
              <a:rPr lang="en-US" sz="2400" dirty="0"/>
              <a:t>? Anything that hides details &amp; provides only the essentials.</a:t>
            </a:r>
          </a:p>
          <a:p>
            <a:pPr algn="just"/>
            <a:endParaRPr lang="en-US" altLang="zh-TW" sz="2400" dirty="0"/>
          </a:p>
          <a:p>
            <a:pPr algn="just">
              <a:buFont typeface="Wingdings" pitchFamily="2" charset="2"/>
              <a:buChar char="Ø"/>
            </a:pPr>
            <a:r>
              <a:rPr lang="en-US" altLang="zh-TW" sz="2400" dirty="0" smtClean="0"/>
              <a:t>Abstract </a:t>
            </a:r>
            <a:r>
              <a:rPr lang="en-US" altLang="zh-TW" sz="2400" dirty="0"/>
              <a:t>Data Type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altLang="zh-TW" sz="2000" dirty="0"/>
              <a:t>An </a:t>
            </a:r>
            <a:r>
              <a:rPr lang="en-US" altLang="zh-TW" sz="2000" i="1" dirty="0"/>
              <a:t>abstract data type(ADT)</a:t>
            </a:r>
            <a:r>
              <a:rPr lang="en-US" altLang="zh-TW" sz="2000" dirty="0"/>
              <a:t> is a data </a:t>
            </a:r>
            <a:r>
              <a:rPr lang="en-US" altLang="zh-TW" sz="2000" dirty="0" smtClean="0"/>
              <a:t>type that </a:t>
            </a:r>
            <a:r>
              <a:rPr lang="en-US" altLang="zh-TW" sz="2000" dirty="0"/>
              <a:t>is organized in such a way </a:t>
            </a:r>
            <a:r>
              <a:rPr lang="en-US" altLang="zh-TW" sz="2000" dirty="0" smtClean="0"/>
              <a:t>that the </a:t>
            </a:r>
            <a:r>
              <a:rPr lang="en-US" altLang="zh-TW" sz="2000" dirty="0"/>
              <a:t>specification of the objects and </a:t>
            </a:r>
            <a:r>
              <a:rPr lang="en-US" altLang="zh-TW" sz="2000" dirty="0" smtClean="0"/>
              <a:t>the </a:t>
            </a:r>
            <a:r>
              <a:rPr lang="en-US" altLang="zh-TW" sz="2000" dirty="0"/>
              <a:t>operations on the objects is separated from </a:t>
            </a:r>
            <a:r>
              <a:rPr lang="en-US" altLang="zh-TW" sz="2000" dirty="0" smtClean="0"/>
              <a:t>the </a:t>
            </a:r>
            <a:r>
              <a:rPr lang="en-US" altLang="zh-TW" sz="2000" dirty="0"/>
              <a:t>representation of the objects and </a:t>
            </a:r>
            <a:r>
              <a:rPr lang="en-US" altLang="zh-TW" sz="2000" dirty="0" smtClean="0"/>
              <a:t> the </a:t>
            </a:r>
            <a:r>
              <a:rPr lang="en-US" altLang="zh-TW" sz="2000" dirty="0"/>
              <a:t>implementation of the operations.</a:t>
            </a:r>
            <a:endParaRPr lang="zh-TW" altLang="en-US" sz="2000" dirty="0"/>
          </a:p>
          <a:p>
            <a:pPr lvl="1" algn="just">
              <a:buFont typeface="Wingdings" pitchFamily="2" charset="2"/>
              <a:buChar char="§"/>
            </a:pPr>
            <a:r>
              <a:rPr lang="en-US" altLang="zh-TW" sz="2000" dirty="0">
                <a:effectLst/>
              </a:rPr>
              <a:t>We know what is does, but not necessarily how it will do it.</a:t>
            </a:r>
            <a:endParaRPr lang="zh-TW" altLang="en-US" sz="20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–oh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It </a:t>
            </a:r>
            <a:r>
              <a:rPr lang="en-GB" sz="2400" dirty="0"/>
              <a:t>would be convenient to have a form of asymptotic notation that means "the running time grows at most this much, but it could grow more slowly." We use "big-O" notation for just such occasions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Given functions f(n) and g(n), we say that f(n)is O(g(n)) if there are positive constant C and n such that </a:t>
            </a:r>
          </a:p>
          <a:p>
            <a:endParaRPr lang="en-GB" sz="2400" dirty="0"/>
          </a:p>
          <a:p>
            <a:r>
              <a:rPr lang="en-GB" sz="2400" dirty="0"/>
              <a:t>f</a:t>
            </a:r>
            <a:r>
              <a:rPr lang="en-GB" sz="2400" dirty="0" smtClean="0"/>
              <a:t>(n) &lt;= C*g(n) 			for n&gt;=n</a:t>
            </a:r>
            <a:r>
              <a:rPr lang="en-GB" sz="2400" baseline="-25000" dirty="0" smtClean="0"/>
              <a:t>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98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62" y="992029"/>
            <a:ext cx="5322788" cy="3263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807" y="1729502"/>
            <a:ext cx="3614738" cy="21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94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/>
              <a:t>2n+3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/>
              <a:t>2n</a:t>
            </a:r>
            <a:r>
              <a:rPr lang="en-GB" sz="2800" baseline="30000" dirty="0" smtClean="0"/>
              <a:t>3</a:t>
            </a:r>
            <a:r>
              <a:rPr lang="en-GB" sz="2800" dirty="0" smtClean="0"/>
              <a:t>+2nlogn</a:t>
            </a:r>
            <a:r>
              <a:rPr lang="en-GB" sz="2800" baseline="30000" dirty="0" smtClean="0"/>
              <a:t>3</a:t>
            </a:r>
            <a:r>
              <a:rPr lang="en-GB" sz="2800" dirty="0" smtClean="0"/>
              <a:t> +5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baseline="30000" dirty="0"/>
              <a:t> </a:t>
            </a:r>
            <a:r>
              <a:rPr lang="en-GB" sz="2800" dirty="0" smtClean="0"/>
              <a:t> 3 </a:t>
            </a:r>
            <a:r>
              <a:rPr lang="en-GB" sz="2800" dirty="0" err="1" smtClean="0"/>
              <a:t>logn</a:t>
            </a:r>
            <a:r>
              <a:rPr lang="en-GB" sz="2800" dirty="0" smtClean="0"/>
              <a:t> +log </a:t>
            </a:r>
            <a:r>
              <a:rPr lang="en-GB" sz="2800" dirty="0" err="1" smtClean="0"/>
              <a:t>logn</a:t>
            </a:r>
            <a:r>
              <a:rPr lang="en-GB" sz="28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 smtClean="0"/>
              <a:t>3</a:t>
            </a:r>
            <a:r>
              <a:rPr lang="en-GB" sz="2800" baseline="30000" dirty="0" smtClean="0"/>
              <a:t>100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baseline="30000" dirty="0"/>
              <a:t>5/n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  <a:p>
            <a:endParaRPr lang="en-GB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502067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6277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Solve this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533400"/>
            <a:ext cx="9159240" cy="6324600"/>
          </a:xfrm>
        </p:spPr>
      </p:pic>
    </p:spTree>
    <p:extLst>
      <p:ext uri="{BB962C8B-B14F-4D97-AF65-F5344CB8AC3E}">
        <p14:creationId xmlns:p14="http://schemas.microsoft.com/office/powerpoint/2010/main" val="4230792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436359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Big-Omega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7361"/>
            <a:ext cx="7886700" cy="3439430"/>
          </a:xfrm>
        </p:spPr>
        <p:txBody>
          <a:bodyPr>
            <a:noAutofit/>
          </a:bodyPr>
          <a:lstStyle/>
          <a:p>
            <a:r>
              <a:rPr lang="en-GB" sz="2800" dirty="0"/>
              <a:t>Sometimes, we want to say that an algorithm takes </a:t>
            </a:r>
            <a:r>
              <a:rPr lang="en-GB" sz="2800" i="1" dirty="0"/>
              <a:t>at least</a:t>
            </a:r>
            <a:r>
              <a:rPr lang="en-GB" sz="2800" dirty="0"/>
              <a:t> a certain amount of time, without providing an upper bound. We use big-Ω notation; that's the Greek letter "omega</a:t>
            </a:r>
            <a:r>
              <a:rPr lang="en-GB" sz="2800" dirty="0" smtClean="0"/>
              <a:t>."</a:t>
            </a:r>
            <a:endParaRPr lang="en-GB" sz="2800" dirty="0"/>
          </a:p>
          <a:p>
            <a:r>
              <a:rPr lang="en-GB" sz="2800" dirty="0" smtClean="0"/>
              <a:t>Given functions f(n) and g(n), we say that f(n)is </a:t>
            </a:r>
            <a:r>
              <a:rPr lang="el-GR" sz="2800" dirty="0" smtClean="0"/>
              <a:t>Ω</a:t>
            </a:r>
            <a:r>
              <a:rPr lang="en-GB" sz="2800" dirty="0" smtClean="0"/>
              <a:t>(g(n)) if there are positive constant C and n such that </a:t>
            </a:r>
          </a:p>
          <a:p>
            <a:r>
              <a:rPr lang="en-GB" sz="2800" dirty="0" smtClean="0"/>
              <a:t>f(n) &gt;= C*g(n) 			for n&gt;=n</a:t>
            </a:r>
            <a:r>
              <a:rPr lang="en-GB" sz="2800" baseline="-25000" dirty="0" smtClean="0"/>
              <a:t>0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 smtClean="0"/>
              <a:t>It provide lower bound of 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16710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480" y="0"/>
            <a:ext cx="5516880" cy="3397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581401"/>
            <a:ext cx="6794496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05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Theta 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Given functions f(n) and g(n), we say that f(n)is Ø(g(n)) if there are positive constant C and n such that </a:t>
            </a:r>
          </a:p>
          <a:p>
            <a:endParaRPr lang="en-GB" dirty="0" smtClean="0"/>
          </a:p>
          <a:p>
            <a:r>
              <a:rPr lang="en-GB" dirty="0" smtClean="0"/>
              <a:t>C2*g(n) &lt;= f(n) &lt;= C1*g(n) 			for n&gt;=n</a:t>
            </a:r>
            <a:r>
              <a:rPr lang="en-GB" baseline="-25000" dirty="0" smtClean="0"/>
              <a:t>0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319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1*n &lt;= 2n+3 &lt;= 5n 		 theta ()</a:t>
            </a:r>
          </a:p>
          <a:p>
            <a:r>
              <a:rPr lang="en-GB" dirty="0" smtClean="0"/>
              <a:t>F(n) = 2n^2+3n +4		 O()</a:t>
            </a:r>
          </a:p>
          <a:p>
            <a:r>
              <a:rPr lang="en-GB" dirty="0"/>
              <a:t>F(n) = 2n^2+3n +</a:t>
            </a:r>
            <a:r>
              <a:rPr lang="en-GB" dirty="0" smtClean="0"/>
              <a:t>4		omega() , theta()</a:t>
            </a:r>
          </a:p>
          <a:p>
            <a:endParaRPr lang="en-GB" dirty="0"/>
          </a:p>
          <a:p>
            <a:r>
              <a:rPr lang="en-GB" dirty="0" smtClean="0"/>
              <a:t>F(n</a:t>
            </a:r>
            <a:r>
              <a:rPr lang="en-GB" dirty="0"/>
              <a:t>)</a:t>
            </a:r>
            <a:r>
              <a:rPr lang="en-GB" dirty="0" smtClean="0"/>
              <a:t>= n^2 log n + n  		omega(),theta(), O()</a:t>
            </a:r>
          </a:p>
          <a:p>
            <a:endParaRPr lang="en-GB" dirty="0"/>
          </a:p>
          <a:p>
            <a:r>
              <a:rPr lang="en-GB" dirty="0"/>
              <a:t>F(n)= </a:t>
            </a:r>
            <a:r>
              <a:rPr lang="en-GB" dirty="0" smtClean="0"/>
              <a:t>n!		 </a:t>
            </a:r>
            <a:r>
              <a:rPr lang="en-GB" dirty="0"/>
              <a:t>		omega(),theta(), O</a:t>
            </a:r>
            <a:r>
              <a:rPr lang="en-GB" dirty="0" smtClean="0"/>
              <a:t>()</a:t>
            </a:r>
          </a:p>
          <a:p>
            <a:r>
              <a:rPr lang="en-GB" dirty="0"/>
              <a:t>F(n)= </a:t>
            </a:r>
            <a:r>
              <a:rPr lang="en-GB" dirty="0" err="1" smtClean="0"/>
              <a:t>logn</a:t>
            </a:r>
            <a:r>
              <a:rPr lang="en-GB" dirty="0"/>
              <a:t>!		 	</a:t>
            </a:r>
            <a:r>
              <a:rPr lang="en-GB" dirty="0" smtClean="0"/>
              <a:t>omega</a:t>
            </a:r>
            <a:r>
              <a:rPr lang="en-GB" dirty="0"/>
              <a:t>(),theta(), O()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336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roperties of asymptotic 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GB" sz="2800" dirty="0" smtClean="0">
                <a:solidFill>
                  <a:srgbClr val="FF0000"/>
                </a:solidFill>
              </a:rPr>
              <a:t>GENERAL PROPERTY 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 If f(n) is </a:t>
            </a:r>
            <a:r>
              <a:rPr lang="en-GB" sz="2800" dirty="0" err="1" smtClean="0"/>
              <a:t>Og</a:t>
            </a:r>
            <a:r>
              <a:rPr lang="en-GB" sz="2800" dirty="0" smtClean="0"/>
              <a:t>(n) then a*f(n) is </a:t>
            </a:r>
            <a:r>
              <a:rPr lang="en-GB" sz="2800" dirty="0" err="1" smtClean="0"/>
              <a:t>Og</a:t>
            </a:r>
            <a:r>
              <a:rPr lang="en-GB" sz="2800" dirty="0" smtClean="0"/>
              <a:t>(n)</a:t>
            </a:r>
          </a:p>
          <a:p>
            <a:endParaRPr lang="en-GB" sz="2800" dirty="0"/>
          </a:p>
          <a:p>
            <a:r>
              <a:rPr lang="en-GB" sz="2800" dirty="0" smtClean="0"/>
              <a:t>Same for theta and omega notation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4817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705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Abstract Data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83304"/>
            <a:ext cx="8627533" cy="34506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A mathematical model of the data objects that make up a data type as well as the functions that operate on these objects. </a:t>
            </a:r>
            <a:endParaRPr lang="en-US" sz="2200" dirty="0" smtClean="0"/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An </a:t>
            </a:r>
            <a:r>
              <a:rPr lang="en-US" sz="2200" i="1" dirty="0"/>
              <a:t>abstract data type</a:t>
            </a:r>
            <a:r>
              <a:rPr lang="en-US" sz="2200" dirty="0"/>
              <a:t> (ADT) specifies behavior, but not </a:t>
            </a:r>
            <a:r>
              <a:rPr lang="en-US" sz="2200" dirty="0" smtClean="0"/>
              <a:t>implementation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It specifies the type of data stored and the operations that supports the data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496300" cy="4787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2. </a:t>
            </a:r>
            <a:r>
              <a:rPr lang="en-GB" sz="2800" dirty="0" smtClean="0">
                <a:solidFill>
                  <a:srgbClr val="FF0000"/>
                </a:solidFill>
              </a:rPr>
              <a:t>REFLEXIVE PROPERTY :</a:t>
            </a:r>
          </a:p>
          <a:p>
            <a:pPr marL="0" indent="0">
              <a:buNone/>
            </a:pPr>
            <a:r>
              <a:rPr lang="en-GB" sz="2800" dirty="0" smtClean="0"/>
              <a:t>If </a:t>
            </a:r>
            <a:r>
              <a:rPr lang="en-GB" sz="2800" dirty="0" smtClean="0"/>
              <a:t>f(n) is given that f(n)= O(f(n))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3. </a:t>
            </a:r>
            <a:r>
              <a:rPr lang="en-GB" sz="2800" dirty="0" smtClean="0">
                <a:solidFill>
                  <a:srgbClr val="FF0000"/>
                </a:solidFill>
              </a:rPr>
              <a:t>TRANSITIVE PROPERTY </a:t>
            </a:r>
          </a:p>
          <a:p>
            <a:pPr marL="0" indent="0">
              <a:buNone/>
            </a:pPr>
            <a:r>
              <a:rPr lang="en-GB" sz="2800" dirty="0" smtClean="0"/>
              <a:t>If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f(n) is O(g(n)) and g(n) is O(h(n))</a:t>
            </a:r>
          </a:p>
          <a:p>
            <a:pPr marL="0" indent="0">
              <a:buNone/>
            </a:pPr>
            <a:r>
              <a:rPr lang="en-GB" sz="2800" dirty="0"/>
              <a:t>t</a:t>
            </a:r>
            <a:r>
              <a:rPr lang="en-GB" sz="2800" dirty="0" smtClean="0"/>
              <a:t>hen  </a:t>
            </a:r>
          </a:p>
          <a:p>
            <a:pPr marL="0" indent="0">
              <a:buNone/>
            </a:pPr>
            <a:r>
              <a:rPr lang="en-GB" sz="2800" dirty="0"/>
              <a:t>f</a:t>
            </a:r>
            <a:r>
              <a:rPr lang="en-GB" sz="2800" dirty="0" smtClean="0"/>
              <a:t>(n)=O(h(n))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4762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4.SYMMETRIC PROPERTY:</a:t>
            </a:r>
          </a:p>
          <a:p>
            <a:pPr marL="0" indent="0">
              <a:buNone/>
            </a:pPr>
            <a:endParaRPr lang="en-GB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5. TRANSPOSE PROPERTY 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45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6. </a:t>
            </a:r>
            <a:r>
              <a:rPr lang="en-GB" sz="2800" dirty="0" smtClean="0"/>
              <a:t>if f(n) is </a:t>
            </a:r>
            <a:r>
              <a:rPr lang="en-GB" sz="2800" dirty="0" err="1" smtClean="0"/>
              <a:t>Og</a:t>
            </a:r>
            <a:r>
              <a:rPr lang="en-GB" sz="2800" dirty="0" smtClean="0"/>
              <a:t>(n)  and f(n) is </a:t>
            </a:r>
            <a:r>
              <a:rPr lang="en-GB" sz="2800" dirty="0"/>
              <a:t>Ω</a:t>
            </a:r>
            <a:r>
              <a:rPr lang="en-GB" sz="2800" dirty="0" smtClean="0"/>
              <a:t>g(n) then f(n) is </a:t>
            </a:r>
            <a:r>
              <a:rPr lang="en-GB" sz="2800" dirty="0" err="1"/>
              <a:t>Ø</a:t>
            </a:r>
            <a:r>
              <a:rPr lang="en-GB" sz="2800" dirty="0" err="1" smtClean="0"/>
              <a:t>g</a:t>
            </a:r>
            <a:r>
              <a:rPr lang="en-GB" sz="2800" dirty="0" smtClean="0"/>
              <a:t>(n) </a:t>
            </a:r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>
                <a:solidFill>
                  <a:srgbClr val="FF0000"/>
                </a:solidFill>
              </a:rPr>
              <a:t>7. ADDITIVE PROPERTY </a:t>
            </a:r>
          </a:p>
          <a:p>
            <a:endParaRPr lang="en-GB" sz="2800" dirty="0" smtClean="0">
              <a:solidFill>
                <a:srgbClr val="FF0000"/>
              </a:solidFill>
            </a:endParaRPr>
          </a:p>
          <a:p>
            <a:r>
              <a:rPr lang="en-GB" sz="2800" dirty="0" smtClean="0">
                <a:solidFill>
                  <a:srgbClr val="FF0000"/>
                </a:solidFill>
              </a:rPr>
              <a:t>8. MULTIPLICATIVE  PROPERTY 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96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Comparison </a:t>
            </a:r>
            <a:r>
              <a:rPr lang="en-GB" dirty="0" smtClean="0"/>
              <a:t>of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08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972" y="1447800"/>
            <a:ext cx="4796028" cy="3059906"/>
          </a:xfrm>
        </p:spPr>
        <p:txBody>
          <a:bodyPr>
            <a:normAutofit/>
          </a:bodyPr>
          <a:lstStyle/>
          <a:p>
            <a:r>
              <a:rPr lang="en-GB" dirty="0" smtClean="0"/>
              <a:t>Practice problem :</a:t>
            </a:r>
            <a:br>
              <a:rPr lang="en-GB" dirty="0" smtClean="0"/>
            </a:br>
            <a:r>
              <a:rPr lang="en-GB" dirty="0" smtClean="0"/>
              <a:t>Rank these according to </a:t>
            </a:r>
            <a:br>
              <a:rPr lang="en-GB" dirty="0" smtClean="0"/>
            </a:br>
            <a:r>
              <a:rPr lang="en-GB" dirty="0" smtClean="0"/>
              <a:t>there growth rate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240" y="0"/>
            <a:ext cx="2881217" cy="620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9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304800"/>
            <a:ext cx="8061960" cy="5564294"/>
          </a:xfrm>
        </p:spPr>
        <p:txBody>
          <a:bodyPr/>
          <a:lstStyle/>
          <a:p>
            <a:pPr fontAlgn="base"/>
            <a:r>
              <a:rPr lang="en-GB" sz="2800" dirty="0"/>
              <a:t>We have several different types of </a:t>
            </a:r>
            <a:r>
              <a:rPr lang="en-GB" sz="2800" dirty="0" smtClean="0"/>
              <a:t>functions</a:t>
            </a:r>
          </a:p>
          <a:p>
            <a:pPr fontAlgn="base"/>
            <a:endParaRPr lang="en-GB" dirty="0"/>
          </a:p>
          <a:p>
            <a:pPr fontAlgn="base"/>
            <a:endParaRPr lang="en-GB" dirty="0" smtClean="0"/>
          </a:p>
          <a:p>
            <a:pPr marL="514350" indent="-514350" fontAlgn="base">
              <a:buFont typeface="+mj-lt"/>
              <a:buAutoNum type="arabicPeriod"/>
            </a:pPr>
            <a:endParaRPr lang="en-GB" sz="2800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GB" sz="2800" dirty="0" smtClean="0"/>
              <a:t>Constant </a:t>
            </a:r>
            <a:r>
              <a:rPr lang="en-GB" sz="2800" dirty="0"/>
              <a:t>functions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GB" sz="2800" dirty="0"/>
              <a:t>Logarithmic functions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GB" sz="2800" dirty="0"/>
              <a:t>Linear functions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GB" sz="2800" dirty="0" err="1"/>
              <a:t>Linearithmic</a:t>
            </a:r>
            <a:r>
              <a:rPr lang="en-GB" sz="2800" dirty="0"/>
              <a:t> functions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GB" sz="2800" dirty="0"/>
              <a:t>Polynomial functions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GB" sz="2800" dirty="0"/>
              <a:t>Exponential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72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0"/>
            <a:ext cx="777175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23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624"/>
          <a:stretch/>
        </p:blipFill>
        <p:spPr>
          <a:xfrm>
            <a:off x="0" y="685800"/>
            <a:ext cx="8991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5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57656"/>
          </a:xfrm>
        </p:spPr>
        <p:txBody>
          <a:bodyPr/>
          <a:lstStyle/>
          <a:p>
            <a:r>
              <a:rPr lang="en-US" dirty="0"/>
              <a:t>ADTs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287867" y="1905000"/>
            <a:ext cx="8627533" cy="34506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While designing ADTs, a designer has to deal with two types of questions: </a:t>
            </a:r>
          </a:p>
          <a:p>
            <a:pPr marL="301943" lvl="1" indent="0">
              <a:buNone/>
            </a:pPr>
            <a:endParaRPr lang="en-US" sz="2000" dirty="0" smtClean="0"/>
          </a:p>
          <a:p>
            <a:pPr marL="301943" lvl="1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i) </a:t>
            </a:r>
            <a:r>
              <a:rPr lang="en-US" sz="2000" b="1" dirty="0"/>
              <a:t>What</a:t>
            </a:r>
            <a:r>
              <a:rPr lang="en-US" sz="2000" dirty="0"/>
              <a:t> values are in the domain? </a:t>
            </a:r>
            <a:r>
              <a:rPr lang="en-US" sz="2000" b="1" dirty="0"/>
              <a:t>What</a:t>
            </a:r>
            <a:r>
              <a:rPr lang="en-US" sz="2000" dirty="0"/>
              <a:t> operations can be performed on the values of a particular data type? </a:t>
            </a:r>
          </a:p>
          <a:p>
            <a:pPr marL="301943" lvl="1" indent="0">
              <a:buNone/>
            </a:pPr>
            <a:endParaRPr lang="en-US" sz="2000" dirty="0" smtClean="0"/>
          </a:p>
          <a:p>
            <a:pPr marL="301943" lvl="1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ii) </a:t>
            </a:r>
            <a:r>
              <a:rPr lang="en-US" sz="2000" b="1" dirty="0"/>
              <a:t>How</a:t>
            </a:r>
            <a:r>
              <a:rPr lang="en-US" sz="2000" dirty="0"/>
              <a:t> is the data type represented? </a:t>
            </a:r>
            <a:r>
              <a:rPr lang="en-US" sz="2000" b="1" dirty="0"/>
              <a:t>How</a:t>
            </a:r>
            <a:r>
              <a:rPr lang="en-US" sz="2000" dirty="0"/>
              <a:t> are the operations implemented?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/>
              <a:t>ADTs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49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/>
              <a:t>ADTs </a:t>
            </a:r>
            <a:r>
              <a:rPr lang="en-US" sz="2200" b="1" dirty="0"/>
              <a:t>specification</a:t>
            </a:r>
            <a:r>
              <a:rPr lang="en-US" sz="2200" dirty="0"/>
              <a:t> answers the ‘what’ questions. Specification is written first. </a:t>
            </a:r>
            <a:endParaRPr lang="en-US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2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/>
              <a:t>ADTs </a:t>
            </a:r>
            <a:r>
              <a:rPr lang="en-US" sz="2200" b="1" dirty="0"/>
              <a:t>implementation</a:t>
            </a:r>
            <a:r>
              <a:rPr lang="en-US" sz="2200" dirty="0"/>
              <a:t> answers the ‘how’ questions. Done after specification.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 smtClean="0"/>
              <a:t>Users </a:t>
            </a:r>
            <a:r>
              <a:rPr lang="en-US" sz="2200" dirty="0"/>
              <a:t>&amp; Implementers</a:t>
            </a:r>
            <a:r>
              <a:rPr lang="en-US" sz="2200" dirty="0" smtClean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 smtClean="0"/>
              <a:t>Users </a:t>
            </a:r>
            <a:r>
              <a:rPr lang="en-US" sz="2200" dirty="0"/>
              <a:t>of an ADT need only know the specification …. no implementation details.</a:t>
            </a:r>
            <a:r>
              <a:rPr lang="en-US" sz="2200" dirty="0">
                <a:sym typeface="Wingdings" pitchFamily="2" charset="2"/>
              </a:rPr>
              <a:t> </a:t>
            </a:r>
            <a:r>
              <a:rPr lang="en-US" sz="2200" dirty="0" smtClean="0">
                <a:sym typeface="Wingdings" pitchFamily="2" charset="2"/>
              </a:rPr>
              <a:t>advantage</a:t>
            </a:r>
            <a:endParaRPr lang="en-US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 smtClean="0"/>
              <a:t>Programmer </a:t>
            </a:r>
            <a:r>
              <a:rPr lang="en-US" sz="2200" dirty="0"/>
              <a:t>(Implementer) who implements ADT is concerned </a:t>
            </a:r>
            <a:r>
              <a:rPr lang="en-US" sz="2200" dirty="0" smtClean="0"/>
              <a:t>with specification</a:t>
            </a:r>
            <a:r>
              <a:rPr lang="en-US" sz="2200" dirty="0"/>
              <a:t>, </a:t>
            </a:r>
            <a:r>
              <a:rPr lang="en-US" sz="2200" dirty="0" smtClean="0"/>
              <a:t>representation and </a:t>
            </a:r>
            <a:r>
              <a:rPr lang="en-US" sz="2200" dirty="0"/>
              <a:t>implementation.</a:t>
            </a:r>
            <a:endParaRPr lang="en-GB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ADTs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88110" name="Group 46"/>
          <p:cNvGrpSpPr>
            <a:grpSpLocks/>
          </p:cNvGrpSpPr>
          <p:nvPr/>
        </p:nvGrpSpPr>
        <p:grpSpPr bwMode="auto">
          <a:xfrm>
            <a:off x="3048000" y="1447800"/>
            <a:ext cx="3200400" cy="3810000"/>
            <a:chOff x="3072" y="1488"/>
            <a:chExt cx="2016" cy="2400"/>
          </a:xfrm>
        </p:grpSpPr>
        <p:grpSp>
          <p:nvGrpSpPr>
            <p:cNvPr id="88109" name="Group 45"/>
            <p:cNvGrpSpPr>
              <a:grpSpLocks/>
            </p:cNvGrpSpPr>
            <p:nvPr/>
          </p:nvGrpSpPr>
          <p:grpSpPr bwMode="auto">
            <a:xfrm>
              <a:off x="3072" y="1488"/>
              <a:ext cx="2016" cy="1296"/>
              <a:chOff x="3072" y="1488"/>
              <a:chExt cx="2016" cy="1296"/>
            </a:xfrm>
          </p:grpSpPr>
          <p:grpSp>
            <p:nvGrpSpPr>
              <p:cNvPr id="88108" name="Group 44"/>
              <p:cNvGrpSpPr>
                <a:grpSpLocks/>
              </p:cNvGrpSpPr>
              <p:nvPr/>
            </p:nvGrpSpPr>
            <p:grpSpPr bwMode="auto">
              <a:xfrm>
                <a:off x="3072" y="1488"/>
                <a:ext cx="722" cy="288"/>
                <a:chOff x="3072" y="1488"/>
                <a:chExt cx="722" cy="288"/>
              </a:xfrm>
            </p:grpSpPr>
            <p:sp>
              <p:nvSpPr>
                <p:cNvPr id="88070" name="Rectangle 6"/>
                <p:cNvSpPr>
                  <a:spLocks noChangeArrowheads="1"/>
                </p:cNvSpPr>
                <p:nvPr/>
              </p:nvSpPr>
              <p:spPr bwMode="auto">
                <a:xfrm>
                  <a:off x="3072" y="1488"/>
                  <a:ext cx="720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07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110" y="1512"/>
                  <a:ext cx="6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dirty="0"/>
                    <a:t>Elements</a:t>
                  </a:r>
                  <a:endParaRPr lang="en-GB" sz="1800" b="1" dirty="0"/>
                </a:p>
              </p:txBody>
            </p:sp>
          </p:grpSp>
          <p:grpSp>
            <p:nvGrpSpPr>
              <p:cNvPr id="88072" name="Group 8"/>
              <p:cNvGrpSpPr>
                <a:grpSpLocks/>
              </p:cNvGrpSpPr>
              <p:nvPr/>
            </p:nvGrpSpPr>
            <p:grpSpPr bwMode="auto">
              <a:xfrm>
                <a:off x="3840" y="1488"/>
                <a:ext cx="720" cy="288"/>
                <a:chOff x="4416" y="1968"/>
                <a:chExt cx="720" cy="288"/>
              </a:xfrm>
            </p:grpSpPr>
            <p:sp>
              <p:nvSpPr>
                <p:cNvPr id="8807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416" y="2016"/>
                  <a:ext cx="7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dirty="0"/>
                    <a:t>Structure</a:t>
                  </a:r>
                  <a:endParaRPr lang="en-GB" sz="1800" b="1" dirty="0"/>
                </a:p>
              </p:txBody>
            </p:sp>
            <p:sp>
              <p:nvSpPr>
                <p:cNvPr id="88074" name="Rectangle 10"/>
                <p:cNvSpPr>
                  <a:spLocks noChangeArrowheads="1"/>
                </p:cNvSpPr>
                <p:nvPr/>
              </p:nvSpPr>
              <p:spPr bwMode="auto">
                <a:xfrm>
                  <a:off x="4416" y="1968"/>
                  <a:ext cx="720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8075" name="Rectangle 11"/>
              <p:cNvSpPr>
                <a:spLocks noChangeArrowheads="1"/>
              </p:cNvSpPr>
              <p:nvPr/>
            </p:nvSpPr>
            <p:spPr bwMode="auto">
              <a:xfrm>
                <a:off x="3360" y="2112"/>
                <a:ext cx="72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7" name="Rectangle 13"/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81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78" name="Text Box 14"/>
              <p:cNvSpPr txBox="1">
                <a:spLocks noChangeArrowheads="1"/>
              </p:cNvSpPr>
              <p:nvPr/>
            </p:nvSpPr>
            <p:spPr bwMode="auto">
              <a:xfrm>
                <a:off x="4272" y="2160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 dirty="0"/>
                  <a:t>Operations</a:t>
                </a:r>
                <a:endParaRPr lang="en-GB" sz="1800" b="1" dirty="0"/>
              </a:p>
            </p:txBody>
          </p:sp>
          <p:sp>
            <p:nvSpPr>
              <p:cNvPr id="88079" name="AutoShape 15"/>
              <p:cNvSpPr>
                <a:spLocks noChangeArrowheads="1"/>
              </p:cNvSpPr>
              <p:nvPr/>
            </p:nvSpPr>
            <p:spPr bwMode="auto">
              <a:xfrm>
                <a:off x="3360" y="1776"/>
                <a:ext cx="306" cy="336"/>
              </a:xfrm>
              <a:prstGeom prst="downArrow">
                <a:avLst>
                  <a:gd name="adj1" fmla="val 50000"/>
                  <a:gd name="adj2" fmla="val 2745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0" name="AutoShape 16"/>
              <p:cNvSpPr>
                <a:spLocks noChangeArrowheads="1"/>
              </p:cNvSpPr>
              <p:nvPr/>
            </p:nvSpPr>
            <p:spPr bwMode="auto">
              <a:xfrm>
                <a:off x="3840" y="1776"/>
                <a:ext cx="306" cy="336"/>
              </a:xfrm>
              <a:prstGeom prst="downArrow">
                <a:avLst>
                  <a:gd name="adj1" fmla="val 50000"/>
                  <a:gd name="adj2" fmla="val 2745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4" name="AutoShape 20"/>
              <p:cNvSpPr>
                <a:spLocks noChangeArrowheads="1"/>
              </p:cNvSpPr>
              <p:nvPr/>
            </p:nvSpPr>
            <p:spPr bwMode="auto">
              <a:xfrm>
                <a:off x="3696" y="2400"/>
                <a:ext cx="306" cy="384"/>
              </a:xfrm>
              <a:prstGeom prst="downArrow">
                <a:avLst>
                  <a:gd name="adj1" fmla="val 50000"/>
                  <a:gd name="adj2" fmla="val 3137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5" name="AutoShape 21"/>
              <p:cNvSpPr>
                <a:spLocks noChangeArrowheads="1"/>
              </p:cNvSpPr>
              <p:nvPr/>
            </p:nvSpPr>
            <p:spPr bwMode="auto">
              <a:xfrm>
                <a:off x="4464" y="2400"/>
                <a:ext cx="306" cy="384"/>
              </a:xfrm>
              <a:prstGeom prst="downArrow">
                <a:avLst>
                  <a:gd name="adj1" fmla="val 50000"/>
                  <a:gd name="adj2" fmla="val 3137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089" name="Rectangle 25"/>
            <p:cNvSpPr>
              <a:spLocks noChangeArrowheads="1"/>
            </p:cNvSpPr>
            <p:nvPr/>
          </p:nvSpPr>
          <p:spPr bwMode="auto">
            <a:xfrm>
              <a:off x="3408" y="2160"/>
              <a:ext cx="6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/>
                <a:t>Domain</a:t>
              </a:r>
              <a:endParaRPr lang="en-GB" sz="1800" b="1" dirty="0"/>
            </a:p>
          </p:txBody>
        </p:sp>
        <p:sp>
          <p:nvSpPr>
            <p:cNvPr id="88092" name="Rectangle 28"/>
            <p:cNvSpPr>
              <a:spLocks noChangeArrowheads="1"/>
            </p:cNvSpPr>
            <p:nvPr/>
          </p:nvSpPr>
          <p:spPr bwMode="auto">
            <a:xfrm>
              <a:off x="3696" y="2784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4" name="Rectangle 30"/>
            <p:cNvSpPr>
              <a:spLocks noChangeArrowheads="1"/>
            </p:cNvSpPr>
            <p:nvPr/>
          </p:nvSpPr>
          <p:spPr bwMode="auto">
            <a:xfrm>
              <a:off x="3696" y="364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5" name="Rectangle 31"/>
            <p:cNvSpPr>
              <a:spLocks noChangeArrowheads="1"/>
            </p:cNvSpPr>
            <p:nvPr/>
          </p:nvSpPr>
          <p:spPr bwMode="auto">
            <a:xfrm>
              <a:off x="3696" y="3216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6" name="AutoShape 32"/>
            <p:cNvSpPr>
              <a:spLocks noChangeArrowheads="1"/>
            </p:cNvSpPr>
            <p:nvPr/>
          </p:nvSpPr>
          <p:spPr bwMode="auto">
            <a:xfrm>
              <a:off x="4080" y="3024"/>
              <a:ext cx="306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7" name="AutoShape 33"/>
            <p:cNvSpPr>
              <a:spLocks noChangeArrowheads="1"/>
            </p:cNvSpPr>
            <p:nvPr/>
          </p:nvSpPr>
          <p:spPr bwMode="auto">
            <a:xfrm>
              <a:off x="4080" y="3456"/>
              <a:ext cx="306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8" name="Text Box 34"/>
            <p:cNvSpPr txBox="1">
              <a:spLocks noChangeArrowheads="1"/>
            </p:cNvSpPr>
            <p:nvPr/>
          </p:nvSpPr>
          <p:spPr bwMode="auto">
            <a:xfrm>
              <a:off x="3712" y="2784"/>
              <a:ext cx="10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Specification</a:t>
              </a:r>
              <a:endParaRPr lang="en-GB" sz="1400" b="1" dirty="0"/>
            </a:p>
          </p:txBody>
        </p:sp>
        <p:sp>
          <p:nvSpPr>
            <p:cNvPr id="88099" name="Text Box 35"/>
            <p:cNvSpPr txBox="1">
              <a:spLocks noChangeArrowheads="1"/>
            </p:cNvSpPr>
            <p:nvPr/>
          </p:nvSpPr>
          <p:spPr bwMode="auto">
            <a:xfrm>
              <a:off x="3696" y="3216"/>
              <a:ext cx="10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/>
                <a:t>Representation</a:t>
              </a:r>
              <a:endParaRPr lang="en-GB" sz="1800" b="1"/>
            </a:p>
          </p:txBody>
        </p:sp>
        <p:sp>
          <p:nvSpPr>
            <p:cNvPr id="88100" name="Text Box 36"/>
            <p:cNvSpPr txBox="1">
              <a:spLocks noChangeArrowheads="1"/>
            </p:cNvSpPr>
            <p:nvPr/>
          </p:nvSpPr>
          <p:spPr bwMode="auto">
            <a:xfrm>
              <a:off x="3696" y="3648"/>
              <a:ext cx="11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/>
                <a:t>Implementation</a:t>
              </a:r>
              <a:endParaRPr lang="en-GB" sz="1800" b="1" dirty="0"/>
            </a:p>
          </p:txBody>
        </p:sp>
      </p:grp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1752600" y="3352800"/>
            <a:ext cx="1727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/>
              <a:t>User of an ADT</a:t>
            </a:r>
          </a:p>
          <a:p>
            <a:r>
              <a:rPr lang="en-US" sz="1800" b="1" dirty="0"/>
              <a:t>must know</a:t>
            </a:r>
          </a:p>
          <a:p>
            <a:r>
              <a:rPr lang="en-US" sz="1800" b="1" dirty="0"/>
              <a:t>only this</a:t>
            </a:r>
            <a:endParaRPr lang="en-GB" sz="1800" b="1" dirty="0"/>
          </a:p>
        </p:txBody>
      </p:sp>
      <p:sp>
        <p:nvSpPr>
          <p:cNvPr id="88106" name="AutoShape 42"/>
          <p:cNvSpPr>
            <a:spLocks/>
          </p:cNvSpPr>
          <p:nvPr/>
        </p:nvSpPr>
        <p:spPr bwMode="auto">
          <a:xfrm>
            <a:off x="3733800" y="35052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7" name="Text Box 53"/>
          <p:cNvSpPr txBox="1">
            <a:spLocks noChangeArrowheads="1"/>
          </p:cNvSpPr>
          <p:nvPr/>
        </p:nvSpPr>
        <p:spPr bwMode="auto">
          <a:xfrm>
            <a:off x="6172200" y="4038600"/>
            <a:ext cx="1993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Implementer must</a:t>
            </a:r>
          </a:p>
          <a:p>
            <a:r>
              <a:rPr lang="en-US" sz="1800" b="1"/>
              <a:t>know all these.</a:t>
            </a:r>
            <a:endParaRPr lang="en-GB" sz="1800" b="1"/>
          </a:p>
        </p:txBody>
      </p:sp>
      <p:sp>
        <p:nvSpPr>
          <p:cNvPr id="88118" name="AutoShape 54"/>
          <p:cNvSpPr>
            <a:spLocks/>
          </p:cNvSpPr>
          <p:nvPr/>
        </p:nvSpPr>
        <p:spPr bwMode="auto">
          <a:xfrm>
            <a:off x="5867400" y="3429000"/>
            <a:ext cx="228600" cy="1828800"/>
          </a:xfrm>
          <a:prstGeom prst="righ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analyse an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37361"/>
            <a:ext cx="7886700" cy="4576763"/>
          </a:xfrm>
        </p:spPr>
        <p:txBody>
          <a:bodyPr>
            <a:noAutofit/>
          </a:bodyPr>
          <a:lstStyle/>
          <a:p>
            <a:r>
              <a:rPr lang="en-GB" sz="2000" dirty="0" smtClean="0"/>
              <a:t>First criteria to analyse any algorithm is ‘TIME’</a:t>
            </a:r>
          </a:p>
          <a:p>
            <a:r>
              <a:rPr lang="en-GB" sz="2000" dirty="0" smtClean="0"/>
              <a:t>Second is ‘SPACE’</a:t>
            </a: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Or</a:t>
            </a:r>
          </a:p>
          <a:p>
            <a:r>
              <a:rPr lang="en-GB" sz="2000" dirty="0" smtClean="0"/>
              <a:t>Algorithm complexity:</a:t>
            </a:r>
          </a:p>
          <a:p>
            <a:r>
              <a:rPr lang="en-GB" sz="2000" dirty="0" smtClean="0"/>
              <a:t>It is the function which gives running time and space requirements of an algorithm 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 smtClean="0"/>
              <a:t>Example (swap function </a:t>
            </a:r>
            <a:r>
              <a:rPr lang="en-GB" sz="2000" dirty="0" err="1" smtClean="0"/>
              <a:t>algo</a:t>
            </a:r>
            <a:r>
              <a:rPr lang="en-GB" sz="2000" dirty="0" smtClean="0"/>
              <a:t>)*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99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2779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Counting the number of operations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0060" y="1905000"/>
            <a:ext cx="8229600" cy="57150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/>
              <a:t>There are four rules to count the operations:</a:t>
            </a:r>
          </a:p>
          <a:p>
            <a:r>
              <a:rPr lang="en-US" sz="2800" b="1" dirty="0" smtClean="0"/>
              <a:t>Rule 1:</a:t>
            </a:r>
            <a:r>
              <a:rPr lang="en-US" sz="2800" dirty="0" smtClean="0"/>
              <a:t> </a:t>
            </a:r>
            <a:r>
              <a:rPr lang="en-US" sz="2800" b="1" i="1" dirty="0" smtClean="0"/>
              <a:t>for</a:t>
            </a:r>
            <a:r>
              <a:rPr lang="en-US" sz="2800" dirty="0" smtClean="0"/>
              <a:t> loops</a:t>
            </a:r>
          </a:p>
          <a:p>
            <a:r>
              <a:rPr lang="en-US" dirty="0" smtClean="0"/>
              <a:t>The running time of a </a:t>
            </a:r>
            <a:r>
              <a:rPr lang="en-US" b="1" i="1" dirty="0" smtClean="0"/>
              <a:t>for</a:t>
            </a:r>
            <a:r>
              <a:rPr lang="en-US" dirty="0" smtClean="0"/>
              <a:t> loop is at most the running time of the statements inside the loop </a:t>
            </a:r>
            <a:r>
              <a:rPr lang="en-US" dirty="0" err="1" smtClean="0"/>
              <a:t>i.e</a:t>
            </a:r>
            <a:r>
              <a:rPr lang="en-US" dirty="0" smtClean="0"/>
              <a:t> times the number of iterations.</a:t>
            </a:r>
          </a:p>
          <a:p>
            <a:pPr lvl="1">
              <a:buNone/>
            </a:pPr>
            <a:r>
              <a:rPr lang="en-US" sz="2000" dirty="0" smtClean="0"/>
              <a:t>for(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n;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lvl="2">
              <a:buNone/>
            </a:pPr>
            <a:r>
              <a:rPr lang="en-US" sz="2000" dirty="0" smtClean="0"/>
              <a:t>sum = sum +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>
              <a:buFont typeface="+mj-lt"/>
              <a:buAutoNum type="alphaLcPeriod"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Find how many times each statement is executed.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9519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2560</TotalTime>
  <Words>2034</Words>
  <Application>Microsoft Office PowerPoint</Application>
  <PresentationFormat>On-screen Show (4:3)</PresentationFormat>
  <Paragraphs>365</Paragraphs>
  <Slides>47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新細明體</vt:lpstr>
      <vt:lpstr>Wingdings</vt:lpstr>
      <vt:lpstr>Retrospect</vt:lpstr>
      <vt:lpstr>Data Structures and Algorithms   Instructor: Maira Sami </vt:lpstr>
      <vt:lpstr>LECTURE# 02  Algorithm Analysis </vt:lpstr>
      <vt:lpstr>Data abstraction</vt:lpstr>
      <vt:lpstr>Abstract Data Type </vt:lpstr>
      <vt:lpstr>ADTs</vt:lpstr>
      <vt:lpstr>ADTs</vt:lpstr>
      <vt:lpstr>ADTs</vt:lpstr>
      <vt:lpstr>How to analyse an algorithm</vt:lpstr>
      <vt:lpstr>Counting the number of operations</vt:lpstr>
      <vt:lpstr>PowerPoint Presentation</vt:lpstr>
      <vt:lpstr>Rule 2: Nested loops</vt:lpstr>
      <vt:lpstr>PowerPoint Presentation</vt:lpstr>
      <vt:lpstr> Rule 3: Consecutive program fragments </vt:lpstr>
      <vt:lpstr>Rule 4: If statement </vt:lpstr>
      <vt:lpstr>Example:</vt:lpstr>
      <vt:lpstr>PowerPoint Presentation</vt:lpstr>
      <vt:lpstr>Frequency count method:</vt:lpstr>
      <vt:lpstr>Algorithm complexity </vt:lpstr>
      <vt:lpstr>PowerPoint Presentation</vt:lpstr>
      <vt:lpstr>PowerPoint Presentation</vt:lpstr>
      <vt:lpstr>PowerPoint Presentation</vt:lpstr>
      <vt:lpstr>PowerPoint Presentation</vt:lpstr>
      <vt:lpstr>Time complexity :</vt:lpstr>
      <vt:lpstr>PowerPoint Presentation</vt:lpstr>
      <vt:lpstr>PowerPoint Presentation</vt:lpstr>
      <vt:lpstr>summary</vt:lpstr>
      <vt:lpstr>Types of Time function:</vt:lpstr>
      <vt:lpstr>Compare class of functions 1&lt;log n &lt; √n &lt;nlog n &lt;n2 &lt;n3 ----&lt; 2n &lt; 3n ----&lt; nn </vt:lpstr>
      <vt:lpstr>ASYMTOTIC NOTATIONS</vt:lpstr>
      <vt:lpstr>Big –oh </vt:lpstr>
      <vt:lpstr>PowerPoint Presentation</vt:lpstr>
      <vt:lpstr>Exercise question</vt:lpstr>
      <vt:lpstr>Solve this </vt:lpstr>
      <vt:lpstr>PowerPoint Presentation</vt:lpstr>
      <vt:lpstr>Big-Omega </vt:lpstr>
      <vt:lpstr>PowerPoint Presentation</vt:lpstr>
      <vt:lpstr>Theta notation</vt:lpstr>
      <vt:lpstr>exercise</vt:lpstr>
      <vt:lpstr>Properties of asymptotic notations</vt:lpstr>
      <vt:lpstr>PowerPoint Presentation</vt:lpstr>
      <vt:lpstr>PowerPoint Presentation</vt:lpstr>
      <vt:lpstr>PowerPoint Presentation</vt:lpstr>
      <vt:lpstr>Comparison of function</vt:lpstr>
      <vt:lpstr>Practice problem : Rank these according to  there growth rate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Asad Abbasi</dc:creator>
  <cp:lastModifiedBy>Maira Sami</cp:lastModifiedBy>
  <cp:revision>305</cp:revision>
  <dcterms:created xsi:type="dcterms:W3CDTF">2006-08-16T00:00:00Z</dcterms:created>
  <dcterms:modified xsi:type="dcterms:W3CDTF">2021-10-11T07:18:32Z</dcterms:modified>
</cp:coreProperties>
</file>