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sldIdLst>
    <p:sldId id="513" r:id="rId2"/>
    <p:sldId id="303" r:id="rId3"/>
    <p:sldId id="514" r:id="rId4"/>
    <p:sldId id="418" r:id="rId5"/>
    <p:sldId id="390" r:id="rId6"/>
    <p:sldId id="425" r:id="rId7"/>
    <p:sldId id="465" r:id="rId8"/>
    <p:sldId id="466" r:id="rId9"/>
    <p:sldId id="467" r:id="rId10"/>
    <p:sldId id="430" r:id="rId11"/>
    <p:sldId id="435" r:id="rId12"/>
    <p:sldId id="436" r:id="rId13"/>
    <p:sldId id="437" r:id="rId14"/>
    <p:sldId id="413" r:id="rId15"/>
    <p:sldId id="414" r:id="rId16"/>
    <p:sldId id="415" r:id="rId17"/>
    <p:sldId id="484" r:id="rId18"/>
    <p:sldId id="485" r:id="rId19"/>
    <p:sldId id="395" r:id="rId20"/>
    <p:sldId id="483" r:id="rId21"/>
    <p:sldId id="440" r:id="rId22"/>
    <p:sldId id="442" r:id="rId23"/>
    <p:sldId id="515" r:id="rId24"/>
    <p:sldId id="509" r:id="rId25"/>
    <p:sldId id="444" r:id="rId26"/>
    <p:sldId id="517" r:id="rId27"/>
    <p:sldId id="511" r:id="rId28"/>
    <p:sldId id="518" r:id="rId29"/>
    <p:sldId id="512" r:id="rId30"/>
    <p:sldId id="504" r:id="rId31"/>
    <p:sldId id="519" r:id="rId32"/>
    <p:sldId id="520" r:id="rId33"/>
    <p:sldId id="5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97" autoAdjust="0"/>
  </p:normalViewPr>
  <p:slideViewPr>
    <p:cSldViewPr>
      <p:cViewPr varScale="1">
        <p:scale>
          <a:sx n="58" d="100"/>
          <a:sy n="58" d="100"/>
        </p:scale>
        <p:origin x="17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9/30/2019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800">
                <a:solidFill>
                  <a:schemeClr val="tx1"/>
                </a:solidFill>
                <a:latin typeface="Verdana" pitchFamily="-107" charset="0"/>
                <a:ea typeface="ＭＳ Ｐゴシック" pitchFamily="-107" charset="-128"/>
              </a:defRPr>
            </a:lvl1pPr>
            <a:lvl2pPr marL="37931725" indent="-37474525">
              <a:defRPr sz="2800">
                <a:solidFill>
                  <a:schemeClr val="tx1"/>
                </a:solidFill>
                <a:latin typeface="Verdana" pitchFamily="-107" charset="0"/>
                <a:ea typeface="ＭＳ Ｐゴシック" pitchFamily="-107" charset="-128"/>
              </a:defRPr>
            </a:lvl2pPr>
            <a:lvl3pPr>
              <a:defRPr sz="2800">
                <a:solidFill>
                  <a:schemeClr val="tx1"/>
                </a:solidFill>
                <a:latin typeface="Verdana" pitchFamily="-107" charset="0"/>
                <a:ea typeface="ＭＳ Ｐゴシック" pitchFamily="-107" charset="-128"/>
              </a:defRPr>
            </a:lvl3pPr>
            <a:lvl4pPr>
              <a:defRPr sz="2800">
                <a:solidFill>
                  <a:schemeClr val="tx1"/>
                </a:solidFill>
                <a:latin typeface="Verdana" pitchFamily="-107" charset="0"/>
                <a:ea typeface="ＭＳ Ｐゴシック" pitchFamily="-107" charset="-128"/>
              </a:defRPr>
            </a:lvl4pPr>
            <a:lvl5pPr>
              <a:defRPr sz="2800">
                <a:solidFill>
                  <a:schemeClr val="tx1"/>
                </a:solidFill>
                <a:latin typeface="Verdana" pitchFamily="-107" charset="0"/>
                <a:ea typeface="ＭＳ Ｐゴシック" pitchFamily="-107" charset="-128"/>
              </a:defRPr>
            </a:lvl5pPr>
            <a:lvl6pPr marL="457200" eaLnBrk="0" fontAlgn="base" hangingPunct="0">
              <a:spcBef>
                <a:spcPct val="0"/>
              </a:spcBef>
              <a:spcAft>
                <a:spcPct val="0"/>
              </a:spcAft>
              <a:defRPr sz="2800">
                <a:solidFill>
                  <a:schemeClr val="tx1"/>
                </a:solidFill>
                <a:latin typeface="Verdana" pitchFamily="-107" charset="0"/>
                <a:ea typeface="ＭＳ Ｐゴシック" pitchFamily="-107" charset="-128"/>
              </a:defRPr>
            </a:lvl6pPr>
            <a:lvl7pPr marL="914400" eaLnBrk="0" fontAlgn="base" hangingPunct="0">
              <a:spcBef>
                <a:spcPct val="0"/>
              </a:spcBef>
              <a:spcAft>
                <a:spcPct val="0"/>
              </a:spcAft>
              <a:defRPr sz="2800">
                <a:solidFill>
                  <a:schemeClr val="tx1"/>
                </a:solidFill>
                <a:latin typeface="Verdana" pitchFamily="-107" charset="0"/>
                <a:ea typeface="ＭＳ Ｐゴシック" pitchFamily="-107" charset="-128"/>
              </a:defRPr>
            </a:lvl7pPr>
            <a:lvl8pPr marL="1371600" eaLnBrk="0" fontAlgn="base" hangingPunct="0">
              <a:spcBef>
                <a:spcPct val="0"/>
              </a:spcBef>
              <a:spcAft>
                <a:spcPct val="0"/>
              </a:spcAft>
              <a:defRPr sz="2800">
                <a:solidFill>
                  <a:schemeClr val="tx1"/>
                </a:solidFill>
                <a:latin typeface="Verdana" pitchFamily="-107" charset="0"/>
                <a:ea typeface="ＭＳ Ｐゴシック" pitchFamily="-107" charset="-128"/>
              </a:defRPr>
            </a:lvl8pPr>
            <a:lvl9pPr marL="1828800" eaLnBrk="0" fontAlgn="base" hangingPunct="0">
              <a:spcBef>
                <a:spcPct val="0"/>
              </a:spcBef>
              <a:spcAft>
                <a:spcPct val="0"/>
              </a:spcAft>
              <a:defRPr sz="2800">
                <a:solidFill>
                  <a:schemeClr val="tx1"/>
                </a:solidFill>
                <a:latin typeface="Verdana" pitchFamily="-107" charset="0"/>
                <a:ea typeface="ＭＳ Ｐゴシック" pitchFamily="-107" charset="-128"/>
              </a:defRPr>
            </a:lvl9pPr>
          </a:lstStyle>
          <a:p>
            <a:fld id="{F63259E4-4C7A-4117-A654-D7FE8304557C}" type="slidenum">
              <a:rPr lang="en-US" sz="1200">
                <a:latin typeface="Times New Roman" pitchFamily="18" charset="0"/>
              </a:rPr>
              <a:pPr/>
              <a:t>4</a:t>
            </a:fld>
            <a:endParaRPr lang="en-US" sz="120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FA7A0-4066-4182-8252-250E556ADC20}" type="slidenum">
              <a:rPr lang="en-US"/>
              <a:pPr/>
              <a:t>10</a:t>
            </a:fld>
            <a:endParaRPr lang="en-US"/>
          </a:p>
        </p:txBody>
      </p:sp>
      <p:sp>
        <p:nvSpPr>
          <p:cNvPr id="1585154" name="Rectangle 2"/>
          <p:cNvSpPr>
            <a:spLocks noGrp="1" noRot="1" noChangeAspect="1" noChangeArrowheads="1" noTextEdit="1"/>
          </p:cNvSpPr>
          <p:nvPr>
            <p:ph type="sldImg"/>
          </p:nvPr>
        </p:nvSpPr>
        <p:spPr>
          <a:ln/>
        </p:spPr>
      </p:sp>
      <p:sp>
        <p:nvSpPr>
          <p:cNvPr id="158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Static implementation using arrays is a very simple technique but is not a flexible way, as the size of the stack has to be declared during the program design, because after that, the size cannot be varied (</a:t>
            </a:r>
            <a:r>
              <a:rPr lang="en-US" sz="1200" b="0" i="1" u="none" strike="noStrike" kern="1200" baseline="0" dirty="0" smtClean="0">
                <a:solidFill>
                  <a:schemeClr val="tx1"/>
                </a:solidFill>
                <a:latin typeface="+mn-lt"/>
                <a:ea typeface="+mn-ea"/>
                <a:cs typeface="+mn-cs"/>
              </a:rPr>
              <a:t>i.e., </a:t>
            </a:r>
            <a:r>
              <a:rPr lang="en-US" sz="1200" b="0" i="0" u="none" strike="noStrike" kern="1200" baseline="0" dirty="0" smtClean="0">
                <a:solidFill>
                  <a:schemeClr val="tx1"/>
                </a:solidFill>
                <a:latin typeface="+mn-lt"/>
                <a:ea typeface="+mn-ea"/>
                <a:cs typeface="+mn-cs"/>
              </a:rPr>
              <a:t>increased or decreased). Moreover static implementation is not an efficient method when resource optimization is concerned (</a:t>
            </a:r>
            <a:r>
              <a:rPr lang="en-US" sz="1200" b="0" i="1" u="none" strike="noStrike" kern="1200" baseline="0" dirty="0" smtClean="0">
                <a:solidFill>
                  <a:schemeClr val="tx1"/>
                </a:solidFill>
                <a:latin typeface="+mn-lt"/>
                <a:ea typeface="+mn-ea"/>
                <a:cs typeface="+mn-cs"/>
              </a:rPr>
              <a:t>i.e., </a:t>
            </a:r>
            <a:r>
              <a:rPr lang="en-US" sz="1200" b="0" i="0" u="none" strike="noStrike" kern="1200" baseline="0" dirty="0" smtClean="0">
                <a:solidFill>
                  <a:schemeClr val="tx1"/>
                </a:solidFill>
                <a:latin typeface="+mn-lt"/>
                <a:ea typeface="+mn-ea"/>
                <a:cs typeface="+mn-cs"/>
              </a:rPr>
              <a:t>memory utilization). For example a stack is implemented with array size 50. That is before the stack operation begins, memory is allocated for the array of size 50. Now if there are only few elements (say 30) to be stored in the</a:t>
            </a:r>
          </a:p>
          <a:p>
            <a:r>
              <a:rPr lang="en-US" sz="1200" b="0" i="0" u="none" strike="noStrike" kern="1200" baseline="0" dirty="0" smtClean="0">
                <a:solidFill>
                  <a:schemeClr val="tx1"/>
                </a:solidFill>
                <a:latin typeface="+mn-lt"/>
                <a:ea typeface="+mn-ea"/>
                <a:cs typeface="+mn-cs"/>
              </a:rPr>
              <a:t>stack, then rest of the statically allocated memory (in this case 20) will be wasted, on the other hand if there are more number of elements to be stored in the stack (say 60) then we cannot change the size array to increase its capacity.</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14</a:t>
            </a:fld>
            <a:endParaRPr lang="en-US"/>
          </a:p>
        </p:txBody>
      </p:sp>
    </p:spTree>
    <p:extLst>
      <p:ext uri="{BB962C8B-B14F-4D97-AF65-F5344CB8AC3E}">
        <p14:creationId xmlns:p14="http://schemas.microsoft.com/office/powerpoint/2010/main" val="62801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6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53C488-3941-4959-A287-C9CA202F1A64}"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120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1CC3A1-4EC8-41F1-B535-1D6A0D6DA706}"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034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B42B9F-37A6-4625-886C-E5A02FC2D607}"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281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3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1456E1-BBD4-4DD8-B581-668B3191C559}" type="datetime1">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925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558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DF4A9C-A2DD-4EF8-A291-5DA7998BFFFA}" type="datetime1">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556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9884C2-6CFB-4A89-A910-D50CEB2781BC}" type="datetime1">
              <a:rPr lang="en-US" smtClean="0"/>
              <a:t>9/30/2019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92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68F662F-E021-4442-B485-E317B6953F30}" type="datetime1">
              <a:rPr lang="en-US" smtClean="0"/>
              <a:t>9/30/2019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6649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853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B0FD7FA-AC66-4FAD-AC57-44315AE687CC}" type="datetime1">
              <a:rPr lang="en-US" smtClean="0"/>
              <a:t>9/30/2019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809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ira.sami@szabist.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43000"/>
            <a:ext cx="5829300" cy="3028950"/>
          </a:xfrm>
        </p:spPr>
        <p:txBody>
          <a:bodyPr>
            <a:noAutofit/>
          </a:bodyPr>
          <a:lstStyle/>
          <a:p>
            <a:pPr algn="ctr"/>
            <a:r>
              <a:rPr lang="en-US" sz="3000" dirty="0"/>
              <a:t>Data Structures and Algorithms</a:t>
            </a:r>
            <a:br>
              <a:rPr lang="en-US" sz="3000" dirty="0"/>
            </a:br>
            <a:r>
              <a:rPr lang="en-US" sz="3000" dirty="0"/>
              <a:t/>
            </a:r>
            <a:br>
              <a:rPr lang="en-US" sz="3000" dirty="0"/>
            </a:br>
            <a:r>
              <a:rPr lang="en-US" sz="3000" dirty="0"/>
              <a:t/>
            </a:r>
            <a:br>
              <a:rPr lang="en-US" sz="3000" dirty="0"/>
            </a:br>
            <a:r>
              <a:rPr lang="en-US" sz="3000" dirty="0"/>
              <a:t>Instructor: Maira Sami</a:t>
            </a:r>
            <a:br>
              <a:rPr lang="en-US" sz="3000" dirty="0"/>
            </a:br>
            <a:endParaRPr lang="en-US" sz="900" dirty="0"/>
          </a:p>
        </p:txBody>
      </p:sp>
      <p:sp>
        <p:nvSpPr>
          <p:cNvPr id="6" name="Subtitle 5"/>
          <p:cNvSpPr>
            <a:spLocks noGrp="1"/>
          </p:cNvSpPr>
          <p:nvPr>
            <p:ph type="subTitle" idx="1"/>
          </p:nvPr>
        </p:nvSpPr>
        <p:spPr>
          <a:xfrm>
            <a:off x="2457450" y="4457700"/>
            <a:ext cx="4629150" cy="1028700"/>
          </a:xfrm>
        </p:spPr>
        <p:txBody>
          <a:bodyPr>
            <a:normAutofit fontScale="70000" lnSpcReduction="20000"/>
          </a:bodyPr>
          <a:lstStyle/>
          <a:p>
            <a:pPr algn="ctr"/>
            <a:r>
              <a:rPr lang="en-US" cap="none" dirty="0" smtClean="0">
                <a:solidFill>
                  <a:schemeClr val="accent2">
                    <a:lumMod val="50000"/>
                  </a:schemeClr>
                </a:solidFill>
                <a:hlinkClick r:id="rId2"/>
              </a:rPr>
              <a:t>maira.sami@szabist.edu.pk</a:t>
            </a:r>
            <a:endParaRPr lang="en-US" cap="none" dirty="0" smtClean="0">
              <a:solidFill>
                <a:schemeClr val="accent2">
                  <a:lumMod val="50000"/>
                </a:schemeClr>
              </a:solidFill>
            </a:endParaRPr>
          </a:p>
          <a:p>
            <a:pPr algn="ctr"/>
            <a:r>
              <a:rPr lang="en-US" cap="none" dirty="0" smtClean="0"/>
              <a:t>Campus 100</a:t>
            </a:r>
          </a:p>
          <a:p>
            <a:pPr algn="ctr"/>
            <a:r>
              <a:rPr lang="en-US" dirty="0" smtClean="0"/>
              <a:t>Room </a:t>
            </a:r>
            <a:r>
              <a:rPr lang="en-US" dirty="0"/>
              <a:t>No. 101</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1" y="857250"/>
            <a:ext cx="1771650" cy="1351142"/>
          </a:xfrm>
          <a:prstGeom prst="rect">
            <a:avLst/>
          </a:prstGeom>
        </p:spPr>
      </p:pic>
    </p:spTree>
    <p:extLst>
      <p:ext uri="{BB962C8B-B14F-4D97-AF65-F5344CB8AC3E}">
        <p14:creationId xmlns:p14="http://schemas.microsoft.com/office/powerpoint/2010/main" val="3135549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1" name="Rectangle 3"/>
          <p:cNvSpPr>
            <a:spLocks noChangeArrowheads="1"/>
          </p:cNvSpPr>
          <p:nvPr/>
        </p:nvSpPr>
        <p:spPr bwMode="auto">
          <a:xfrm>
            <a:off x="228600" y="1824464"/>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buFont typeface="Wingdings" pitchFamily="2" charset="2"/>
              <a:buChar char="Ø"/>
            </a:pPr>
            <a:r>
              <a:rPr lang="en-US" sz="2400" dirty="0" smtClean="0">
                <a:solidFill>
                  <a:srgbClr val="073E87"/>
                </a:solidFill>
              </a:rPr>
              <a:t>A </a:t>
            </a:r>
            <a:r>
              <a:rPr lang="en-US" sz="2400" dirty="0">
                <a:solidFill>
                  <a:srgbClr val="073E87"/>
                </a:solidFill>
              </a:rPr>
              <a:t>segment of an algorithm that applies the previously defined operations on a stack S. </a:t>
            </a:r>
          </a:p>
        </p:txBody>
      </p:sp>
      <p:pic>
        <p:nvPicPr>
          <p:cNvPr id="1584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3255963"/>
            <a:ext cx="5475287"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Rectangle 2"/>
          <p:cNvSpPr/>
          <p:nvPr/>
        </p:nvSpPr>
        <p:spPr>
          <a:xfrm>
            <a:off x="4038600" y="228600"/>
            <a:ext cx="2234907" cy="769441"/>
          </a:xfrm>
          <a:prstGeom prst="rect">
            <a:avLst/>
          </a:prstGeom>
        </p:spPr>
        <p:txBody>
          <a:bodyPr wrap="none">
            <a:spAutoFit/>
          </a:bodyPr>
          <a:lstStyle/>
          <a:p>
            <a:r>
              <a:rPr lang="en-US" sz="4400" dirty="0">
                <a:solidFill>
                  <a:srgbClr val="FFFFFF"/>
                </a:solidFill>
              </a:rPr>
              <a:t>Example</a:t>
            </a:r>
            <a:endParaRPr lang="en-US" sz="4400" dirty="0"/>
          </a:p>
        </p:txBody>
      </p:sp>
    </p:spTree>
    <p:extLst>
      <p:ext uri="{BB962C8B-B14F-4D97-AF65-F5344CB8AC3E}">
        <p14:creationId xmlns:p14="http://schemas.microsoft.com/office/powerpoint/2010/main" val="2913265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Selecting storage structures</a:t>
            </a:r>
          </a:p>
        </p:txBody>
      </p:sp>
      <p:sp>
        <p:nvSpPr>
          <p:cNvPr id="10243" name="Rectangle 3"/>
          <p:cNvSpPr>
            <a:spLocks noGrp="1" noChangeArrowheads="1"/>
          </p:cNvSpPr>
          <p:nvPr>
            <p:ph idx="1"/>
          </p:nvPr>
        </p:nvSpPr>
        <p:spPr>
          <a:xfrm>
            <a:off x="228600" y="2286000"/>
            <a:ext cx="8686800" cy="1447800"/>
          </a:xfrm>
        </p:spPr>
        <p:txBody>
          <a:bodyPr/>
          <a:lstStyle/>
          <a:p>
            <a:pPr eaLnBrk="1" hangingPunct="1">
              <a:buFont typeface="Wingdings" pitchFamily="2" charset="2"/>
              <a:buChar char="Ø"/>
            </a:pPr>
            <a:r>
              <a:rPr lang="en-US" sz="2400" dirty="0" smtClean="0"/>
              <a:t>Two choices</a:t>
            </a:r>
          </a:p>
          <a:p>
            <a:pPr lvl="1" eaLnBrk="1" hangingPunct="1">
              <a:buFont typeface="Wingdings" pitchFamily="2" charset="2"/>
              <a:buChar char="§"/>
            </a:pPr>
            <a:r>
              <a:rPr lang="en-US" sz="2000" dirty="0" smtClean="0"/>
              <a:t>Select position 0 as top of the stack</a:t>
            </a:r>
          </a:p>
          <a:p>
            <a:pPr lvl="1" eaLnBrk="1" hangingPunct="1">
              <a:buFont typeface="Wingdings" pitchFamily="2" charset="2"/>
              <a:buChar char="§"/>
            </a:pPr>
            <a:r>
              <a:rPr lang="en-US" sz="2000" dirty="0" smtClean="0"/>
              <a:t>Select position 0 as bottom of the stack</a:t>
            </a:r>
          </a:p>
          <a:p>
            <a:pPr lvl="1" eaLnBrk="1" hangingPunct="1">
              <a:buFont typeface="Wingdings" pitchFamily="2" charset="2"/>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631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mtClean="0"/>
              <a:t>Select position 0 as top of the stack</a:t>
            </a:r>
          </a:p>
        </p:txBody>
      </p:sp>
      <p:sp>
        <p:nvSpPr>
          <p:cNvPr id="11267" name="Rectangle 3"/>
          <p:cNvSpPr>
            <a:spLocks noGrp="1" noChangeArrowheads="1"/>
          </p:cNvSpPr>
          <p:nvPr>
            <p:ph idx="1"/>
          </p:nvPr>
        </p:nvSpPr>
        <p:spPr>
          <a:xfrm>
            <a:off x="276860" y="2052199"/>
            <a:ext cx="8635999" cy="3450696"/>
          </a:xfrm>
        </p:spPr>
        <p:txBody>
          <a:bodyPr/>
          <a:lstStyle/>
          <a:p>
            <a:pPr eaLnBrk="1" hangingPunct="1">
              <a:buFont typeface="Wingdings" pitchFamily="2" charset="2"/>
              <a:buChar char="Ø"/>
            </a:pPr>
            <a:r>
              <a:rPr lang="en-US" sz="2800" dirty="0" smtClean="0"/>
              <a:t>Model with an array</a:t>
            </a:r>
          </a:p>
          <a:p>
            <a:pPr lvl="1" eaLnBrk="1" hangingPunct="1">
              <a:buFont typeface="Wingdings" pitchFamily="2" charset="2"/>
              <a:buChar char="§"/>
            </a:pPr>
            <a:r>
              <a:rPr lang="en-US" sz="2400" dirty="0" smtClean="0"/>
              <a:t>Let position 0 be top of </a:t>
            </a:r>
            <a:r>
              <a:rPr lang="en-US" sz="2400" dirty="0" smtClean="0"/>
              <a:t>stack</a:t>
            </a:r>
            <a:endParaRPr lang="en-US" sz="2800" dirty="0" smtClean="0"/>
          </a:p>
          <a:p>
            <a:pPr eaLnBrk="1" hangingPunct="1">
              <a:buFont typeface="Wingdings" pitchFamily="2" charset="2"/>
              <a:buChar char="Ø"/>
            </a:pPr>
            <a:r>
              <a:rPr lang="en-US" sz="2800" dirty="0" smtClean="0"/>
              <a:t>Problem … consider pushing and popping</a:t>
            </a:r>
          </a:p>
          <a:p>
            <a:pPr lvl="1" eaLnBrk="1" hangingPunct="1">
              <a:buFont typeface="Wingdings" pitchFamily="2" charset="2"/>
              <a:buChar char="§"/>
            </a:pPr>
            <a:r>
              <a:rPr lang="en-US" sz="2400" dirty="0" smtClean="0"/>
              <a:t>Requires much shifting</a:t>
            </a:r>
          </a:p>
          <a:p>
            <a:pPr eaLnBrk="1" hangingPunct="1"/>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l="7062" t="5531" r="6966" b="6352"/>
          <a:stretch>
            <a:fillRect/>
          </a:stretch>
        </p:blipFill>
        <p:spPr bwMode="auto">
          <a:xfrm>
            <a:off x="7046039" y="1607296"/>
            <a:ext cx="1742627" cy="2280308"/>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09" y="4049801"/>
            <a:ext cx="8409768" cy="275544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36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8686800" cy="1252728"/>
          </a:xfrm>
        </p:spPr>
        <p:txBody>
          <a:bodyPr>
            <a:normAutofit fontScale="90000"/>
          </a:bodyPr>
          <a:lstStyle/>
          <a:p>
            <a:pPr eaLnBrk="1" hangingPunct="1"/>
            <a:r>
              <a:rPr lang="en-US" dirty="0" smtClean="0"/>
              <a:t>Select position 0 as bottom of the stack</a:t>
            </a:r>
          </a:p>
        </p:txBody>
      </p:sp>
      <p:sp>
        <p:nvSpPr>
          <p:cNvPr id="18435" name="Rectangle 3"/>
          <p:cNvSpPr>
            <a:spLocks noGrp="1" noChangeArrowheads="1"/>
          </p:cNvSpPr>
          <p:nvPr>
            <p:ph idx="1"/>
          </p:nvPr>
        </p:nvSpPr>
        <p:spPr>
          <a:xfrm>
            <a:off x="228599" y="1981200"/>
            <a:ext cx="8675255" cy="4478586"/>
          </a:xfrm>
        </p:spPr>
        <p:txBody>
          <a:bodyPr>
            <a:normAutofit/>
          </a:bodyPr>
          <a:lstStyle/>
          <a:p>
            <a:pPr eaLnBrk="1" hangingPunct="1">
              <a:lnSpc>
                <a:spcPct val="90000"/>
              </a:lnSpc>
              <a:buFont typeface="Wingdings" pitchFamily="2" charset="2"/>
              <a:buChar char="Ø"/>
            </a:pPr>
            <a:r>
              <a:rPr lang="en-US" sz="2400" dirty="0" smtClean="0"/>
              <a:t>A better approach is to let position 0 be the </a:t>
            </a:r>
            <a:r>
              <a:rPr lang="en-US" sz="2400" u="sng" dirty="0" smtClean="0"/>
              <a:t>bottom</a:t>
            </a:r>
            <a:r>
              <a:rPr lang="en-US" sz="2400" dirty="0" smtClean="0"/>
              <a:t> of the stack</a:t>
            </a:r>
          </a:p>
          <a:p>
            <a:pPr eaLnBrk="1" hangingPunct="1">
              <a:lnSpc>
                <a:spcPct val="90000"/>
              </a:lnSpc>
            </a:pPr>
            <a:endParaRPr lang="en-US" sz="2400"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marL="0" indent="0" eaLnBrk="1" hangingPunct="1">
              <a:lnSpc>
                <a:spcPct val="90000"/>
              </a:lnSpc>
              <a:buNone/>
            </a:pPr>
            <a:endParaRPr lang="en-US" dirty="0"/>
          </a:p>
          <a:p>
            <a:pPr eaLnBrk="1" hangingPunct="1">
              <a:lnSpc>
                <a:spcPct val="90000"/>
              </a:lnSpc>
              <a:buFont typeface="Wingdings" pitchFamily="2" charset="2"/>
              <a:buChar char="Ø"/>
            </a:pPr>
            <a:r>
              <a:rPr lang="en-US" dirty="0" smtClean="0"/>
              <a:t>Thus our design will </a:t>
            </a:r>
            <a:r>
              <a:rPr lang="en-US" dirty="0" smtClean="0"/>
              <a:t>include</a:t>
            </a:r>
            <a:endParaRPr lang="en-US" dirty="0" smtClean="0"/>
          </a:p>
          <a:p>
            <a:pPr lvl="1" eaLnBrk="1" hangingPunct="1">
              <a:lnSpc>
                <a:spcPct val="90000"/>
              </a:lnSpc>
              <a:buFont typeface="Wingdings" pitchFamily="2" charset="2"/>
              <a:buChar char="§"/>
            </a:pPr>
            <a:r>
              <a:rPr lang="en-US" dirty="0" smtClean="0"/>
              <a:t>An array to hold the stack elements</a:t>
            </a:r>
          </a:p>
          <a:p>
            <a:pPr lvl="1" eaLnBrk="1" hangingPunct="1">
              <a:lnSpc>
                <a:spcPct val="90000"/>
              </a:lnSpc>
              <a:buFont typeface="Wingdings" pitchFamily="2" charset="2"/>
              <a:buChar char="§"/>
            </a:pPr>
            <a:r>
              <a:rPr lang="en-US" dirty="0" smtClean="0"/>
              <a:t>An integer to indicate the top of the stack</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2647949"/>
            <a:ext cx="7104062" cy="2058021"/>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437" name="Group 5"/>
          <p:cNvGrpSpPr>
            <a:grpSpLocks/>
          </p:cNvGrpSpPr>
          <p:nvPr/>
        </p:nvGrpSpPr>
        <p:grpSpPr bwMode="auto">
          <a:xfrm>
            <a:off x="2209800" y="2743200"/>
            <a:ext cx="1108075" cy="2667000"/>
            <a:chOff x="1255" y="1743"/>
            <a:chExt cx="842" cy="1624"/>
          </a:xfrm>
        </p:grpSpPr>
        <p:sp>
          <p:nvSpPr>
            <p:cNvPr id="12298" name="AutoShape 6"/>
            <p:cNvSpPr>
              <a:spLocks noChangeArrowheads="1"/>
            </p:cNvSpPr>
            <p:nvPr/>
          </p:nvSpPr>
          <p:spPr bwMode="auto">
            <a:xfrm>
              <a:off x="1300" y="1743"/>
              <a:ext cx="797" cy="109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7"/>
            <p:cNvSpPr>
              <a:spLocks noChangeShapeType="1"/>
            </p:cNvSpPr>
            <p:nvPr/>
          </p:nvSpPr>
          <p:spPr bwMode="auto">
            <a:xfrm flipV="1">
              <a:off x="1255" y="2865"/>
              <a:ext cx="207" cy="5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0" name="Group 8"/>
          <p:cNvGrpSpPr>
            <a:grpSpLocks/>
          </p:cNvGrpSpPr>
          <p:nvPr/>
        </p:nvGrpSpPr>
        <p:grpSpPr bwMode="auto">
          <a:xfrm>
            <a:off x="1430338" y="3282950"/>
            <a:ext cx="1149239" cy="2703660"/>
            <a:chOff x="901" y="2068"/>
            <a:chExt cx="650" cy="1624"/>
          </a:xfrm>
        </p:grpSpPr>
        <p:sp>
          <p:nvSpPr>
            <p:cNvPr id="12296" name="Oval 9"/>
            <p:cNvSpPr>
              <a:spLocks noChangeArrowheads="1"/>
            </p:cNvSpPr>
            <p:nvPr/>
          </p:nvSpPr>
          <p:spPr bwMode="auto">
            <a:xfrm>
              <a:off x="901" y="2068"/>
              <a:ext cx="532" cy="25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10"/>
            <p:cNvSpPr>
              <a:spLocks noChangeShapeType="1"/>
            </p:cNvSpPr>
            <p:nvPr/>
          </p:nvSpPr>
          <p:spPr bwMode="auto">
            <a:xfrm flipH="1" flipV="1">
              <a:off x="1255" y="2334"/>
              <a:ext cx="296" cy="1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3" name="Freeform 11"/>
          <p:cNvSpPr>
            <a:spLocks/>
          </p:cNvSpPr>
          <p:nvPr/>
        </p:nvSpPr>
        <p:spPr bwMode="auto">
          <a:xfrm>
            <a:off x="101600" y="2414587"/>
            <a:ext cx="2340910" cy="1844615"/>
          </a:xfrm>
          <a:custGeom>
            <a:avLst/>
            <a:gdLst>
              <a:gd name="T0" fmla="*/ 742950 w 1324"/>
              <a:gd name="T1" fmla="*/ 0 h 1108"/>
              <a:gd name="T2" fmla="*/ 227013 w 1324"/>
              <a:gd name="T3" fmla="*/ 1406525 h 1108"/>
              <a:gd name="T4" fmla="*/ 2101850 w 1324"/>
              <a:gd name="T5" fmla="*/ 1758950 h 1108"/>
              <a:gd name="T6" fmla="*/ 0 60000 65536"/>
              <a:gd name="T7" fmla="*/ 0 60000 65536"/>
              <a:gd name="T8" fmla="*/ 0 60000 65536"/>
            </a:gdLst>
            <a:ahLst/>
            <a:cxnLst>
              <a:cxn ang="T6">
                <a:pos x="T0" y="T1"/>
              </a:cxn>
              <a:cxn ang="T7">
                <a:pos x="T2" y="T3"/>
              </a:cxn>
              <a:cxn ang="T8">
                <a:pos x="T4" y="T5"/>
              </a:cxn>
            </a:cxnLst>
            <a:rect l="0" t="0" r="r" b="b"/>
            <a:pathLst>
              <a:path w="1324" h="1108">
                <a:moveTo>
                  <a:pt x="468" y="0"/>
                </a:moveTo>
                <a:cubicBezTo>
                  <a:pt x="234" y="350"/>
                  <a:pt x="0" y="701"/>
                  <a:pt x="143" y="886"/>
                </a:cubicBezTo>
                <a:cubicBezTo>
                  <a:pt x="286" y="1071"/>
                  <a:pt x="805" y="1089"/>
                  <a:pt x="1324" y="11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1450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9" end="9"/>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844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Implementing a Stack</a:t>
            </a:r>
          </a:p>
        </p:txBody>
      </p:sp>
      <p:sp>
        <p:nvSpPr>
          <p:cNvPr id="22533" name="Rectangle 3"/>
          <p:cNvSpPr>
            <a:spLocks noGrp="1" noChangeArrowheads="1"/>
          </p:cNvSpPr>
          <p:nvPr>
            <p:ph idx="1"/>
          </p:nvPr>
        </p:nvSpPr>
        <p:spPr>
          <a:xfrm>
            <a:off x="304800" y="1905000"/>
            <a:ext cx="8839200" cy="2667000"/>
          </a:xfrm>
        </p:spPr>
        <p:txBody>
          <a:bodyPr>
            <a:normAutofit/>
          </a:bodyPr>
          <a:lstStyle/>
          <a:p>
            <a:pPr>
              <a:buFont typeface="Wingdings" pitchFamily="2" charset="2"/>
              <a:buChar char="Ø"/>
            </a:pPr>
            <a:r>
              <a:rPr lang="en-US" sz="2400" dirty="0" smtClean="0"/>
              <a:t>There are two ways we can implement a stack:</a:t>
            </a:r>
          </a:p>
          <a:p>
            <a:pPr lvl="1">
              <a:buFont typeface="Wingdings" pitchFamily="2" charset="2"/>
              <a:buChar char="§"/>
            </a:pPr>
            <a:r>
              <a:rPr lang="en-US" sz="2000" dirty="0"/>
              <a:t>Static </a:t>
            </a:r>
            <a:r>
              <a:rPr lang="en-US" sz="2000" dirty="0" smtClean="0"/>
              <a:t>implementation (Using an array)</a:t>
            </a:r>
          </a:p>
          <a:p>
            <a:pPr lvl="1">
              <a:buFont typeface="Wingdings" pitchFamily="2" charset="2"/>
              <a:buChar char="§"/>
            </a:pPr>
            <a:r>
              <a:rPr lang="en-US" sz="2000" dirty="0"/>
              <a:t>Dynamic </a:t>
            </a:r>
            <a:r>
              <a:rPr lang="en-US" sz="2000" dirty="0" smtClean="0"/>
              <a:t>implementation (Using a linked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53751"/>
            <a:ext cx="85280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3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Implementing a Stack</a:t>
            </a:r>
          </a:p>
        </p:txBody>
      </p:sp>
      <p:sp>
        <p:nvSpPr>
          <p:cNvPr id="23557" name="Rectangle 3"/>
          <p:cNvSpPr>
            <a:spLocks noGrp="1" noChangeArrowheads="1"/>
          </p:cNvSpPr>
          <p:nvPr>
            <p:ph idx="1"/>
          </p:nvPr>
        </p:nvSpPr>
        <p:spPr>
          <a:xfrm>
            <a:off x="304800" y="2438400"/>
            <a:ext cx="8686800" cy="2667000"/>
          </a:xfrm>
        </p:spPr>
        <p:txBody>
          <a:bodyPr>
            <a:normAutofit/>
          </a:bodyPr>
          <a:lstStyle/>
          <a:p>
            <a:pPr>
              <a:buFont typeface="Wingdings" pitchFamily="2" charset="2"/>
              <a:buChar char="Ø"/>
            </a:pPr>
            <a:r>
              <a:rPr lang="en-US" sz="2800" dirty="0" smtClean="0"/>
              <a:t>Implementing a stack using an array is fairly easy.</a:t>
            </a:r>
          </a:p>
          <a:p>
            <a:pPr lvl="1">
              <a:buFont typeface="Wingdings" pitchFamily="2" charset="2"/>
              <a:buChar char="§"/>
            </a:pPr>
            <a:r>
              <a:rPr lang="en-US" sz="2400" dirty="0" smtClean="0"/>
              <a:t>The bottom of the stack is at data[0]</a:t>
            </a:r>
          </a:p>
          <a:p>
            <a:pPr lvl="1">
              <a:buFont typeface="Wingdings" pitchFamily="2" charset="2"/>
              <a:buChar char="§"/>
            </a:pPr>
            <a:r>
              <a:rPr lang="en-US" sz="2400" dirty="0" smtClean="0"/>
              <a:t>The top of the stack is at data[numItems-1]</a:t>
            </a:r>
          </a:p>
          <a:p>
            <a:pPr lvl="1">
              <a:buFont typeface="Wingdings" pitchFamily="2" charset="2"/>
              <a:buChar char="§"/>
            </a:pPr>
            <a:r>
              <a:rPr lang="en-US" sz="2400" i="1" dirty="0" smtClean="0"/>
              <a:t>push</a:t>
            </a:r>
            <a:r>
              <a:rPr lang="en-US" sz="2400" dirty="0" smtClean="0"/>
              <a:t> onto the stack at data[</a:t>
            </a:r>
            <a:r>
              <a:rPr lang="en-US" sz="2400" dirty="0" err="1" smtClean="0"/>
              <a:t>numItems</a:t>
            </a:r>
            <a:r>
              <a:rPr lang="en-US" sz="2400" dirty="0" smtClean="0"/>
              <a:t>]</a:t>
            </a:r>
          </a:p>
          <a:p>
            <a:pPr lvl="1">
              <a:buFont typeface="Wingdings" pitchFamily="2" charset="2"/>
              <a:buChar char="§"/>
            </a:pPr>
            <a:r>
              <a:rPr lang="en-US" sz="2400" i="1" dirty="0" smtClean="0"/>
              <a:t>pop</a:t>
            </a:r>
            <a:r>
              <a:rPr lang="en-US" sz="2400" dirty="0" smtClean="0"/>
              <a:t> off of the stack at data[numItems-1]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36575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Implementing a Stack</a:t>
            </a:r>
          </a:p>
        </p:txBody>
      </p:sp>
      <p:sp>
        <p:nvSpPr>
          <p:cNvPr id="24581" name="Rectangle 3"/>
          <p:cNvSpPr>
            <a:spLocks noGrp="1" noChangeArrowheads="1"/>
          </p:cNvSpPr>
          <p:nvPr>
            <p:ph idx="1"/>
          </p:nvPr>
        </p:nvSpPr>
        <p:spPr>
          <a:xfrm>
            <a:off x="304800" y="2492904"/>
            <a:ext cx="8610600" cy="2764896"/>
          </a:xfrm>
        </p:spPr>
        <p:txBody>
          <a:bodyPr>
            <a:noAutofit/>
          </a:bodyPr>
          <a:lstStyle/>
          <a:p>
            <a:pPr>
              <a:buFont typeface="Wingdings" pitchFamily="2" charset="2"/>
              <a:buChar char="Ø"/>
            </a:pPr>
            <a:r>
              <a:rPr lang="en-US" sz="2800" dirty="0" smtClean="0"/>
              <a:t>Implementing a stack using a linked list isn’t that bad either…</a:t>
            </a:r>
          </a:p>
          <a:p>
            <a:pPr lvl="1">
              <a:buFont typeface="Wingdings" pitchFamily="2" charset="2"/>
              <a:buChar char="§"/>
            </a:pPr>
            <a:r>
              <a:rPr lang="en-US" sz="2400" dirty="0" smtClean="0"/>
              <a:t>Store the items in the stack in a linked list</a:t>
            </a:r>
          </a:p>
          <a:p>
            <a:pPr lvl="1">
              <a:buFont typeface="Wingdings" pitchFamily="2" charset="2"/>
              <a:buChar char="§"/>
            </a:pPr>
            <a:r>
              <a:rPr lang="en-US" sz="2400" dirty="0" smtClean="0"/>
              <a:t>The top of the stack is the head node, the bottom of the stack is the end of the list</a:t>
            </a:r>
          </a:p>
          <a:p>
            <a:pPr lvl="1">
              <a:buFont typeface="Wingdings" pitchFamily="2" charset="2"/>
              <a:buChar char="§"/>
            </a:pPr>
            <a:r>
              <a:rPr lang="en-US" sz="2400" i="1" dirty="0" smtClean="0"/>
              <a:t>push</a:t>
            </a:r>
            <a:r>
              <a:rPr lang="en-US" sz="2400" dirty="0" smtClean="0"/>
              <a:t> by adding to the front of the list</a:t>
            </a:r>
          </a:p>
          <a:p>
            <a:pPr lvl="1">
              <a:buFont typeface="Wingdings" pitchFamily="2" charset="2"/>
              <a:buChar char="§"/>
            </a:pPr>
            <a:r>
              <a:rPr lang="en-US" sz="2400" i="1" dirty="0" smtClean="0"/>
              <a:t>pop</a:t>
            </a:r>
            <a:r>
              <a:rPr lang="en-US" sz="2400" dirty="0" smtClean="0"/>
              <a:t> by removing from the front of the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666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t>
            </a:r>
            <a:r>
              <a:rPr lang="en-US" dirty="0" smtClean="0">
                <a:latin typeface="Arial" charset="0"/>
              </a:rPr>
              <a:t>(Array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a:t>
            </a:r>
            <a:r>
              <a:rPr lang="en-US" sz="2200" b="1" dirty="0" smtClean="0">
                <a:solidFill>
                  <a:srgbClr val="073E87"/>
                </a:solidFill>
              </a:rPr>
              <a:t>push:</a:t>
            </a:r>
          </a:p>
          <a:p>
            <a:pPr marL="342900" indent="-342900">
              <a:buFont typeface="Wingdings" pitchFamily="2" charset="2"/>
              <a:buChar char="Ø"/>
            </a:pPr>
            <a:endParaRPr lang="en-US" sz="2200" dirty="0">
              <a:solidFill>
                <a:srgbClr val="073E87"/>
              </a:solidFill>
            </a:endParaRPr>
          </a:p>
          <a:p>
            <a:r>
              <a:rPr lang="en-US" sz="2200" dirty="0" smtClean="0">
                <a:solidFill>
                  <a:srgbClr val="073E87"/>
                </a:solidFill>
              </a:rPr>
              <a:t>Suppose </a:t>
            </a:r>
            <a:r>
              <a:rPr lang="en-US" sz="2200" dirty="0">
                <a:solidFill>
                  <a:srgbClr val="073E87"/>
                </a:solidFill>
              </a:rPr>
              <a:t>STACK[SIZE] is a one dimensional array for implementing the stack, </a:t>
            </a:r>
            <a:r>
              <a:rPr lang="en-US" sz="2200" dirty="0" smtClean="0">
                <a:solidFill>
                  <a:srgbClr val="073E87"/>
                </a:solidFill>
              </a:rPr>
              <a:t>which will </a:t>
            </a:r>
            <a:r>
              <a:rPr lang="en-US" sz="2200" dirty="0">
                <a:solidFill>
                  <a:srgbClr val="073E87"/>
                </a:solidFill>
              </a:rPr>
              <a:t>hold the data items. TOP is the pointer that points to the top most element of </a:t>
            </a:r>
            <a:r>
              <a:rPr lang="en-US" sz="2200" dirty="0" smtClean="0">
                <a:solidFill>
                  <a:srgbClr val="073E87"/>
                </a:solidFill>
              </a:rPr>
              <a:t>the stack</a:t>
            </a:r>
            <a:r>
              <a:rPr lang="en-US" sz="2200" dirty="0">
                <a:solidFill>
                  <a:srgbClr val="073E87"/>
                </a:solidFill>
              </a:rPr>
              <a:t>. Let DATA is the data item to be pushed.</a:t>
            </a:r>
          </a:p>
          <a:p>
            <a:endParaRPr lang="en-US" sz="2200" dirty="0">
              <a:solidFill>
                <a:srgbClr val="073E87"/>
              </a:solidFill>
            </a:endParaRPr>
          </a:p>
          <a:p>
            <a:endParaRPr lang="en-US" sz="2200" dirty="0">
              <a:solidFill>
                <a:srgbClr val="073E87"/>
              </a:solidFill>
            </a:endParaRPr>
          </a:p>
          <a:p>
            <a:r>
              <a:rPr lang="en-US" sz="2200" dirty="0">
                <a:solidFill>
                  <a:srgbClr val="073E87"/>
                </a:solidFill>
              </a:rPr>
              <a:t>1. If TOP = SIZE – 1, then:</a:t>
            </a:r>
          </a:p>
          <a:p>
            <a:pPr lvl="1"/>
            <a:r>
              <a:rPr lang="en-US" sz="2200" dirty="0">
                <a:solidFill>
                  <a:srgbClr val="073E87"/>
                </a:solidFill>
              </a:rPr>
              <a:t>(a) Display “The stack is in overflow condition”</a:t>
            </a:r>
          </a:p>
          <a:p>
            <a:pPr lvl="1"/>
            <a:r>
              <a:rPr lang="en-US" sz="2200" dirty="0">
                <a:solidFill>
                  <a:srgbClr val="073E87"/>
                </a:solidFill>
              </a:rPr>
              <a:t>(b) Exit</a:t>
            </a:r>
          </a:p>
          <a:p>
            <a:r>
              <a:rPr lang="en-US" sz="2200" dirty="0">
                <a:solidFill>
                  <a:srgbClr val="073E87"/>
                </a:solidFill>
              </a:rPr>
              <a:t>2. TOP = TOP + 1</a:t>
            </a:r>
          </a:p>
          <a:p>
            <a:r>
              <a:rPr lang="en-US" sz="2200" dirty="0">
                <a:solidFill>
                  <a:srgbClr val="073E87"/>
                </a:solidFill>
              </a:rPr>
              <a:t>3. STACK [TOP] = ITEM</a:t>
            </a:r>
          </a:p>
          <a:p>
            <a:r>
              <a:rPr lang="en-US" sz="2200" dirty="0">
                <a:solidFill>
                  <a:srgbClr val="073E87"/>
                </a:solidFill>
              </a:rPr>
              <a:t>4. </a:t>
            </a:r>
            <a:r>
              <a:rPr lang="en-US" sz="2200" dirty="0" smtClean="0">
                <a:solidFill>
                  <a:srgbClr val="073E87"/>
                </a:solidFill>
              </a:rPr>
              <a:t>Exit</a:t>
            </a:r>
            <a:endParaRPr lang="en-US" sz="2200" dirty="0">
              <a:solidFill>
                <a:srgbClr val="073E87"/>
              </a:solidFill>
            </a:endParaRPr>
          </a:p>
        </p:txBody>
      </p:sp>
    </p:spTree>
    <p:extLst>
      <p:ext uri="{BB962C8B-B14F-4D97-AF65-F5344CB8AC3E}">
        <p14:creationId xmlns:p14="http://schemas.microsoft.com/office/powerpoint/2010/main" val="414564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t>
            </a:r>
            <a:r>
              <a:rPr lang="en-US" dirty="0" smtClean="0">
                <a:latin typeface="Arial" charset="0"/>
              </a:rPr>
              <a:t>(Array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a:t>
            </a:r>
            <a:r>
              <a:rPr lang="en-US" sz="2200" b="1" dirty="0" smtClean="0">
                <a:solidFill>
                  <a:srgbClr val="073E87"/>
                </a:solidFill>
              </a:rPr>
              <a:t>pop:</a:t>
            </a:r>
          </a:p>
          <a:p>
            <a:pPr marL="342900" indent="-342900">
              <a:buFont typeface="Wingdings" pitchFamily="2" charset="2"/>
              <a:buChar char="Ø"/>
            </a:pPr>
            <a:endParaRPr lang="en-US" sz="2200" dirty="0">
              <a:solidFill>
                <a:srgbClr val="073E87"/>
              </a:solidFill>
            </a:endParaRPr>
          </a:p>
          <a:p>
            <a:r>
              <a:rPr lang="en-US" sz="2200" dirty="0">
                <a:solidFill>
                  <a:srgbClr val="073E87"/>
                </a:solidFill>
              </a:rPr>
              <a:t>Suppose STACK[SIZE] is a one dimensional array for implementing the stack, </a:t>
            </a:r>
            <a:r>
              <a:rPr lang="en-US" sz="2200" dirty="0" smtClean="0">
                <a:solidFill>
                  <a:srgbClr val="073E87"/>
                </a:solidFill>
              </a:rPr>
              <a:t>which will </a:t>
            </a:r>
            <a:r>
              <a:rPr lang="en-US" sz="2200" dirty="0">
                <a:solidFill>
                  <a:srgbClr val="073E87"/>
                </a:solidFill>
              </a:rPr>
              <a:t>hold the data items. TOP is the pointer that points to the top most element of </a:t>
            </a:r>
            <a:r>
              <a:rPr lang="en-US" sz="2200" dirty="0" smtClean="0">
                <a:solidFill>
                  <a:srgbClr val="073E87"/>
                </a:solidFill>
              </a:rPr>
              <a:t>the stack</a:t>
            </a:r>
            <a:r>
              <a:rPr lang="en-US" sz="2200" dirty="0">
                <a:solidFill>
                  <a:srgbClr val="073E87"/>
                </a:solidFill>
              </a:rPr>
              <a:t>. DATA is the popped (or deleted) data item from the top of the stack.</a:t>
            </a:r>
          </a:p>
          <a:p>
            <a:endParaRPr lang="en-US" sz="2200" dirty="0">
              <a:solidFill>
                <a:srgbClr val="073E87"/>
              </a:solidFill>
            </a:endParaRPr>
          </a:p>
          <a:p>
            <a:r>
              <a:rPr lang="en-US" sz="2200" dirty="0">
                <a:solidFill>
                  <a:srgbClr val="073E87"/>
                </a:solidFill>
              </a:rPr>
              <a:t>1. If TOP &lt; 0, then</a:t>
            </a:r>
          </a:p>
          <a:p>
            <a:r>
              <a:rPr lang="en-US" sz="2200" dirty="0" smtClean="0">
                <a:solidFill>
                  <a:srgbClr val="073E87"/>
                </a:solidFill>
              </a:rPr>
              <a:t>	(</a:t>
            </a:r>
            <a:r>
              <a:rPr lang="en-US" sz="2200" dirty="0">
                <a:solidFill>
                  <a:srgbClr val="073E87"/>
                </a:solidFill>
              </a:rPr>
              <a:t>a) Display “The Stack is empty”</a:t>
            </a:r>
          </a:p>
          <a:p>
            <a:r>
              <a:rPr lang="en-US" sz="2200" dirty="0" smtClean="0">
                <a:solidFill>
                  <a:srgbClr val="073E87"/>
                </a:solidFill>
              </a:rPr>
              <a:t>	(</a:t>
            </a:r>
            <a:r>
              <a:rPr lang="en-US" sz="2200" dirty="0">
                <a:solidFill>
                  <a:srgbClr val="073E87"/>
                </a:solidFill>
              </a:rPr>
              <a:t>b) Exit</a:t>
            </a:r>
          </a:p>
          <a:p>
            <a:r>
              <a:rPr lang="en-US" sz="2200" dirty="0">
                <a:solidFill>
                  <a:srgbClr val="073E87"/>
                </a:solidFill>
              </a:rPr>
              <a:t>2. Else remove the Top most element</a:t>
            </a:r>
          </a:p>
          <a:p>
            <a:r>
              <a:rPr lang="en-US" sz="2200" dirty="0">
                <a:solidFill>
                  <a:srgbClr val="073E87"/>
                </a:solidFill>
              </a:rPr>
              <a:t>3. DATA = STACK[TOP]</a:t>
            </a:r>
          </a:p>
          <a:p>
            <a:r>
              <a:rPr lang="en-US" sz="2200" dirty="0">
                <a:solidFill>
                  <a:srgbClr val="073E87"/>
                </a:solidFill>
              </a:rPr>
              <a:t>4. TOP = TOP – 1</a:t>
            </a:r>
          </a:p>
          <a:p>
            <a:r>
              <a:rPr lang="en-US" sz="2200" dirty="0">
                <a:solidFill>
                  <a:srgbClr val="073E87"/>
                </a:solidFill>
              </a:rPr>
              <a:t>5. Exit</a:t>
            </a:r>
          </a:p>
        </p:txBody>
      </p:sp>
    </p:spTree>
    <p:extLst>
      <p:ext uri="{BB962C8B-B14F-4D97-AF65-F5344CB8AC3E}">
        <p14:creationId xmlns:p14="http://schemas.microsoft.com/office/powerpoint/2010/main" val="1480161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t>
            </a:r>
            <a:r>
              <a:rPr lang="en-US" dirty="0" smtClean="0">
                <a:latin typeface="Arial" charset="0"/>
              </a:rPr>
              <a:t>(Linked </a:t>
            </a:r>
            <a:r>
              <a:rPr lang="en-US" dirty="0">
                <a:latin typeface="Arial" charset="0"/>
              </a:rPr>
              <a:t>List </a:t>
            </a:r>
            <a:r>
              <a:rPr lang="en-US" dirty="0" smtClean="0">
                <a:latin typeface="Arial" charset="0"/>
              </a:rPr>
              <a:t>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12" descr="Fig03-06"/>
          <p:cNvPicPr>
            <a:picLocks noChangeAspect="1" noChangeArrowheads="1"/>
          </p:cNvPicPr>
          <p:nvPr/>
        </p:nvPicPr>
        <p:blipFill rotWithShape="1">
          <a:blip r:embed="rId2">
            <a:extLst>
              <a:ext uri="{28A0092B-C50C-407E-A947-70E740481C1C}">
                <a14:useLocalDpi xmlns:a14="http://schemas.microsoft.com/office/drawing/2010/main" val="0"/>
              </a:ext>
            </a:extLst>
          </a:blip>
          <a:srcRect l="14495"/>
          <a:stretch/>
        </p:blipFill>
        <p:spPr bwMode="auto">
          <a:xfrm>
            <a:off x="914400" y="2724150"/>
            <a:ext cx="78486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992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743200"/>
            <a:ext cx="7772400" cy="3048000"/>
          </a:xfrm>
        </p:spPr>
        <p:txBody>
          <a:bodyPr>
            <a:normAutofit fontScale="90000"/>
          </a:bodyPr>
          <a:lstStyle/>
          <a:p>
            <a:r>
              <a:rPr lang="en-US" b="1" dirty="0"/>
              <a:t>Stacks </a:t>
            </a:r>
            <a:r>
              <a:rPr lang="en-US" b="1" dirty="0" smtClean="0"/>
              <a:t/>
            </a:r>
            <a:br>
              <a:rPr lang="en-US" b="1" dirty="0" smtClean="0"/>
            </a:br>
            <a:r>
              <a:rPr lang="en-US" b="1" dirty="0"/>
              <a:t/>
            </a:r>
            <a:br>
              <a:rPr lang="en-US" b="1" dirty="0"/>
            </a:br>
            <a:r>
              <a:rPr lang="en-US" b="1" dirty="0" smtClean="0"/>
              <a:t/>
            </a:r>
            <a:br>
              <a:rPr lang="en-US" b="1" dirty="0" smtClean="0"/>
            </a:br>
            <a:r>
              <a:rPr lang="en-US" b="1" dirty="0" smtClean="0"/>
              <a:t>				</a:t>
            </a:r>
            <a:endParaRPr lang="en-US" sz="3100" b="1" dirty="0"/>
          </a:p>
        </p:txBody>
      </p:sp>
      <p:sp>
        <p:nvSpPr>
          <p:cNvPr id="4" name="Subtitle 3"/>
          <p:cNvSpPr>
            <a:spLocks noGrp="1" noChangeArrowheads="1"/>
          </p:cNvSpPr>
          <p:nvPr>
            <p:ph type="subTitle" idx="1"/>
          </p:nvPr>
        </p:nvSpPr>
        <p:spPr bwMode="auto">
          <a:xfrm>
            <a:off x="1332345" y="4953000"/>
            <a:ext cx="640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a:t>
            </a:r>
            <a:r>
              <a:rPr lang="en-US" sz="2800" dirty="0" smtClean="0">
                <a:solidFill>
                  <a:srgbClr val="FFFFFF"/>
                </a:solidFill>
                <a:latin typeface="+mj-lt"/>
                <a:ea typeface="+mj-ea"/>
                <a:cs typeface="+mj-cs"/>
              </a:rPr>
              <a:t>4</a:t>
            </a:r>
            <a:endParaRPr lang="en-US" sz="2800" dirty="0">
              <a:solidFill>
                <a:srgbClr val="FFFFFF"/>
              </a:solidFill>
              <a:latin typeface="+mj-lt"/>
              <a:ea typeface="+mj-ea"/>
              <a:cs typeface="+mj-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27321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p>
            <a:fld id="{B6F35399-9CEE-48DA-8961-BB445B687D1B}" type="slidenum">
              <a:rPr lang="en-US"/>
              <a:pPr/>
              <a:t>20</a:t>
            </a:fld>
            <a:endParaRPr lang="en-US"/>
          </a:p>
        </p:txBody>
      </p:sp>
      <p:pic>
        <p:nvPicPr>
          <p:cNvPr id="437260" name="Picture 12" descr="Fig03-08"/>
          <p:cNvPicPr>
            <a:picLocks noChangeAspect="1" noChangeArrowheads="1"/>
          </p:cNvPicPr>
          <p:nvPr/>
        </p:nvPicPr>
        <p:blipFill rotWithShape="1">
          <a:blip r:embed="rId2">
            <a:extLst>
              <a:ext uri="{28A0092B-C50C-407E-A947-70E740481C1C}">
                <a14:useLocalDpi xmlns:a14="http://schemas.microsoft.com/office/drawing/2010/main" val="0"/>
              </a:ext>
            </a:extLst>
          </a:blip>
          <a:srcRect l="14802"/>
          <a:stretch/>
        </p:blipFill>
        <p:spPr bwMode="auto">
          <a:xfrm>
            <a:off x="-1447800" y="-8313"/>
            <a:ext cx="11195278" cy="71880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95600" y="152400"/>
            <a:ext cx="6019800" cy="769441"/>
          </a:xfrm>
          <a:prstGeom prst="rect">
            <a:avLst/>
          </a:prstGeom>
        </p:spPr>
        <p:txBody>
          <a:bodyPr wrap="square">
            <a:spAutoFit/>
          </a:bodyPr>
          <a:lstStyle/>
          <a:p>
            <a:r>
              <a:rPr lang="en-US" sz="4400" dirty="0" smtClean="0">
                <a:solidFill>
                  <a:schemeClr val="bg1"/>
                </a:solidFill>
                <a:latin typeface="+mj-lt"/>
              </a:rPr>
              <a:t>Example</a:t>
            </a:r>
            <a:endParaRPr lang="en-US" sz="4400" dirty="0">
              <a:solidFill>
                <a:schemeClr val="bg1"/>
              </a:solidFill>
              <a:latin typeface="+mj-lt"/>
            </a:endParaRPr>
          </a:p>
        </p:txBody>
      </p:sp>
    </p:spTree>
    <p:extLst>
      <p:ext uri="{BB962C8B-B14F-4D97-AF65-F5344CB8AC3E}">
        <p14:creationId xmlns:p14="http://schemas.microsoft.com/office/powerpoint/2010/main" val="174624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75" name="Picture 11" descr="Alg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726487" cy="44958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611494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23" name="Picture 11" descr="Alg0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 y="0"/>
            <a:ext cx="8593138"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5711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93443" y="287989"/>
            <a:ext cx="8802832" cy="5943600"/>
          </a:xfrm>
          <a:prstGeom prst="rect">
            <a:avLst/>
          </a:prstGeom>
          <a:noFill/>
          <a:ln w="9525">
            <a:noFill/>
            <a:miter lim="800000"/>
            <a:headEnd/>
            <a:tailEnd/>
          </a:ln>
          <a:effectLst/>
        </p:spPr>
      </p:pic>
    </p:spTree>
    <p:extLst>
      <p:ext uri="{BB962C8B-B14F-4D97-AF65-F5344CB8AC3E}">
        <p14:creationId xmlns:p14="http://schemas.microsoft.com/office/powerpoint/2010/main" val="2050573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553200" y="2057400"/>
            <a:ext cx="2362200" cy="1033272"/>
          </a:xfrm>
        </p:spPr>
        <p:txBody>
          <a:bodyPr>
            <a:normAutofit fontScale="90000"/>
          </a:bodyPr>
          <a:lstStyle/>
          <a:p>
            <a:pPr eaLnBrk="1" hangingPunct="1"/>
            <a:r>
              <a:rPr lang="en-US" dirty="0" smtClean="0"/>
              <a:t>Program to push</a:t>
            </a:r>
          </a:p>
        </p:txBody>
      </p:sp>
      <p:sp>
        <p:nvSpPr>
          <p:cNvPr id="23554" name="Rectangle 3"/>
          <p:cNvSpPr>
            <a:spLocks noGrp="1" noChangeArrowheads="1"/>
          </p:cNvSpPr>
          <p:nvPr>
            <p:ph idx="1"/>
          </p:nvPr>
        </p:nvSpPr>
        <p:spPr>
          <a:xfrm>
            <a:off x="457200" y="33626"/>
            <a:ext cx="8686800" cy="5080819"/>
          </a:xfrm>
        </p:spPr>
        <p:txBody>
          <a:bodyPr>
            <a:noAutofit/>
          </a:bodyPr>
          <a:lstStyle/>
          <a:p>
            <a:pPr marL="342900" indent="-342900">
              <a:buFont typeface="+mj-lt"/>
              <a:buAutoNum type="arabicPeriod"/>
            </a:pPr>
            <a:r>
              <a:rPr lang="en-US" sz="1800" dirty="0"/>
              <a:t>void push()</a:t>
            </a:r>
            <a:endParaRPr lang="en-US" sz="1800" dirty="0" smtClean="0">
              <a:latin typeface="Courier New"/>
            </a:endParaRPr>
          </a:p>
          <a:p>
            <a:pPr marL="342900" indent="-342900">
              <a:buFont typeface="+mj-lt"/>
              <a:buAutoNum type="arabicPeriod"/>
            </a:pPr>
            <a:r>
              <a:rPr lang="en-US" sz="1800" dirty="0" smtClean="0"/>
              <a:t>{</a:t>
            </a:r>
            <a:r>
              <a:rPr lang="en-US" sz="1800" dirty="0" err="1" smtClean="0"/>
              <a:t>struct</a:t>
            </a:r>
            <a:r>
              <a:rPr lang="en-US" sz="1800" dirty="0" smtClean="0"/>
              <a:t> </a:t>
            </a:r>
            <a:r>
              <a:rPr lang="en-US" sz="1800" dirty="0"/>
              <a:t>node *</a:t>
            </a:r>
            <a:r>
              <a:rPr lang="en-US" sz="1800" dirty="0" err="1"/>
              <a:t>ptr</a:t>
            </a:r>
            <a:r>
              <a:rPr lang="en-US" sz="1800" dirty="0"/>
              <a:t>;</a:t>
            </a:r>
          </a:p>
          <a:p>
            <a:pPr marL="342900" indent="-342900">
              <a:buFont typeface="+mj-lt"/>
              <a:buAutoNum type="arabicPeriod"/>
            </a:pPr>
            <a:r>
              <a:rPr lang="en-US" sz="1800" dirty="0" err="1"/>
              <a:t>printf</a:t>
            </a:r>
            <a:r>
              <a:rPr lang="en-US" sz="1800" dirty="0"/>
              <a:t>("\n\</a:t>
            </a:r>
            <a:r>
              <a:rPr lang="en-US" sz="1800" dirty="0" err="1"/>
              <a:t>nEnter</a:t>
            </a:r>
            <a:r>
              <a:rPr lang="en-US" sz="1800" dirty="0"/>
              <a:t> ITEM: ");</a:t>
            </a:r>
          </a:p>
          <a:p>
            <a:pPr marL="342900" indent="-342900">
              <a:buFont typeface="+mj-lt"/>
              <a:buAutoNum type="arabicPeriod"/>
            </a:pPr>
            <a:r>
              <a:rPr lang="en-US" sz="1800" dirty="0" err="1"/>
              <a:t>scanf</a:t>
            </a:r>
            <a:r>
              <a:rPr lang="en-US" sz="1800" dirty="0"/>
              <a:t>("%d", &amp;item);</a:t>
            </a:r>
          </a:p>
          <a:p>
            <a:pPr marL="342900" indent="-342900">
              <a:buFont typeface="+mj-lt"/>
              <a:buAutoNum type="arabicPeriod"/>
            </a:pPr>
            <a:r>
              <a:rPr lang="en-US" sz="1800" dirty="0"/>
              <a:t>if (top == NULL)</a:t>
            </a:r>
          </a:p>
          <a:p>
            <a:pPr marL="342900" indent="-342900">
              <a:buFont typeface="+mj-lt"/>
              <a:buAutoNum type="arabicPeriod"/>
            </a:pPr>
            <a:r>
              <a:rPr lang="en-US" sz="1800" dirty="0" smtClean="0"/>
              <a:t>{top </a:t>
            </a:r>
            <a:r>
              <a:rPr lang="en-US" sz="1800" dirty="0"/>
              <a:t>= (</a:t>
            </a:r>
            <a:r>
              <a:rPr lang="en-US" sz="1800" dirty="0" err="1"/>
              <a:t>struct</a:t>
            </a:r>
            <a:r>
              <a:rPr lang="en-US" sz="1800" dirty="0"/>
              <a:t> node *)</a:t>
            </a:r>
            <a:r>
              <a:rPr lang="en-US" sz="1800" dirty="0" err="1"/>
              <a:t>malloc</a:t>
            </a:r>
            <a:r>
              <a:rPr lang="en-US" sz="1800" dirty="0"/>
              <a:t>(</a:t>
            </a:r>
            <a:r>
              <a:rPr lang="en-US" sz="1800" dirty="0" err="1"/>
              <a:t>sizeof</a:t>
            </a:r>
            <a:r>
              <a:rPr lang="en-US" sz="1800" dirty="0"/>
              <a:t>(</a:t>
            </a:r>
            <a:r>
              <a:rPr lang="en-US" sz="1800" dirty="0" err="1"/>
              <a:t>struct</a:t>
            </a:r>
            <a:r>
              <a:rPr lang="en-US" sz="1800" dirty="0"/>
              <a:t> node));</a:t>
            </a:r>
          </a:p>
          <a:p>
            <a:pPr marL="342900" indent="-342900">
              <a:buFont typeface="+mj-lt"/>
              <a:buAutoNum type="arabicPeriod"/>
            </a:pPr>
            <a:r>
              <a:rPr lang="en-US" sz="1800" dirty="0"/>
              <a:t>top-&gt;info = item;</a:t>
            </a:r>
          </a:p>
          <a:p>
            <a:pPr marL="342900" indent="-342900">
              <a:buFont typeface="+mj-lt"/>
              <a:buAutoNum type="arabicPeriod"/>
            </a:pPr>
            <a:r>
              <a:rPr lang="en-US" sz="1800" dirty="0"/>
              <a:t>top-&gt;link = NULL</a:t>
            </a:r>
            <a:r>
              <a:rPr lang="en-US" sz="1800" dirty="0" smtClean="0"/>
              <a:t>;}</a:t>
            </a:r>
            <a:endParaRPr lang="en-US" sz="1800" dirty="0"/>
          </a:p>
          <a:p>
            <a:pPr marL="342900" indent="-342900">
              <a:buFont typeface="+mj-lt"/>
              <a:buAutoNum type="arabicPeriod"/>
            </a:pPr>
            <a:r>
              <a:rPr lang="en-US" sz="1800" dirty="0"/>
              <a:t>else</a:t>
            </a:r>
          </a:p>
          <a:p>
            <a:pPr marL="342900" indent="-342900">
              <a:buFont typeface="+mj-lt"/>
              <a:buAutoNum type="arabicPeriod"/>
            </a:pPr>
            <a:r>
              <a:rPr lang="en-US" sz="1800" dirty="0" smtClean="0"/>
              <a:t>{</a:t>
            </a:r>
            <a:r>
              <a:rPr lang="en-US" sz="1800" dirty="0" err="1" smtClean="0"/>
              <a:t>ptr</a:t>
            </a:r>
            <a:r>
              <a:rPr lang="en-US" sz="1800" dirty="0" smtClean="0"/>
              <a:t> = top;</a:t>
            </a:r>
          </a:p>
          <a:p>
            <a:pPr marL="342900" indent="-342900">
              <a:buFont typeface="+mj-lt"/>
              <a:buAutoNum type="arabicPeriod"/>
            </a:pPr>
            <a:r>
              <a:rPr lang="en-US" sz="1800" dirty="0" smtClean="0"/>
              <a:t>top = (</a:t>
            </a:r>
            <a:r>
              <a:rPr lang="en-US" sz="1800" dirty="0" err="1" smtClean="0"/>
              <a:t>struct</a:t>
            </a:r>
            <a:r>
              <a:rPr lang="en-US" sz="1800" dirty="0" smtClean="0"/>
              <a:t> node *)</a:t>
            </a:r>
            <a:r>
              <a:rPr lang="en-US" sz="1800" dirty="0" err="1" smtClean="0"/>
              <a:t>malloc</a:t>
            </a:r>
            <a:r>
              <a:rPr lang="en-US" sz="1800" dirty="0" smtClean="0"/>
              <a:t>(</a:t>
            </a:r>
            <a:r>
              <a:rPr lang="en-US" sz="1800" dirty="0" err="1" smtClean="0"/>
              <a:t>sizeof</a:t>
            </a:r>
            <a:r>
              <a:rPr lang="en-US" sz="1800" dirty="0" smtClean="0"/>
              <a:t>(</a:t>
            </a:r>
            <a:r>
              <a:rPr lang="en-US" sz="1800" dirty="0" err="1" smtClean="0"/>
              <a:t>struct</a:t>
            </a:r>
            <a:r>
              <a:rPr lang="en-US" sz="1800" dirty="0" smtClean="0"/>
              <a:t> node));</a:t>
            </a:r>
          </a:p>
          <a:p>
            <a:pPr marL="342900" indent="-342900">
              <a:buFont typeface="+mj-lt"/>
              <a:buAutoNum type="arabicPeriod"/>
            </a:pPr>
            <a:r>
              <a:rPr lang="en-US" sz="1800" dirty="0" smtClean="0"/>
              <a:t>top-&gt;info = item;</a:t>
            </a:r>
          </a:p>
          <a:p>
            <a:pPr marL="342900" indent="-342900">
              <a:buFont typeface="+mj-lt"/>
              <a:buAutoNum type="arabicPeriod"/>
            </a:pPr>
            <a:r>
              <a:rPr lang="en-US" sz="1800" dirty="0" smtClean="0"/>
              <a:t>top-&gt;link = </a:t>
            </a:r>
            <a:r>
              <a:rPr lang="en-US" sz="1800" dirty="0" err="1" smtClean="0"/>
              <a:t>ptr</a:t>
            </a:r>
            <a:r>
              <a:rPr lang="en-US" sz="1800" dirty="0" smtClean="0"/>
              <a:t>;</a:t>
            </a:r>
          </a:p>
          <a:p>
            <a:pPr marL="342900" indent="-342900">
              <a:buFont typeface="+mj-lt"/>
              <a:buAutoNum type="arabicPeriod"/>
            </a:pPr>
            <a:r>
              <a:rPr lang="en-US" sz="1800" dirty="0" smtClean="0"/>
              <a:t>}</a:t>
            </a:r>
          </a:p>
          <a:p>
            <a:pPr marL="342900" indent="-342900">
              <a:buFont typeface="+mj-lt"/>
              <a:buAutoNum type="arabicPeriod"/>
            </a:pPr>
            <a:r>
              <a:rPr lang="en-US" sz="1800" dirty="0" err="1" smtClean="0"/>
              <a:t>printf</a:t>
            </a:r>
            <a:r>
              <a:rPr lang="en-US" sz="1800" dirty="0" smtClean="0"/>
              <a:t>("\</a:t>
            </a:r>
            <a:r>
              <a:rPr lang="en-US" sz="1800" dirty="0" err="1" smtClean="0"/>
              <a:t>nItem</a:t>
            </a:r>
            <a:r>
              <a:rPr lang="en-US" sz="1800" dirty="0" smtClean="0"/>
              <a:t> inserted: %d\n", item);	}</a:t>
            </a:r>
            <a:endParaRPr lang="en-US" sz="1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2751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1" name="Picture 11" descr="Alg0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593137" cy="50307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275119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04800" y="925462"/>
            <a:ext cx="8591550" cy="1436738"/>
          </a:xfrm>
          <a:prstGeom prst="rect">
            <a:avLst/>
          </a:prstGeom>
          <a:noFill/>
          <a:ln w="9525">
            <a:noFill/>
            <a:miter lim="800000"/>
            <a:headEnd/>
            <a:tailEnd/>
          </a:ln>
          <a:effectLst/>
        </p:spPr>
      </p:pic>
      <p:pic>
        <p:nvPicPr>
          <p:cNvPr id="10243" name="Picture 3"/>
          <p:cNvPicPr>
            <a:picLocks noGrp="1" noChangeAspect="1" noChangeArrowheads="1"/>
          </p:cNvPicPr>
          <p:nvPr>
            <p:ph sz="quarter" idx="1"/>
          </p:nvPr>
        </p:nvPicPr>
        <p:blipFill>
          <a:blip r:embed="rId3"/>
          <a:srcRect/>
          <a:stretch>
            <a:fillRect/>
          </a:stretch>
        </p:blipFill>
        <p:spPr bwMode="auto">
          <a:xfrm rot="10800000">
            <a:off x="304800" y="2712156"/>
            <a:ext cx="8688800" cy="3612443"/>
          </a:xfrm>
          <a:prstGeom prst="rect">
            <a:avLst/>
          </a:prstGeom>
          <a:noFill/>
          <a:ln w="9525">
            <a:noFill/>
            <a:miter lim="800000"/>
            <a:headEnd/>
            <a:tailEnd/>
          </a:ln>
          <a:effectLst/>
        </p:spPr>
      </p:pic>
    </p:spTree>
    <p:extLst>
      <p:ext uri="{BB962C8B-B14F-4D97-AF65-F5344CB8AC3E}">
        <p14:creationId xmlns:p14="http://schemas.microsoft.com/office/powerpoint/2010/main" val="2184214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553200" y="2590800"/>
            <a:ext cx="2362200" cy="1033272"/>
          </a:xfrm>
        </p:spPr>
        <p:txBody>
          <a:bodyPr>
            <a:normAutofit fontScale="90000"/>
          </a:bodyPr>
          <a:lstStyle/>
          <a:p>
            <a:r>
              <a:rPr lang="en-US" dirty="0"/>
              <a:t>Program to </a:t>
            </a:r>
            <a:r>
              <a:rPr lang="en-US" dirty="0" smtClean="0"/>
              <a:t>pop</a:t>
            </a:r>
          </a:p>
        </p:txBody>
      </p:sp>
      <p:sp>
        <p:nvSpPr>
          <p:cNvPr id="23554" name="Rectangle 3"/>
          <p:cNvSpPr>
            <a:spLocks noGrp="1" noChangeArrowheads="1"/>
          </p:cNvSpPr>
          <p:nvPr>
            <p:ph idx="1"/>
          </p:nvPr>
        </p:nvSpPr>
        <p:spPr>
          <a:xfrm>
            <a:off x="259080" y="0"/>
            <a:ext cx="8686800" cy="4572000"/>
          </a:xfrm>
        </p:spPr>
        <p:txBody>
          <a:bodyPr>
            <a:noAutofit/>
          </a:bodyPr>
          <a:lstStyle/>
          <a:p>
            <a:pPr marL="457200" indent="-457200">
              <a:lnSpc>
                <a:spcPct val="90000"/>
              </a:lnSpc>
              <a:buFont typeface="+mj-lt"/>
              <a:buAutoNum type="arabicPeriod"/>
            </a:pPr>
            <a:r>
              <a:rPr lang="en-US" sz="2200" dirty="0" smtClean="0"/>
              <a:t>void </a:t>
            </a:r>
            <a:r>
              <a:rPr lang="en-US" sz="2200" dirty="0"/>
              <a:t>pop()</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struct</a:t>
            </a:r>
            <a:r>
              <a:rPr lang="en-US" sz="2200" dirty="0"/>
              <a:t> node *</a:t>
            </a:r>
            <a:r>
              <a:rPr lang="en-US" sz="2200" dirty="0" err="1"/>
              <a:t>ptr</a:t>
            </a:r>
            <a:r>
              <a:rPr lang="en-US" sz="2200" dirty="0"/>
              <a:t>;</a:t>
            </a:r>
          </a:p>
          <a:p>
            <a:pPr marL="457200" indent="-457200">
              <a:lnSpc>
                <a:spcPct val="90000"/>
              </a:lnSpc>
              <a:buFont typeface="+mj-lt"/>
              <a:buAutoNum type="arabicPeriod"/>
            </a:pPr>
            <a:r>
              <a:rPr lang="en-US" sz="2200" dirty="0"/>
              <a:t>if (top == NULL)</a:t>
            </a:r>
          </a:p>
          <a:p>
            <a:pPr marL="457200" indent="-457200">
              <a:lnSpc>
                <a:spcPct val="90000"/>
              </a:lnSpc>
              <a:buFont typeface="+mj-lt"/>
              <a:buAutoNum type="arabicPeriod"/>
            </a:pPr>
            <a:r>
              <a:rPr lang="en-US" sz="2200" dirty="0" err="1"/>
              <a:t>printf</a:t>
            </a:r>
            <a:r>
              <a:rPr lang="en-US" sz="2200" dirty="0" smtClean="0"/>
              <a:t>("\n\</a:t>
            </a:r>
            <a:r>
              <a:rPr lang="en-US" sz="2200" dirty="0" err="1" smtClean="0"/>
              <a:t>nStack</a:t>
            </a:r>
            <a:r>
              <a:rPr lang="en-US" sz="2200" dirty="0" smtClean="0"/>
              <a:t> </a:t>
            </a:r>
            <a:r>
              <a:rPr lang="en-US" sz="2200" dirty="0"/>
              <a:t>is </a:t>
            </a:r>
            <a:r>
              <a:rPr lang="en-US" sz="2200" dirty="0" smtClean="0"/>
              <a:t>empty\n</a:t>
            </a:r>
            <a:r>
              <a:rPr lang="en-US" sz="2200" dirty="0"/>
              <a:t>");</a:t>
            </a:r>
          </a:p>
          <a:p>
            <a:pPr marL="457200" indent="-457200">
              <a:lnSpc>
                <a:spcPct val="90000"/>
              </a:lnSpc>
              <a:buFont typeface="+mj-lt"/>
              <a:buAutoNum type="arabicPeriod"/>
            </a:pPr>
            <a:r>
              <a:rPr lang="en-US" sz="2200" dirty="0"/>
              <a:t>else</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ptr</a:t>
            </a:r>
            <a:r>
              <a:rPr lang="en-US" sz="2200" dirty="0"/>
              <a:t> = top;</a:t>
            </a:r>
          </a:p>
          <a:p>
            <a:pPr marL="457200" indent="-457200">
              <a:lnSpc>
                <a:spcPct val="90000"/>
              </a:lnSpc>
              <a:buFont typeface="+mj-lt"/>
              <a:buAutoNum type="arabicPeriod"/>
            </a:pPr>
            <a:r>
              <a:rPr lang="en-US" sz="2200" dirty="0"/>
              <a:t>item = </a:t>
            </a:r>
            <a:r>
              <a:rPr lang="en-US" sz="2200" dirty="0" smtClean="0"/>
              <a:t>top-&gt;info</a:t>
            </a:r>
            <a:r>
              <a:rPr lang="en-US" sz="2200" dirty="0"/>
              <a:t>;</a:t>
            </a:r>
          </a:p>
          <a:p>
            <a:pPr marL="457200" indent="-457200">
              <a:lnSpc>
                <a:spcPct val="90000"/>
              </a:lnSpc>
              <a:buFont typeface="+mj-lt"/>
              <a:buAutoNum type="arabicPeriod"/>
            </a:pPr>
            <a:r>
              <a:rPr lang="en-US" sz="2200" dirty="0"/>
              <a:t>top = </a:t>
            </a:r>
            <a:r>
              <a:rPr lang="en-US" sz="2200" dirty="0" smtClean="0"/>
              <a:t>top-&gt;</a:t>
            </a:r>
            <a:r>
              <a:rPr lang="en-US" sz="2200" dirty="0"/>
              <a:t>link;</a:t>
            </a:r>
          </a:p>
          <a:p>
            <a:pPr marL="457200" indent="-457200">
              <a:lnSpc>
                <a:spcPct val="90000"/>
              </a:lnSpc>
              <a:buFont typeface="+mj-lt"/>
              <a:buAutoNum type="arabicPeriod"/>
            </a:pPr>
            <a:r>
              <a:rPr lang="en-US" sz="2200" dirty="0"/>
              <a:t>free(</a:t>
            </a:r>
            <a:r>
              <a:rPr lang="en-US" sz="2200" dirty="0" err="1"/>
              <a:t>ptr</a:t>
            </a:r>
            <a:r>
              <a:rPr lang="en-US" sz="2200" dirty="0"/>
              <a:t>);</a:t>
            </a:r>
          </a:p>
          <a:p>
            <a:pPr marL="457200" indent="-457200">
              <a:lnSpc>
                <a:spcPct val="90000"/>
              </a:lnSpc>
              <a:buFont typeface="+mj-lt"/>
              <a:buAutoNum type="arabicPeriod"/>
            </a:pPr>
            <a:r>
              <a:rPr lang="en-US" sz="2200" dirty="0" err="1"/>
              <a:t>printf</a:t>
            </a:r>
            <a:r>
              <a:rPr lang="en-US" sz="2200" dirty="0" smtClean="0"/>
              <a:t>("\n\</a:t>
            </a:r>
            <a:r>
              <a:rPr lang="en-US" sz="2200" dirty="0" err="1" smtClean="0"/>
              <a:t>nItem</a:t>
            </a:r>
            <a:r>
              <a:rPr lang="en-US" sz="2200" dirty="0" smtClean="0"/>
              <a:t> </a:t>
            </a:r>
            <a:r>
              <a:rPr lang="en-US" sz="2200" dirty="0"/>
              <a:t>deleted: %d", item</a:t>
            </a:r>
            <a:r>
              <a:rPr lang="en-US" sz="2200" dirty="0" smtClean="0"/>
              <a:t>);</a:t>
            </a:r>
          </a:p>
          <a:p>
            <a:pPr marL="457200" indent="-457200">
              <a:lnSpc>
                <a:spcPct val="90000"/>
              </a:lnSpc>
              <a:buFont typeface="+mj-lt"/>
              <a:buAutoNum type="arabicPeriod"/>
            </a:pPr>
            <a:r>
              <a:rPr lang="en-US" sz="2200" dirty="0" smtClean="0"/>
              <a:t>}</a:t>
            </a:r>
          </a:p>
          <a:p>
            <a:pPr marL="457200" indent="-457200">
              <a:lnSpc>
                <a:spcPct val="90000"/>
              </a:lnSpc>
              <a:buFont typeface="+mj-lt"/>
              <a:buAutoNum type="arabicPeriod"/>
            </a:pPr>
            <a:r>
              <a:rPr lang="en-US" sz="2200" dirty="0"/>
              <a:t>}</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79695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rot="10800000">
            <a:off x="228600" y="228600"/>
            <a:ext cx="8686800" cy="6400800"/>
          </a:xfrm>
          <a:prstGeom prst="rect">
            <a:avLst/>
          </a:prstGeom>
          <a:noFill/>
          <a:ln w="9525">
            <a:noFill/>
            <a:miter lim="800000"/>
            <a:headEnd/>
            <a:tailEnd/>
          </a:ln>
          <a:effectLst/>
        </p:spPr>
      </p:pic>
    </p:spTree>
    <p:extLst>
      <p:ext uri="{BB962C8B-B14F-4D97-AF65-F5344CB8AC3E}">
        <p14:creationId xmlns:p14="http://schemas.microsoft.com/office/powerpoint/2010/main" val="1523013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486400" y="338328"/>
            <a:ext cx="3200400" cy="1033272"/>
          </a:xfrm>
        </p:spPr>
        <p:txBody>
          <a:bodyPr/>
          <a:lstStyle/>
          <a:p>
            <a:r>
              <a:rPr lang="en-US" dirty="0" smtClean="0"/>
              <a:t>Traversing</a:t>
            </a:r>
          </a:p>
        </p:txBody>
      </p:sp>
      <p:sp>
        <p:nvSpPr>
          <p:cNvPr id="23554" name="Rectangle 3"/>
          <p:cNvSpPr>
            <a:spLocks noGrp="1" noChangeArrowheads="1"/>
          </p:cNvSpPr>
          <p:nvPr>
            <p:ph idx="1"/>
          </p:nvPr>
        </p:nvSpPr>
        <p:spPr>
          <a:xfrm>
            <a:off x="228600" y="345255"/>
            <a:ext cx="8686800" cy="4800600"/>
          </a:xfrm>
        </p:spPr>
        <p:txBody>
          <a:bodyPr>
            <a:noAutofit/>
          </a:bodyPr>
          <a:lstStyle/>
          <a:p>
            <a:pPr marL="457200" indent="-457200">
              <a:buFont typeface="+mj-lt"/>
              <a:buAutoNum type="arabicPeriod"/>
            </a:pPr>
            <a:r>
              <a:rPr lang="en-US" sz="2000" dirty="0"/>
              <a:t>void display()</a:t>
            </a:r>
          </a:p>
          <a:p>
            <a:pPr marL="457200" indent="-457200">
              <a:buFont typeface="+mj-lt"/>
              <a:buAutoNum type="arabicPeriod"/>
            </a:pPr>
            <a:r>
              <a:rPr lang="en-US" sz="2000" dirty="0"/>
              <a:t>{</a:t>
            </a:r>
          </a:p>
          <a:p>
            <a:pPr marL="457200" indent="-457200">
              <a:buFont typeface="+mj-lt"/>
              <a:buAutoNum type="arabicPeriod"/>
            </a:pPr>
            <a:r>
              <a:rPr lang="en-US" sz="2000" dirty="0" err="1"/>
              <a:t>struct</a:t>
            </a:r>
            <a:r>
              <a:rPr lang="en-US" sz="2000" dirty="0"/>
              <a:t> node *</a:t>
            </a:r>
            <a:r>
              <a:rPr lang="en-US" sz="2000" dirty="0" err="1"/>
              <a:t>ptr</a:t>
            </a:r>
            <a:r>
              <a:rPr lang="en-US" sz="2000" dirty="0"/>
              <a:t>;</a:t>
            </a:r>
          </a:p>
          <a:p>
            <a:pPr marL="457200" indent="-457200">
              <a:buFont typeface="+mj-lt"/>
              <a:buAutoNum type="arabicPeriod"/>
            </a:pPr>
            <a:r>
              <a:rPr lang="en-US" sz="2000" dirty="0"/>
              <a:t>if (top == NULL)</a:t>
            </a:r>
          </a:p>
          <a:p>
            <a:pPr marL="457200" indent="-457200">
              <a:buFont typeface="+mj-lt"/>
              <a:buAutoNum type="arabicPeriod"/>
            </a:pPr>
            <a:r>
              <a:rPr lang="en-US" sz="2000" dirty="0" err="1"/>
              <a:t>printf</a:t>
            </a:r>
            <a:r>
              <a:rPr lang="en-US" sz="2000" dirty="0" smtClean="0"/>
              <a:t>("\n\</a:t>
            </a:r>
            <a:r>
              <a:rPr lang="en-US" sz="2000" dirty="0" err="1" smtClean="0"/>
              <a:t>nStack</a:t>
            </a:r>
            <a:r>
              <a:rPr lang="en-US" sz="2000" dirty="0" smtClean="0"/>
              <a:t> </a:t>
            </a:r>
            <a:r>
              <a:rPr lang="en-US" sz="2000" dirty="0"/>
              <a:t>is </a:t>
            </a:r>
            <a:r>
              <a:rPr lang="en-US" sz="2000" dirty="0" smtClean="0"/>
              <a:t>empty\n</a:t>
            </a:r>
            <a:r>
              <a:rPr lang="en-US" sz="2000" dirty="0"/>
              <a:t>");</a:t>
            </a:r>
          </a:p>
          <a:p>
            <a:pPr marL="457200" indent="-457200">
              <a:buFont typeface="+mj-lt"/>
              <a:buAutoNum type="arabicPeriod"/>
            </a:pPr>
            <a:r>
              <a:rPr lang="en-US" sz="2000" dirty="0"/>
              <a:t>else</a:t>
            </a:r>
          </a:p>
          <a:p>
            <a:pPr marL="457200" indent="-457200">
              <a:buFont typeface="+mj-lt"/>
              <a:buAutoNum type="arabicPeriod"/>
            </a:pPr>
            <a:r>
              <a:rPr lang="en-US" sz="2000" dirty="0"/>
              <a:t>{</a:t>
            </a:r>
          </a:p>
          <a:p>
            <a:pPr marL="457200" indent="-457200">
              <a:buFont typeface="+mj-lt"/>
              <a:buAutoNum type="arabicPeriod"/>
            </a:pPr>
            <a:r>
              <a:rPr lang="en-US" sz="2000" dirty="0" err="1"/>
              <a:t>ptr</a:t>
            </a:r>
            <a:r>
              <a:rPr lang="en-US" sz="2000" dirty="0"/>
              <a:t> = top;</a:t>
            </a:r>
          </a:p>
          <a:p>
            <a:pPr marL="457200" indent="-457200">
              <a:buFont typeface="+mj-lt"/>
              <a:buAutoNum type="arabicPeriod"/>
            </a:pPr>
            <a:r>
              <a:rPr lang="en-US" sz="2000" dirty="0"/>
              <a:t>while(</a:t>
            </a:r>
            <a:r>
              <a:rPr lang="en-US" sz="2000" dirty="0" err="1"/>
              <a:t>ptr</a:t>
            </a:r>
            <a:r>
              <a:rPr lang="en-US" sz="2000" dirty="0"/>
              <a:t> != NULL)</a:t>
            </a:r>
          </a:p>
          <a:p>
            <a:pPr marL="457200" indent="-457200">
              <a:buFont typeface="+mj-lt"/>
              <a:buAutoNum type="arabicPeriod"/>
            </a:pPr>
            <a:r>
              <a:rPr lang="en-US" sz="2000" dirty="0"/>
              <a:t>{</a:t>
            </a:r>
          </a:p>
          <a:p>
            <a:pPr marL="457200" indent="-457200">
              <a:buFont typeface="+mj-lt"/>
              <a:buAutoNum type="arabicPeriod"/>
            </a:pPr>
            <a:r>
              <a:rPr lang="en-US" sz="2000" dirty="0" err="1"/>
              <a:t>printf</a:t>
            </a:r>
            <a:r>
              <a:rPr lang="en-US" sz="2000" dirty="0" smtClean="0"/>
              <a:t>("\n\</a:t>
            </a:r>
            <a:r>
              <a:rPr lang="en-US" sz="2000" dirty="0" err="1" smtClean="0"/>
              <a:t>n%d</a:t>
            </a:r>
            <a:r>
              <a:rPr lang="en-US" sz="2000" dirty="0"/>
              <a:t>", </a:t>
            </a:r>
            <a:r>
              <a:rPr lang="en-US" sz="2000" dirty="0" smtClean="0"/>
              <a:t> </a:t>
            </a:r>
            <a:r>
              <a:rPr lang="en-US" sz="2000" dirty="0" err="1" smtClean="0"/>
              <a:t>ptr</a:t>
            </a:r>
            <a:r>
              <a:rPr lang="en-US" sz="2000" dirty="0" smtClean="0"/>
              <a:t>-&gt;</a:t>
            </a:r>
            <a:r>
              <a:rPr lang="en-US" sz="2000" dirty="0"/>
              <a:t>info);</a:t>
            </a:r>
          </a:p>
          <a:p>
            <a:pPr marL="457200" indent="-457200">
              <a:buFont typeface="+mj-lt"/>
              <a:buAutoNum type="arabicPeriod"/>
            </a:pPr>
            <a:r>
              <a:rPr lang="en-US" sz="2000" dirty="0" err="1"/>
              <a:t>ptr</a:t>
            </a:r>
            <a:r>
              <a:rPr lang="en-US" sz="2000" dirty="0"/>
              <a:t> = </a:t>
            </a:r>
            <a:r>
              <a:rPr lang="en-US" sz="2000" dirty="0" err="1" smtClean="0"/>
              <a:t>ptr</a:t>
            </a:r>
            <a:r>
              <a:rPr lang="en-US" sz="2000" dirty="0" smtClean="0"/>
              <a:t>-&gt;</a:t>
            </a:r>
            <a:r>
              <a:rPr lang="en-US" sz="2000" dirty="0"/>
              <a:t>link;</a:t>
            </a:r>
          </a:p>
          <a:p>
            <a:pPr marL="457200" indent="-457200">
              <a:buFont typeface="+mj-lt"/>
              <a:buAutoNum type="arabicPeriod"/>
            </a:pPr>
            <a:r>
              <a:rPr lang="en-US" sz="20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0354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304800"/>
            <a:ext cx="8061960" cy="5564294"/>
          </a:xfrm>
        </p:spPr>
        <p:txBody>
          <a:bodyPr/>
          <a:lstStyle/>
          <a:p>
            <a:r>
              <a:rPr lang="en-US" dirty="0"/>
              <a:t>A stack is an ordered collection of homogenous data elements where the insertion and deletion operations take place at one end only.</a:t>
            </a:r>
          </a:p>
          <a:p>
            <a:pPr>
              <a:buFont typeface="Wingdings" pitchFamily="2" charset="2"/>
              <a:buChar char="Ø"/>
            </a:pPr>
            <a:r>
              <a:rPr lang="en-US" dirty="0"/>
              <a:t>A stack is a LIFO (Last-In/First-Out) data structure.</a:t>
            </a:r>
          </a:p>
          <a:p>
            <a:pPr>
              <a:buFont typeface="Wingdings" pitchFamily="2" charset="2"/>
              <a:buChar char="Ø"/>
            </a:pPr>
            <a:r>
              <a:rPr lang="en-US" dirty="0"/>
              <a:t>A stack is sometimes also called a pushdown store</a:t>
            </a:r>
            <a:r>
              <a:rPr lang="en-US" dirty="0" smtClean="0"/>
              <a:t>.</a:t>
            </a:r>
            <a:endParaRPr lang="en-US" dirty="0" smtClean="0"/>
          </a:p>
          <a:p>
            <a:r>
              <a:rPr lang="en-US" dirty="0" smtClean="0"/>
              <a:t>The </a:t>
            </a:r>
            <a:r>
              <a:rPr lang="en-US" dirty="0"/>
              <a:t>insertion and deletion operations are specifically termed PUSH and POP.</a:t>
            </a:r>
          </a:p>
          <a:p>
            <a:r>
              <a:rPr lang="en-US" dirty="0"/>
              <a:t>The position of the stack where these operations are performed is known as TOP of the stack.</a:t>
            </a:r>
          </a:p>
          <a:p>
            <a:r>
              <a:rPr lang="en-US" dirty="0"/>
              <a:t>An element in a stack is termed an ITEM.</a:t>
            </a:r>
          </a:p>
          <a:p>
            <a:r>
              <a:rPr lang="en-US" dirty="0"/>
              <a:t>The maximum number of elements that a stack can accommodate is termed 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81924"/>
          <a:stretch/>
        </p:blipFill>
        <p:spPr bwMode="auto">
          <a:xfrm>
            <a:off x="1752328" y="4202117"/>
            <a:ext cx="120953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8982" r="47552"/>
          <a:stretch/>
        </p:blipFill>
        <p:spPr bwMode="auto">
          <a:xfrm>
            <a:off x="6640253" y="3978433"/>
            <a:ext cx="157018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336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smtClean="0"/>
              <a:t>Applications of Stacks</a:t>
            </a:r>
          </a:p>
        </p:txBody>
      </p:sp>
      <p:sp>
        <p:nvSpPr>
          <p:cNvPr id="23554" name="Rectangle 3"/>
          <p:cNvSpPr>
            <a:spLocks noGrp="1" noChangeArrowheads="1"/>
          </p:cNvSpPr>
          <p:nvPr>
            <p:ph idx="1"/>
          </p:nvPr>
        </p:nvSpPr>
        <p:spPr>
          <a:xfrm>
            <a:off x="228600" y="1828800"/>
            <a:ext cx="8686800" cy="4572000"/>
          </a:xfrm>
        </p:spPr>
        <p:txBody>
          <a:bodyPr>
            <a:noAutofit/>
          </a:bodyPr>
          <a:lstStyle/>
          <a:p>
            <a:pPr>
              <a:lnSpc>
                <a:spcPct val="90000"/>
              </a:lnSpc>
              <a:buFont typeface="Wingdings" pitchFamily="2" charset="2"/>
              <a:buChar char="Ø"/>
            </a:pPr>
            <a:r>
              <a:rPr lang="en-US" sz="2200" dirty="0"/>
              <a:t>Stack applications can be classified into four broad categories: </a:t>
            </a:r>
            <a:r>
              <a:rPr lang="en-US" sz="2200" i="1" dirty="0">
                <a:solidFill>
                  <a:schemeClr val="folHlink"/>
                </a:solidFill>
              </a:rPr>
              <a:t>reversing data</a:t>
            </a:r>
            <a:r>
              <a:rPr lang="en-US" sz="2200" dirty="0"/>
              <a:t>, </a:t>
            </a:r>
            <a:r>
              <a:rPr lang="en-US" sz="2200" i="1" dirty="0" smtClean="0">
                <a:solidFill>
                  <a:schemeClr val="folHlink"/>
                </a:solidFill>
              </a:rPr>
              <a:t>backtracking </a:t>
            </a:r>
            <a:r>
              <a:rPr lang="en-US" sz="2200" i="1" dirty="0">
                <a:solidFill>
                  <a:schemeClr val="folHlink"/>
                </a:solidFill>
              </a:rPr>
              <a:t>steps</a:t>
            </a:r>
            <a:r>
              <a:rPr lang="en-US" sz="2200" dirty="0" smtClean="0"/>
              <a:t>.</a:t>
            </a:r>
            <a:endParaRPr lang="en-US" sz="2200" dirty="0"/>
          </a:p>
          <a:p>
            <a:pPr eaLnBrk="1" hangingPunct="1">
              <a:lnSpc>
                <a:spcPct val="90000"/>
              </a:lnSpc>
              <a:buFont typeface="Wingdings" pitchFamily="2" charset="2"/>
              <a:buChar char="Ø"/>
            </a:pPr>
            <a:r>
              <a:rPr lang="en-US" sz="2200" dirty="0" smtClean="0"/>
              <a:t>Direct applications</a:t>
            </a:r>
          </a:p>
          <a:p>
            <a:pPr lvl="1" eaLnBrk="1" hangingPunct="1">
              <a:lnSpc>
                <a:spcPct val="90000"/>
              </a:lnSpc>
              <a:buFont typeface="Wingdings" pitchFamily="2" charset="2"/>
              <a:buChar char="§"/>
            </a:pPr>
            <a:r>
              <a:rPr lang="en-US" dirty="0" smtClean="0"/>
              <a:t>Page-visited history in a Web browser</a:t>
            </a:r>
          </a:p>
          <a:p>
            <a:pPr lvl="1" eaLnBrk="1" hangingPunct="1">
              <a:lnSpc>
                <a:spcPct val="90000"/>
              </a:lnSpc>
              <a:buFont typeface="Wingdings" pitchFamily="2" charset="2"/>
              <a:buChar char="§"/>
            </a:pPr>
            <a:r>
              <a:rPr lang="en-US" dirty="0" smtClean="0"/>
              <a:t>Undo sequence in a text editor</a:t>
            </a:r>
          </a:p>
          <a:p>
            <a:pPr lvl="1">
              <a:buFont typeface="Wingdings" pitchFamily="2" charset="2"/>
              <a:buChar char="§"/>
            </a:pPr>
            <a:r>
              <a:rPr lang="en-US" dirty="0" smtClean="0"/>
              <a:t>Program </a:t>
            </a:r>
            <a:r>
              <a:rPr lang="en-US" dirty="0"/>
              <a:t>execution</a:t>
            </a:r>
          </a:p>
          <a:p>
            <a:pPr lvl="1">
              <a:buFont typeface="Wingdings" pitchFamily="2" charset="2"/>
              <a:buChar char="§"/>
            </a:pPr>
            <a:r>
              <a:rPr lang="en-US" dirty="0" smtClean="0"/>
              <a:t>Evaluating </a:t>
            </a:r>
            <a:r>
              <a:rPr lang="en-US" dirty="0"/>
              <a:t>postfix expressions</a:t>
            </a:r>
          </a:p>
          <a:p>
            <a:pPr eaLnBrk="1" hangingPunct="1">
              <a:lnSpc>
                <a:spcPct val="90000"/>
              </a:lnSpc>
              <a:buFont typeface="Wingdings" pitchFamily="2" charset="2"/>
              <a:buChar char="Ø"/>
            </a:pPr>
            <a:r>
              <a:rPr lang="en-US" sz="2200" dirty="0" smtClean="0"/>
              <a:t>Indirect applications</a:t>
            </a:r>
          </a:p>
          <a:p>
            <a:pPr lvl="1" eaLnBrk="1" hangingPunct="1">
              <a:lnSpc>
                <a:spcPct val="90000"/>
              </a:lnSpc>
              <a:buFont typeface="Wingdings" pitchFamily="2" charset="2"/>
              <a:buChar char="§"/>
            </a:pPr>
            <a:r>
              <a:rPr lang="en-US" dirty="0" smtClean="0"/>
              <a:t>Auxiliary data structure for algorithms</a:t>
            </a:r>
          </a:p>
          <a:p>
            <a:pPr lvl="1" eaLnBrk="1" hangingPunct="1">
              <a:lnSpc>
                <a:spcPct val="90000"/>
              </a:lnSpc>
              <a:buFont typeface="Wingdings" pitchFamily="2" charset="2"/>
              <a:buChar char="§"/>
            </a:pPr>
            <a:r>
              <a:rPr lang="en-US" dirty="0" smtClean="0"/>
              <a:t>Component of other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83316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6324"/>
            <a:ext cx="7543801" cy="7288876"/>
          </a:xfrm>
        </p:spPr>
        <p:txBody>
          <a:bodyPr>
            <a:noAutofit/>
          </a:bodyPr>
          <a:lstStyle/>
          <a:p>
            <a:r>
              <a:rPr lang="en-US" sz="1800" dirty="0"/>
              <a:t>/*  Below program is written in C++ language  </a:t>
            </a:r>
            <a:r>
              <a:rPr lang="en-US" sz="1800" dirty="0" smtClean="0"/>
              <a:t>*/</a:t>
            </a:r>
            <a:endParaRPr lang="en-US" sz="1800" dirty="0"/>
          </a:p>
          <a:p>
            <a:r>
              <a:rPr lang="en-US" sz="1800" dirty="0"/>
              <a:t># include&lt;</a:t>
            </a:r>
            <a:r>
              <a:rPr lang="en-US" sz="1800" dirty="0" err="1"/>
              <a:t>iostream</a:t>
            </a:r>
            <a:r>
              <a:rPr lang="en-US" sz="1800" dirty="0" smtClean="0"/>
              <a:t>&gt;</a:t>
            </a:r>
            <a:endParaRPr lang="en-US" sz="1800" dirty="0"/>
          </a:p>
          <a:p>
            <a:r>
              <a:rPr lang="en-US" sz="1800" dirty="0"/>
              <a:t>using namespace </a:t>
            </a:r>
            <a:r>
              <a:rPr lang="en-US" sz="1800" dirty="0" err="1"/>
              <a:t>std</a:t>
            </a:r>
            <a:r>
              <a:rPr lang="en-US" sz="1800" dirty="0" smtClean="0"/>
              <a:t>;</a:t>
            </a:r>
            <a:endParaRPr lang="en-US" sz="1800" dirty="0"/>
          </a:p>
          <a:p>
            <a:r>
              <a:rPr lang="en-US" sz="1800" dirty="0"/>
              <a:t>class Stack</a:t>
            </a:r>
          </a:p>
          <a:p>
            <a:r>
              <a:rPr lang="en-US" sz="1800" dirty="0" smtClean="0"/>
              <a:t>{    </a:t>
            </a:r>
            <a:r>
              <a:rPr lang="en-US" sz="1800" dirty="0" err="1"/>
              <a:t>int</a:t>
            </a:r>
            <a:r>
              <a:rPr lang="en-US" sz="1800" dirty="0"/>
              <a:t> top;</a:t>
            </a:r>
          </a:p>
          <a:p>
            <a:r>
              <a:rPr lang="en-US" sz="1800" dirty="0"/>
              <a:t>    public:</a:t>
            </a:r>
          </a:p>
          <a:p>
            <a:r>
              <a:rPr lang="en-US" sz="1800" dirty="0"/>
              <a:t>    </a:t>
            </a:r>
            <a:r>
              <a:rPr lang="en-US" sz="1800" dirty="0" err="1"/>
              <a:t>int</a:t>
            </a:r>
            <a:r>
              <a:rPr lang="en-US" sz="1800" dirty="0"/>
              <a:t> a[10];  //Maximum size of Stack</a:t>
            </a:r>
          </a:p>
          <a:p>
            <a:r>
              <a:rPr lang="en-US" sz="1800" dirty="0"/>
              <a:t>    Stack()</a:t>
            </a:r>
          </a:p>
          <a:p>
            <a:r>
              <a:rPr lang="en-US" sz="1800" dirty="0"/>
              <a:t>    </a:t>
            </a:r>
            <a:r>
              <a:rPr lang="en-US" sz="1800" dirty="0" smtClean="0"/>
              <a:t>{       </a:t>
            </a:r>
            <a:r>
              <a:rPr lang="en-US" sz="1800" dirty="0"/>
              <a:t>top = -1</a:t>
            </a:r>
            <a:r>
              <a:rPr lang="en-US" sz="1800" dirty="0" smtClean="0"/>
              <a:t>;	}</a:t>
            </a:r>
            <a:endParaRPr lang="en-US" sz="1800" dirty="0"/>
          </a:p>
          <a:p>
            <a:r>
              <a:rPr lang="en-US" sz="1800" dirty="0"/>
              <a:t>    // declaring all the function</a:t>
            </a:r>
          </a:p>
          <a:p>
            <a:r>
              <a:rPr lang="en-US" sz="1800" dirty="0"/>
              <a:t>    void push(</a:t>
            </a:r>
            <a:r>
              <a:rPr lang="en-US" sz="1800" dirty="0" err="1"/>
              <a:t>int</a:t>
            </a:r>
            <a:r>
              <a:rPr lang="en-US" sz="1800" dirty="0"/>
              <a:t> x);</a:t>
            </a:r>
          </a:p>
          <a:p>
            <a:r>
              <a:rPr lang="en-US" sz="1800" dirty="0"/>
              <a:t>    </a:t>
            </a:r>
            <a:r>
              <a:rPr lang="en-US" sz="1800" dirty="0" err="1"/>
              <a:t>int</a:t>
            </a:r>
            <a:r>
              <a:rPr lang="en-US" sz="1800" dirty="0"/>
              <a:t> pop();</a:t>
            </a:r>
          </a:p>
          <a:p>
            <a:r>
              <a:rPr lang="en-US" sz="1800" dirty="0"/>
              <a:t>    void </a:t>
            </a:r>
            <a:r>
              <a:rPr lang="en-US" sz="1800" dirty="0" err="1"/>
              <a:t>isEmpty</a:t>
            </a:r>
            <a:r>
              <a:rPr lang="en-US" sz="1800" dirty="0" smtClean="0"/>
              <a:t>();	};</a:t>
            </a:r>
            <a:endParaRPr lang="en-US" sz="1800" dirty="0"/>
          </a:p>
          <a:p>
            <a:r>
              <a:rPr lang="en-US" sz="1800" dirty="0"/>
              <a:t>// function to insert data into stack</a:t>
            </a:r>
          </a:p>
          <a:p>
            <a:r>
              <a:rPr lang="en-US" sz="1800" dirty="0"/>
              <a:t>void Stack::push(</a:t>
            </a:r>
            <a:r>
              <a:rPr lang="en-US" sz="1800" dirty="0" err="1"/>
              <a:t>int</a:t>
            </a:r>
            <a:r>
              <a:rPr lang="en-US" sz="1800" dirty="0"/>
              <a:t> x)</a:t>
            </a:r>
          </a:p>
          <a:p>
            <a:r>
              <a:rPr lang="en-US" sz="1800" dirty="0"/>
              <a:t>{</a:t>
            </a:r>
          </a:p>
          <a:p>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557568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543801" cy="4023360"/>
          </a:xfrm>
        </p:spPr>
        <p:txBody>
          <a:bodyPr>
            <a:noAutofit/>
          </a:bodyPr>
          <a:lstStyle/>
          <a:p>
            <a:r>
              <a:rPr lang="en-US" sz="1800" dirty="0"/>
              <a:t> if(top &gt;= 10)</a:t>
            </a:r>
          </a:p>
          <a:p>
            <a:r>
              <a:rPr lang="en-US" sz="1800" dirty="0"/>
              <a:t>    </a:t>
            </a:r>
            <a:r>
              <a:rPr lang="en-US" sz="1800" dirty="0" smtClean="0"/>
              <a:t>{  </a:t>
            </a:r>
            <a:r>
              <a:rPr lang="en-US" sz="1800" dirty="0" err="1"/>
              <a:t>cout</a:t>
            </a:r>
            <a:r>
              <a:rPr lang="en-US" sz="1800" dirty="0"/>
              <a:t> &lt;&lt; "Stack Overflow \n</a:t>
            </a:r>
            <a:r>
              <a:rPr lang="en-US" sz="1800" dirty="0" smtClean="0"/>
              <a:t>";  </a:t>
            </a:r>
            <a:r>
              <a:rPr lang="en-US" sz="1800" dirty="0"/>
              <a:t>}</a:t>
            </a:r>
          </a:p>
          <a:p>
            <a:r>
              <a:rPr lang="en-US" sz="1800" dirty="0"/>
              <a:t>    else</a:t>
            </a:r>
          </a:p>
          <a:p>
            <a:r>
              <a:rPr lang="en-US" sz="1800" dirty="0"/>
              <a:t>    </a:t>
            </a:r>
            <a:r>
              <a:rPr lang="en-US" sz="1800" dirty="0" smtClean="0"/>
              <a:t>{        </a:t>
            </a:r>
            <a:r>
              <a:rPr lang="en-US" sz="1800" dirty="0"/>
              <a:t>a[++top] = x;</a:t>
            </a:r>
          </a:p>
          <a:p>
            <a:r>
              <a:rPr lang="en-US" sz="1800" dirty="0"/>
              <a:t>        </a:t>
            </a:r>
            <a:r>
              <a:rPr lang="en-US" sz="1800" dirty="0" err="1"/>
              <a:t>cout</a:t>
            </a:r>
            <a:r>
              <a:rPr lang="en-US" sz="1800" dirty="0"/>
              <a:t> &lt;&lt; "Element Inserted \n</a:t>
            </a:r>
            <a:r>
              <a:rPr lang="en-US" sz="1800" dirty="0" smtClean="0"/>
              <a:t>";    </a:t>
            </a:r>
            <a:r>
              <a:rPr lang="en-US" sz="1800" dirty="0"/>
              <a:t>}</a:t>
            </a:r>
          </a:p>
          <a:p>
            <a:r>
              <a:rPr lang="en-US" sz="1800" dirty="0" smtClean="0"/>
              <a:t>}</a:t>
            </a:r>
            <a:endParaRPr lang="en-US" sz="1800" dirty="0"/>
          </a:p>
          <a:p>
            <a:r>
              <a:rPr lang="en-US" sz="1800" dirty="0"/>
              <a:t>// function to remove data from the top of the stack</a:t>
            </a:r>
          </a:p>
          <a:p>
            <a:r>
              <a:rPr lang="en-US" sz="1800" dirty="0" err="1"/>
              <a:t>int</a:t>
            </a:r>
            <a:r>
              <a:rPr lang="en-US" sz="1800" dirty="0"/>
              <a:t> Stack::pop()</a:t>
            </a:r>
          </a:p>
          <a:p>
            <a:r>
              <a:rPr lang="en-US" sz="1800" dirty="0"/>
              <a:t>{</a:t>
            </a:r>
            <a:r>
              <a:rPr lang="en-US" sz="1800" dirty="0" smtClean="0"/>
              <a:t>   </a:t>
            </a:r>
            <a:r>
              <a:rPr lang="en-US" sz="1800" dirty="0"/>
              <a:t>if(top &lt; 0)</a:t>
            </a:r>
          </a:p>
          <a:p>
            <a:r>
              <a:rPr lang="en-US" sz="1800" dirty="0"/>
              <a:t>    {</a:t>
            </a:r>
            <a:r>
              <a:rPr lang="en-US" sz="1800" dirty="0" smtClean="0"/>
              <a:t>       </a:t>
            </a:r>
            <a:r>
              <a:rPr lang="en-US" sz="1800" dirty="0" err="1"/>
              <a:t>cout</a:t>
            </a:r>
            <a:r>
              <a:rPr lang="en-US" sz="1800" dirty="0"/>
              <a:t> &lt;&lt; "Stack Underflow \n";</a:t>
            </a:r>
          </a:p>
          <a:p>
            <a:r>
              <a:rPr lang="en-US" sz="1800" dirty="0"/>
              <a:t>        return 0;</a:t>
            </a:r>
          </a:p>
          <a:p>
            <a:r>
              <a:rPr lang="en-US" sz="1800" dirty="0"/>
              <a:t>    }</a:t>
            </a:r>
          </a:p>
          <a:p>
            <a:r>
              <a:rPr lang="en-US" sz="1800" dirty="0"/>
              <a:t>    else</a:t>
            </a:r>
          </a:p>
          <a:p>
            <a:r>
              <a:rPr lang="en-US" sz="1800" dirty="0"/>
              <a:t>    {</a:t>
            </a:r>
          </a:p>
          <a:p>
            <a:r>
              <a:rPr lang="en-US" sz="1800" dirty="0"/>
              <a:t>        </a:t>
            </a:r>
            <a:r>
              <a:rPr lang="en-US" sz="1800" dirty="0" err="1"/>
              <a:t>int</a:t>
            </a:r>
            <a:r>
              <a:rPr lang="en-US" sz="1800" dirty="0"/>
              <a:t> d = a[top--];</a:t>
            </a:r>
          </a:p>
          <a:p>
            <a:r>
              <a:rPr lang="en-US" sz="1800" dirty="0"/>
              <a:t>        return d</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181317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0"/>
            <a:ext cx="7909560" cy="5869094"/>
          </a:xfrm>
        </p:spPr>
        <p:txBody>
          <a:bodyPr>
            <a:normAutofit fontScale="25000" lnSpcReduction="20000"/>
          </a:bodyPr>
          <a:lstStyle/>
          <a:p>
            <a:r>
              <a:rPr lang="en-US" sz="8000" dirty="0"/>
              <a:t> </a:t>
            </a:r>
            <a:r>
              <a:rPr lang="en-US" sz="8000" dirty="0" smtClean="0"/>
              <a:t>}	}</a:t>
            </a:r>
            <a:r>
              <a:rPr lang="en-US" sz="8000" dirty="0"/>
              <a:t> </a:t>
            </a:r>
          </a:p>
          <a:p>
            <a:r>
              <a:rPr lang="en-US" sz="8000" dirty="0"/>
              <a:t>// function to check if stack is empty</a:t>
            </a:r>
          </a:p>
          <a:p>
            <a:r>
              <a:rPr lang="en-US" sz="8000" dirty="0"/>
              <a:t>void Stack::</a:t>
            </a:r>
            <a:r>
              <a:rPr lang="en-US" sz="8000" dirty="0" err="1"/>
              <a:t>isEmpty</a:t>
            </a:r>
            <a:r>
              <a:rPr lang="en-US" sz="8000" dirty="0"/>
              <a:t>()</a:t>
            </a:r>
          </a:p>
          <a:p>
            <a:r>
              <a:rPr lang="en-US" sz="8000" dirty="0" smtClean="0"/>
              <a:t>{    </a:t>
            </a:r>
            <a:r>
              <a:rPr lang="en-US" sz="8000" dirty="0"/>
              <a:t>if(top &lt; 0)</a:t>
            </a:r>
          </a:p>
          <a:p>
            <a:r>
              <a:rPr lang="en-US" sz="8000" dirty="0"/>
              <a:t>    </a:t>
            </a:r>
            <a:r>
              <a:rPr lang="en-US" sz="8000" dirty="0" smtClean="0"/>
              <a:t>{       </a:t>
            </a:r>
            <a:r>
              <a:rPr lang="en-US" sz="8000" dirty="0" err="1"/>
              <a:t>cout</a:t>
            </a:r>
            <a:r>
              <a:rPr lang="en-US" sz="8000" dirty="0"/>
              <a:t> &lt;&lt; "Stack is empty \n";</a:t>
            </a:r>
          </a:p>
          <a:p>
            <a:r>
              <a:rPr lang="en-US" sz="8000" dirty="0"/>
              <a:t>    }</a:t>
            </a:r>
          </a:p>
          <a:p>
            <a:r>
              <a:rPr lang="en-US" sz="8000" dirty="0"/>
              <a:t>    else</a:t>
            </a:r>
          </a:p>
          <a:p>
            <a:r>
              <a:rPr lang="en-US" sz="8000" dirty="0"/>
              <a:t>    </a:t>
            </a:r>
            <a:r>
              <a:rPr lang="en-US" sz="8000" dirty="0" smtClean="0"/>
              <a:t>{    </a:t>
            </a:r>
            <a:r>
              <a:rPr lang="en-US" sz="8000" dirty="0" err="1"/>
              <a:t>cout</a:t>
            </a:r>
            <a:r>
              <a:rPr lang="en-US" sz="8000" dirty="0"/>
              <a:t> &lt;&lt; "Stack is not empty \n</a:t>
            </a:r>
            <a:r>
              <a:rPr lang="en-US" sz="8000" dirty="0" smtClean="0"/>
              <a:t>";	}</a:t>
            </a:r>
            <a:endParaRPr lang="en-US" sz="8000" dirty="0"/>
          </a:p>
          <a:p>
            <a:r>
              <a:rPr lang="en-US" sz="8000" dirty="0" smtClean="0"/>
              <a:t>}</a:t>
            </a:r>
            <a:endParaRPr lang="en-US" sz="8000" dirty="0"/>
          </a:p>
          <a:p>
            <a:r>
              <a:rPr lang="en-US" sz="8000" dirty="0"/>
              <a:t>// main function</a:t>
            </a:r>
          </a:p>
          <a:p>
            <a:r>
              <a:rPr lang="en-US" sz="8000" dirty="0" err="1"/>
              <a:t>int</a:t>
            </a:r>
            <a:r>
              <a:rPr lang="en-US" sz="8000" dirty="0"/>
              <a:t> main() {</a:t>
            </a:r>
          </a:p>
          <a:p>
            <a:r>
              <a:rPr lang="en-US" sz="8000" dirty="0"/>
              <a:t>    Stack s1;</a:t>
            </a:r>
          </a:p>
          <a:p>
            <a:r>
              <a:rPr lang="en-US" sz="8000" dirty="0"/>
              <a:t>    s1.push(10);</a:t>
            </a:r>
          </a:p>
          <a:p>
            <a:r>
              <a:rPr lang="en-US" sz="8000" dirty="0"/>
              <a:t>    s1.push(100);</a:t>
            </a:r>
          </a:p>
          <a:p>
            <a:r>
              <a:rPr lang="en-US" sz="8000" dirty="0"/>
              <a:t>    /*</a:t>
            </a:r>
          </a:p>
          <a:p>
            <a:r>
              <a:rPr lang="en-US" sz="8000" dirty="0"/>
              <a:t>        preform whatever operation you want on the stack</a:t>
            </a:r>
          </a:p>
          <a:p>
            <a:r>
              <a:rPr lang="en-US" sz="8000" dirty="0"/>
              <a:t>    */</a:t>
            </a:r>
          </a:p>
          <a:p>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30889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smtClean="0"/>
              <a:t>Stacks Example</a:t>
            </a:r>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39" y="2145641"/>
            <a:ext cx="8686800" cy="3886200"/>
          </a:xfrm>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488610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Stack Operations</a:t>
            </a:r>
            <a:endParaRPr lang="en-US" dirty="0"/>
          </a:p>
        </p:txBody>
      </p:sp>
      <p:sp>
        <p:nvSpPr>
          <p:cNvPr id="2" name="Content Placeholder 1"/>
          <p:cNvSpPr>
            <a:spLocks noGrp="1"/>
          </p:cNvSpPr>
          <p:nvPr>
            <p:ph idx="1"/>
          </p:nvPr>
        </p:nvSpPr>
        <p:spPr>
          <a:xfrm>
            <a:off x="228600" y="2133600"/>
            <a:ext cx="8686800" cy="3276600"/>
          </a:xfrm>
        </p:spPr>
        <p:txBody>
          <a:bodyPr>
            <a:normAutofit/>
          </a:bodyPr>
          <a:lstStyle/>
          <a:p>
            <a:pPr>
              <a:lnSpc>
                <a:spcPct val="90000"/>
              </a:lnSpc>
              <a:buFont typeface="Wingdings" pitchFamily="2" charset="2"/>
              <a:buChar char="Ø"/>
            </a:pPr>
            <a:r>
              <a:rPr lang="en-US" sz="2400" dirty="0"/>
              <a:t>Main stack operations:</a:t>
            </a:r>
          </a:p>
          <a:p>
            <a:pPr lvl="1">
              <a:lnSpc>
                <a:spcPct val="90000"/>
              </a:lnSpc>
              <a:buFont typeface="Wingdings" pitchFamily="2" charset="2"/>
              <a:buChar char="§"/>
            </a:pPr>
            <a:r>
              <a:rPr lang="en-US" sz="2000" b="1" dirty="0"/>
              <a:t>push(object): </a:t>
            </a:r>
            <a:r>
              <a:rPr lang="en-US" sz="2000" dirty="0"/>
              <a:t>inserts an </a:t>
            </a:r>
            <a:r>
              <a:rPr lang="en-US" sz="2000" dirty="0" smtClean="0"/>
              <a:t>element.</a:t>
            </a:r>
            <a:endParaRPr lang="en-US" sz="2000" dirty="0"/>
          </a:p>
          <a:p>
            <a:pPr lvl="1">
              <a:lnSpc>
                <a:spcPct val="90000"/>
              </a:lnSpc>
              <a:buFont typeface="Wingdings" pitchFamily="2" charset="2"/>
              <a:buChar char="§"/>
            </a:pPr>
            <a:r>
              <a:rPr lang="en-US" sz="2000" b="1" dirty="0"/>
              <a:t>object pop(): </a:t>
            </a:r>
            <a:r>
              <a:rPr lang="en-US" sz="2000" dirty="0"/>
              <a:t>removes and returns the last inserted </a:t>
            </a:r>
            <a:r>
              <a:rPr lang="en-US" sz="2000" dirty="0" smtClean="0"/>
              <a:t>element.</a:t>
            </a:r>
          </a:p>
          <a:p>
            <a:endParaRPr lang="en-US" sz="2400" dirty="0" smtClean="0"/>
          </a:p>
          <a:p>
            <a:pPr>
              <a:buFont typeface="Wingdings" pitchFamily="2" charset="2"/>
              <a:buChar char="Ø"/>
            </a:pPr>
            <a:r>
              <a:rPr lang="en-US" sz="2400" dirty="0" smtClean="0"/>
              <a:t>Auxiliary </a:t>
            </a:r>
            <a:r>
              <a:rPr lang="en-US" sz="2400" dirty="0"/>
              <a:t>stack operations:</a:t>
            </a:r>
          </a:p>
          <a:p>
            <a:pPr lvl="1">
              <a:buFont typeface="Wingdings" pitchFamily="2" charset="2"/>
              <a:buChar char="§"/>
            </a:pPr>
            <a:r>
              <a:rPr lang="en-US" sz="2000" b="1" dirty="0"/>
              <a:t>object top(): </a:t>
            </a:r>
            <a:r>
              <a:rPr lang="en-US" sz="2000" dirty="0"/>
              <a:t>returns the last inserted element without removing </a:t>
            </a:r>
            <a:r>
              <a:rPr lang="en-US" sz="2000" dirty="0" smtClean="0"/>
              <a:t>it.</a:t>
            </a:r>
            <a:endParaRPr lang="en-US" sz="2000" dirty="0"/>
          </a:p>
          <a:p>
            <a:pPr lvl="1">
              <a:buFont typeface="Wingdings" pitchFamily="2" charset="2"/>
              <a:buChar char="§"/>
            </a:pPr>
            <a:r>
              <a:rPr lang="en-US" sz="2000" b="1" dirty="0"/>
              <a:t>integer size(): </a:t>
            </a:r>
            <a:r>
              <a:rPr lang="en-US" sz="2000" dirty="0"/>
              <a:t>returns the number of elements </a:t>
            </a:r>
            <a:r>
              <a:rPr lang="en-US" sz="2000" dirty="0" smtClean="0"/>
              <a:t>stored.</a:t>
            </a:r>
            <a:endParaRPr lang="en-US" sz="2000" dirty="0"/>
          </a:p>
          <a:p>
            <a:pPr lvl="1">
              <a:buFont typeface="Wingdings" pitchFamily="2" charset="2"/>
              <a:buChar char="§"/>
            </a:pPr>
            <a:r>
              <a:rPr lang="en-US" sz="2000" b="1" dirty="0" err="1"/>
              <a:t>boolean</a:t>
            </a:r>
            <a:r>
              <a:rPr lang="en-US" sz="2000" b="1" dirty="0"/>
              <a:t> </a:t>
            </a:r>
            <a:r>
              <a:rPr lang="en-US" sz="2000" b="1" dirty="0" err="1"/>
              <a:t>isEmpty</a:t>
            </a:r>
            <a:r>
              <a:rPr lang="en-US" sz="2000" b="1" dirty="0"/>
              <a:t>(): </a:t>
            </a:r>
            <a:r>
              <a:rPr lang="en-US" sz="2000" dirty="0"/>
              <a:t>indicates whether no elements are </a:t>
            </a:r>
            <a:r>
              <a:rPr lang="en-US" sz="2000" dirty="0" smtClean="0"/>
              <a:t>stored.</a:t>
            </a:r>
            <a:endParaRPr lang="en-US" sz="2000" dirty="0"/>
          </a:p>
          <a:p>
            <a:pPr lvl="1">
              <a:lnSpc>
                <a:spcPct val="90000"/>
              </a:lnSpc>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424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stack </a:t>
            </a:r>
            <a:r>
              <a:rPr lang="en-US" dirty="0" smtClean="0"/>
              <a:t>operation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9" name="Rectangle 7"/>
          <p:cNvSpPr>
            <a:spLocks noChangeArrowheads="1"/>
          </p:cNvSpPr>
          <p:nvPr/>
        </p:nvSpPr>
        <p:spPr bwMode="auto">
          <a:xfrm>
            <a:off x="228600" y="2567226"/>
            <a:ext cx="8686800" cy="8617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stack operation creates an empty stack. The following shows the format</a:t>
            </a:r>
            <a:r>
              <a:rPr lang="en-US" sz="2800" b="0" dirty="0" smtClean="0">
                <a:latin typeface="Times New Roman" pitchFamily="18" charset="0"/>
              </a:rPr>
              <a:t>.</a:t>
            </a:r>
            <a:r>
              <a:rPr lang="en-US" sz="2200" dirty="0">
                <a:solidFill>
                  <a:srgbClr val="073E87"/>
                </a:solidFill>
              </a:rPr>
              <a:t> </a:t>
            </a:r>
            <a:endParaRPr lang="en-US" sz="2800" b="0" dirty="0">
              <a:latin typeface="Times New Roman" pitchFamily="18" charset="0"/>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3840163"/>
            <a:ext cx="2184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4838700"/>
            <a:ext cx="4470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34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push </a:t>
            </a:r>
            <a:r>
              <a:rPr lang="en-US" dirty="0" smtClean="0"/>
              <a:t>operation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9" name="Rectangle 7"/>
          <p:cNvSpPr>
            <a:spLocks noChangeArrowheads="1"/>
          </p:cNvSpPr>
          <p:nvPr/>
        </p:nvSpPr>
        <p:spPr bwMode="auto">
          <a:xfrm>
            <a:off x="251460" y="2000307"/>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push operation inserts an item at the top of the stack. The following shows the format</a:t>
            </a:r>
            <a:r>
              <a:rPr lang="en-US" sz="2200" dirty="0" smtClean="0">
                <a:solidFill>
                  <a:srgbClr val="073E87"/>
                </a:solidFill>
              </a:rPr>
              <a:t>.</a:t>
            </a:r>
            <a:endParaRPr lang="en-US" sz="2200" dirty="0">
              <a:solidFill>
                <a:srgbClr val="073E87"/>
              </a:solidFill>
            </a:endParaRP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941" y="2950518"/>
            <a:ext cx="327183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46" y="3992836"/>
            <a:ext cx="832802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a:t>
            </a:fld>
            <a:endParaRPr lang="en-US"/>
          </a:p>
        </p:txBody>
      </p:sp>
    </p:spTree>
    <p:extLst>
      <p:ext uri="{BB962C8B-B14F-4D97-AF65-F5344CB8AC3E}">
        <p14:creationId xmlns:p14="http://schemas.microsoft.com/office/powerpoint/2010/main" val="198016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The pop operation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9" name="Rectangle 7"/>
          <p:cNvSpPr>
            <a:spLocks noChangeArrowheads="1"/>
          </p:cNvSpPr>
          <p:nvPr/>
        </p:nvSpPr>
        <p:spPr bwMode="auto">
          <a:xfrm>
            <a:off x="228600" y="2583359"/>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pop operation deletes the item at the top of the stack. The following shows the format</a:t>
            </a:r>
            <a:r>
              <a:rPr lang="en-US" sz="2200" dirty="0" smtClean="0">
                <a:solidFill>
                  <a:srgbClr val="073E87"/>
                </a:solidFill>
              </a:rPr>
              <a:t>.</a:t>
            </a:r>
            <a:endParaRPr lang="en-US" sz="2200" dirty="0">
              <a:solidFill>
                <a:srgbClr val="073E87"/>
              </a:solidFill>
            </a:endParaRPr>
          </a:p>
        </p:txBody>
      </p:sp>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380811"/>
            <a:ext cx="3144837"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 y="4238895"/>
            <a:ext cx="82454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
          <p:cNvSpPr txBox="1">
            <a:spLocks/>
          </p:cNvSpPr>
          <p:nvPr/>
        </p:nvSpPr>
        <p:spPr>
          <a:xfrm>
            <a:off x="4143488" y="6250163"/>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a:p>
        </p:txBody>
      </p:sp>
    </p:spTree>
    <p:extLst>
      <p:ext uri="{BB962C8B-B14F-4D97-AF65-F5344CB8AC3E}">
        <p14:creationId xmlns:p14="http://schemas.microsoft.com/office/powerpoint/2010/main" val="175088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empty </a:t>
            </a:r>
            <a:r>
              <a:rPr lang="en-US" dirty="0" smtClean="0"/>
              <a:t>operation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9" name="Rectangle 7"/>
          <p:cNvSpPr>
            <a:spLocks noChangeArrowheads="1"/>
          </p:cNvSpPr>
          <p:nvPr/>
        </p:nvSpPr>
        <p:spPr bwMode="auto">
          <a:xfrm>
            <a:off x="228600" y="2592050"/>
            <a:ext cx="8686800" cy="144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empty operation checks the status of the stack. </a:t>
            </a:r>
            <a:endParaRPr lang="en-US" sz="2200" dirty="0" smtClean="0">
              <a:solidFill>
                <a:srgbClr val="073E87"/>
              </a:solidFill>
            </a:endParaRPr>
          </a:p>
          <a:p>
            <a:pPr marL="342900" indent="-342900" algn="just">
              <a:buFont typeface="Wingdings" pitchFamily="2" charset="2"/>
              <a:buChar char="Ø"/>
            </a:pPr>
            <a:endParaRPr lang="en-US" sz="2200" dirty="0" smtClean="0">
              <a:solidFill>
                <a:srgbClr val="073E87"/>
              </a:solidFill>
            </a:endParaRPr>
          </a:p>
          <a:p>
            <a:pPr marL="342900" indent="-342900" algn="just">
              <a:buFont typeface="Wingdings" pitchFamily="2" charset="2"/>
              <a:buChar char="Ø"/>
            </a:pPr>
            <a:r>
              <a:rPr lang="en-US" sz="2200" dirty="0">
                <a:solidFill>
                  <a:srgbClr val="073E87"/>
                </a:solidFill>
              </a:rPr>
              <a:t>This operation returns true if the stack is empty and false if the stack is not empty</a:t>
            </a:r>
            <a:r>
              <a:rPr lang="en-US" sz="2200" dirty="0" smtClean="0">
                <a:solidFill>
                  <a:srgbClr val="073E87"/>
                </a:solidFill>
              </a:rPr>
              <a:t>.</a:t>
            </a:r>
            <a:endParaRPr lang="en-US" sz="2200" dirty="0">
              <a:solidFill>
                <a:srgbClr val="073E87"/>
              </a:solidFill>
            </a:endParaRPr>
          </a:p>
        </p:txBody>
      </p:sp>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24130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2345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2044</TotalTime>
  <Words>1266</Words>
  <Application>Microsoft Office PowerPoint</Application>
  <PresentationFormat>On-screen Show (4:3)</PresentationFormat>
  <Paragraphs>240</Paragraphs>
  <Slides>33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MS PGothic</vt:lpstr>
      <vt:lpstr>MS PGothic</vt:lpstr>
      <vt:lpstr>Arial</vt:lpstr>
      <vt:lpstr>Calibri</vt:lpstr>
      <vt:lpstr>Calibri Light</vt:lpstr>
      <vt:lpstr>Courier New</vt:lpstr>
      <vt:lpstr>Times New Roman</vt:lpstr>
      <vt:lpstr>Wingdings</vt:lpstr>
      <vt:lpstr>Retrospect</vt:lpstr>
      <vt:lpstr>Data Structures and Algorithms   Instructor: Maira Sami </vt:lpstr>
      <vt:lpstr>Stacks        </vt:lpstr>
      <vt:lpstr>PowerPoint Presentation</vt:lpstr>
      <vt:lpstr>Stacks Example</vt:lpstr>
      <vt:lpstr>Stack Operations</vt:lpstr>
      <vt:lpstr>The stack operation</vt:lpstr>
      <vt:lpstr>The push operation</vt:lpstr>
      <vt:lpstr>The pop operation</vt:lpstr>
      <vt:lpstr>The empty operation</vt:lpstr>
      <vt:lpstr>PowerPoint Presentation</vt:lpstr>
      <vt:lpstr>Selecting storage structures</vt:lpstr>
      <vt:lpstr>Select position 0 as top of the stack</vt:lpstr>
      <vt:lpstr>Select position 0 as bottom of the stack</vt:lpstr>
      <vt:lpstr>Implementing a Stack</vt:lpstr>
      <vt:lpstr>Implementing a Stack</vt:lpstr>
      <vt:lpstr>Implementing a Stack</vt:lpstr>
      <vt:lpstr>Stack (Array Implementation)</vt:lpstr>
      <vt:lpstr>Stack (Array Implementation)</vt:lpstr>
      <vt:lpstr>Stack (Linked List Implementation)</vt:lpstr>
      <vt:lpstr>PowerPoint Presentation</vt:lpstr>
      <vt:lpstr>PowerPoint Presentation</vt:lpstr>
      <vt:lpstr>PowerPoint Presentation</vt:lpstr>
      <vt:lpstr>PowerPoint Presentation</vt:lpstr>
      <vt:lpstr>Program to push</vt:lpstr>
      <vt:lpstr>PowerPoint Presentation</vt:lpstr>
      <vt:lpstr>PowerPoint Presentation</vt:lpstr>
      <vt:lpstr>Program to pop</vt:lpstr>
      <vt:lpstr>PowerPoint Presentation</vt:lpstr>
      <vt:lpstr>Traversing</vt:lpstr>
      <vt:lpstr>Applications of Stacks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Maira Sami</cp:lastModifiedBy>
  <cp:revision>544</cp:revision>
  <dcterms:created xsi:type="dcterms:W3CDTF">2006-08-16T00:00:00Z</dcterms:created>
  <dcterms:modified xsi:type="dcterms:W3CDTF">2019-09-30T04:14:25Z</dcterms:modified>
</cp:coreProperties>
</file>