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64" autoAdjust="0"/>
  </p:normalViewPr>
  <p:slideViewPr>
    <p:cSldViewPr snapToGrid="0">
      <p:cViewPr varScale="1">
        <p:scale>
          <a:sx n="42" d="100"/>
          <a:sy n="42" d="100"/>
        </p:scale>
        <p:origin x="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CF6C6-7C7B-49ED-A4CD-5270A4970330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9782-EA6F-4FBE-829F-433533614B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2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A007D-109E-48AB-B3A9-E289FBF30A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N2</a:t>
            </a:r>
          </a:p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A007D-109E-48AB-B3A9-E289FBF30A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Log2n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5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</a:t>
            </a:r>
            <a:r>
              <a:rPr lang="en-US" baseline="0" dirty="0" smtClean="0"/>
              <a:t> growth rate top to bottom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</a:p>
          <a:p>
            <a:r>
              <a:rPr lang="en-US" dirty="0" smtClean="0"/>
              <a:t>N3</a:t>
            </a:r>
          </a:p>
          <a:p>
            <a:r>
              <a:rPr lang="en-US" dirty="0" err="1" smtClean="0"/>
              <a:t>Logn</a:t>
            </a:r>
            <a:endParaRPr lang="en-US" dirty="0" smtClean="0"/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1/n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</a:p>
          <a:p>
            <a:r>
              <a:rPr lang="en-US" dirty="0" smtClean="0"/>
              <a:t>N2</a:t>
            </a:r>
          </a:p>
          <a:p>
            <a:endParaRPr lang="en-US" dirty="0" smtClean="0"/>
          </a:p>
          <a:p>
            <a:r>
              <a:rPr lang="en-US" dirty="0" smtClean="0"/>
              <a:t>N2logn</a:t>
            </a:r>
          </a:p>
          <a:p>
            <a:r>
              <a:rPr lang="en-US" dirty="0" smtClean="0"/>
              <a:t>1,nn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D0DA2A-71AC-487E-B648-331927628E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94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85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70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4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95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2645AD-FB7E-46B3-B0BC-D4FB0EDE391F}" type="datetimeFigureOut">
              <a:rPr lang="en-GB" smtClean="0"/>
              <a:t>16/09/2019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ED3F8F-5733-4CA8-A2A8-4CBF2C9B73D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3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aira.sami@szabist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381000"/>
            <a:ext cx="7772400" cy="4038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Data Structures and Algorithms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Instructor: Maira Sami</a:t>
            </a:r>
            <a:br>
              <a:rPr lang="en-US" sz="4000" dirty="0"/>
            </a:br>
            <a:endParaRPr lang="en-US" sz="1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6600" y="4800600"/>
            <a:ext cx="6172200" cy="1371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cap="none" dirty="0" smtClean="0">
                <a:solidFill>
                  <a:schemeClr val="accent2">
                    <a:lumMod val="50000"/>
                  </a:schemeClr>
                </a:solidFill>
                <a:hlinkClick r:id="rId2"/>
              </a:rPr>
              <a:t>maira.sami@szabist.edu.pk</a:t>
            </a:r>
            <a:endParaRPr lang="en-US" cap="none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cap="none" dirty="0" smtClean="0"/>
              <a:t>Campus 100</a:t>
            </a:r>
          </a:p>
          <a:p>
            <a:pPr algn="ctr"/>
            <a:r>
              <a:rPr lang="en-US" dirty="0" smtClean="0"/>
              <a:t>Room </a:t>
            </a:r>
            <a:r>
              <a:rPr lang="en-US" dirty="0"/>
              <a:t>No. 101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2362200" cy="18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0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 –oh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It would be convenient to have a form of asymptotic notation that means "the running time grows </a:t>
            </a:r>
            <a:r>
              <a:rPr lang="en-GB" sz="2400" dirty="0">
                <a:solidFill>
                  <a:srgbClr val="FF0000"/>
                </a:solidFill>
              </a:rPr>
              <a:t>at most this much</a:t>
            </a:r>
            <a:r>
              <a:rPr lang="en-GB" sz="2400" dirty="0"/>
              <a:t>, but it could grow more slowly." We use "big-O" notation for just such occasions.</a:t>
            </a:r>
          </a:p>
          <a:p>
            <a:endParaRPr lang="en-GB" sz="2400" dirty="0"/>
          </a:p>
          <a:p>
            <a:r>
              <a:rPr lang="en-GB" sz="2400" dirty="0"/>
              <a:t>Given functions f(n) and g(n), we say that f(n)is O(g(n)) if there are positive constant C and n such that 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f(n) &lt;= C*g(n) </a:t>
            </a:r>
            <a:r>
              <a:rPr lang="en-GB" sz="2400" dirty="0"/>
              <a:t>			for n&gt;=n</a:t>
            </a:r>
            <a:r>
              <a:rPr lang="en-GB" sz="2400" baseline="-25000" dirty="0"/>
              <a:t>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41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488" y="874042"/>
            <a:ext cx="5322788" cy="3263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49" y="2505794"/>
            <a:ext cx="4500586" cy="26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question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2n+3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2n</a:t>
            </a:r>
            <a:r>
              <a:rPr lang="en-GB" sz="3200" baseline="30000" dirty="0"/>
              <a:t>3</a:t>
            </a:r>
            <a:r>
              <a:rPr lang="en-GB" sz="3200" dirty="0"/>
              <a:t>+2nlogn</a:t>
            </a:r>
            <a:r>
              <a:rPr lang="en-GB" sz="3200" baseline="30000" dirty="0"/>
              <a:t>3</a:t>
            </a:r>
            <a:r>
              <a:rPr lang="en-GB" sz="3200" dirty="0"/>
              <a:t> +5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baseline="30000" dirty="0"/>
              <a:t> </a:t>
            </a:r>
            <a:r>
              <a:rPr lang="en-GB" sz="3200" dirty="0"/>
              <a:t> 3 </a:t>
            </a:r>
            <a:r>
              <a:rPr lang="en-GB" sz="3200" dirty="0" err="1"/>
              <a:t>logn</a:t>
            </a:r>
            <a:r>
              <a:rPr lang="en-GB" sz="3200" dirty="0"/>
              <a:t> +log </a:t>
            </a:r>
            <a:r>
              <a:rPr lang="en-GB" sz="3200" dirty="0" err="1"/>
              <a:t>logn</a:t>
            </a:r>
            <a:r>
              <a:rPr lang="en-GB" sz="32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/>
              <a:t>3</a:t>
            </a:r>
            <a:r>
              <a:rPr lang="en-GB" sz="3200" baseline="30000" dirty="0"/>
              <a:t>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baseline="30000" dirty="0"/>
              <a:t>5/n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dirty="0" smtClean="0"/>
          </a:p>
          <a:p>
            <a:endParaRPr lang="en-GB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1269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6277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Solve this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809164"/>
            <a:ext cx="7696200" cy="6018356"/>
          </a:xfrm>
        </p:spPr>
      </p:pic>
    </p:spTree>
    <p:extLst>
      <p:ext uri="{BB962C8B-B14F-4D97-AF65-F5344CB8AC3E}">
        <p14:creationId xmlns:p14="http://schemas.microsoft.com/office/powerpoint/2010/main" val="36349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0"/>
            <a:ext cx="8380627" cy="6400800"/>
          </a:xfrm>
        </p:spPr>
      </p:pic>
    </p:spTree>
    <p:extLst>
      <p:ext uri="{BB962C8B-B14F-4D97-AF65-F5344CB8AC3E}">
        <p14:creationId xmlns:p14="http://schemas.microsoft.com/office/powerpoint/2010/main" val="259539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Big-Omega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1737360"/>
            <a:ext cx="8975271" cy="3734525"/>
          </a:xfrm>
        </p:spPr>
        <p:txBody>
          <a:bodyPr>
            <a:noAutofit/>
          </a:bodyPr>
          <a:lstStyle/>
          <a:p>
            <a:r>
              <a:rPr lang="en-GB" sz="2400" dirty="0"/>
              <a:t>Sometimes, we want to say that an algorithm takes </a:t>
            </a:r>
            <a:r>
              <a:rPr lang="en-GB" sz="2400" i="1" dirty="0">
                <a:solidFill>
                  <a:srgbClr val="FF0000"/>
                </a:solidFill>
              </a:rPr>
              <a:t>at least</a:t>
            </a:r>
            <a:r>
              <a:rPr lang="en-GB" sz="2400" dirty="0">
                <a:solidFill>
                  <a:srgbClr val="FF0000"/>
                </a:solidFill>
              </a:rPr>
              <a:t> </a:t>
            </a:r>
            <a:r>
              <a:rPr lang="en-GB" sz="2400" dirty="0"/>
              <a:t>a certain amount of time, without providing an upper bound. We use big-Ω notation; that's the Greek letter "omega."</a:t>
            </a:r>
          </a:p>
          <a:p>
            <a:r>
              <a:rPr lang="en-GB" sz="2400" dirty="0"/>
              <a:t>Given functions f(n) and g(n), we say that f(n)is </a:t>
            </a:r>
            <a:r>
              <a:rPr lang="el-GR" sz="2400" dirty="0"/>
              <a:t>Ω</a:t>
            </a:r>
            <a:r>
              <a:rPr lang="en-GB" sz="2400" dirty="0"/>
              <a:t>(g(n)) if there are positive constant C and n such that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f(n) &gt;= C*g(n) </a:t>
            </a:r>
            <a:r>
              <a:rPr lang="en-GB" sz="2400" dirty="0"/>
              <a:t>			for n&gt;=n</a:t>
            </a:r>
            <a:r>
              <a:rPr lang="en-GB" sz="2400" baseline="-25000" dirty="0"/>
              <a:t>0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It provide lower bound of function</a:t>
            </a:r>
          </a:p>
        </p:txBody>
      </p:sp>
    </p:spTree>
    <p:extLst>
      <p:ext uri="{BB962C8B-B14F-4D97-AF65-F5344CB8AC3E}">
        <p14:creationId xmlns:p14="http://schemas.microsoft.com/office/powerpoint/2010/main" val="254547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35" y="184165"/>
            <a:ext cx="5516880" cy="3397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581402"/>
            <a:ext cx="6794496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6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Theta notation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Given functions f(n) and g(n), we say that f(n)is Ø(g(n)) if there are positive constant C and n such that </a:t>
            </a:r>
          </a:p>
          <a:p>
            <a:endParaRPr lang="en-GB" sz="2800" dirty="0" smtClean="0"/>
          </a:p>
          <a:p>
            <a:r>
              <a:rPr lang="en-GB" sz="2800" dirty="0" smtClean="0">
                <a:solidFill>
                  <a:srgbClr val="FF0000"/>
                </a:solidFill>
              </a:rPr>
              <a:t>C2*g(n) &lt;= f(n) &lt;= C1*g(n) </a:t>
            </a:r>
            <a:r>
              <a:rPr lang="en-GB" sz="2800" dirty="0" smtClean="0"/>
              <a:t>	</a:t>
            </a:r>
            <a:r>
              <a:rPr lang="en-GB" dirty="0" smtClean="0"/>
              <a:t>		for n&gt;=n</a:t>
            </a:r>
            <a:r>
              <a:rPr lang="en-GB" baseline="-25000" dirty="0" smtClean="0"/>
              <a:t>0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9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1*n &lt;= 2n+3 &lt;= 5n 		 theta ()</a:t>
            </a:r>
          </a:p>
          <a:p>
            <a:r>
              <a:rPr lang="en-GB" sz="2400" dirty="0" smtClean="0"/>
              <a:t>F(n) = 2n^2+3n +4		 O()</a:t>
            </a:r>
          </a:p>
          <a:p>
            <a:r>
              <a:rPr lang="en-GB" sz="2400" dirty="0"/>
              <a:t>F(n) = 2n^2+3n +</a:t>
            </a:r>
            <a:r>
              <a:rPr lang="en-GB" sz="2400" dirty="0" smtClean="0"/>
              <a:t>4		omega() , theta()</a:t>
            </a:r>
          </a:p>
          <a:p>
            <a:endParaRPr lang="en-GB" sz="2400" dirty="0"/>
          </a:p>
          <a:p>
            <a:r>
              <a:rPr lang="en-GB" sz="2400" dirty="0" smtClean="0"/>
              <a:t>F(n</a:t>
            </a:r>
            <a:r>
              <a:rPr lang="en-GB" sz="2400" dirty="0"/>
              <a:t>)</a:t>
            </a:r>
            <a:r>
              <a:rPr lang="en-GB" sz="2400" dirty="0" smtClean="0"/>
              <a:t>= n^2 log n + n  		omega(),theta(), O()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F(n)= </a:t>
            </a:r>
            <a:r>
              <a:rPr lang="en-GB" sz="2400" dirty="0" smtClean="0"/>
              <a:t>n!		 </a:t>
            </a:r>
            <a:r>
              <a:rPr lang="en-GB" sz="2400" dirty="0"/>
              <a:t>	</a:t>
            </a:r>
            <a:r>
              <a:rPr lang="en-GB" sz="2400" dirty="0" smtClean="0"/>
              <a:t>omega</a:t>
            </a:r>
            <a:r>
              <a:rPr lang="en-GB" sz="2400" dirty="0"/>
              <a:t>(),theta(), O</a:t>
            </a:r>
            <a:r>
              <a:rPr lang="en-GB" sz="2400" dirty="0" smtClean="0"/>
              <a:t>()</a:t>
            </a:r>
          </a:p>
          <a:p>
            <a:r>
              <a:rPr lang="en-GB" sz="2400" dirty="0"/>
              <a:t>F(n)= </a:t>
            </a:r>
            <a:r>
              <a:rPr lang="en-GB" sz="2400" dirty="0" err="1" smtClean="0"/>
              <a:t>logn</a:t>
            </a:r>
            <a:r>
              <a:rPr lang="en-GB" sz="2400" dirty="0"/>
              <a:t>!		 	</a:t>
            </a:r>
            <a:r>
              <a:rPr lang="en-GB" sz="2400" dirty="0" smtClean="0"/>
              <a:t>omega</a:t>
            </a:r>
            <a:r>
              <a:rPr lang="en-GB" sz="2400" dirty="0"/>
              <a:t>(),theta(), O()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49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roperties of asymptotic notations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GB" sz="2800" dirty="0">
                <a:solidFill>
                  <a:srgbClr val="FF0000"/>
                </a:solidFill>
              </a:rPr>
              <a:t>General property 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 If f(n) is </a:t>
            </a:r>
            <a:r>
              <a:rPr lang="en-GB" sz="2800" dirty="0" err="1"/>
              <a:t>Og</a:t>
            </a:r>
            <a:r>
              <a:rPr lang="en-GB" sz="2800" dirty="0"/>
              <a:t>(n) then a*f(n) is </a:t>
            </a:r>
            <a:r>
              <a:rPr lang="en-GB" sz="2800" dirty="0" err="1"/>
              <a:t>Og</a:t>
            </a:r>
            <a:r>
              <a:rPr lang="en-GB" sz="2800" dirty="0"/>
              <a:t>(n)</a:t>
            </a:r>
          </a:p>
          <a:p>
            <a:endParaRPr lang="en-GB" sz="2800" dirty="0"/>
          </a:p>
          <a:p>
            <a:r>
              <a:rPr lang="en-GB" sz="2800" dirty="0"/>
              <a:t>Same for theta and omega notation </a:t>
            </a:r>
          </a:p>
        </p:txBody>
      </p:sp>
    </p:spTree>
    <p:extLst>
      <p:ext uri="{BB962C8B-B14F-4D97-AF65-F5344CB8AC3E}">
        <p14:creationId xmlns:p14="http://schemas.microsoft.com/office/powerpoint/2010/main" val="21098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279557"/>
          </a:xfrm>
        </p:spPr>
        <p:txBody>
          <a:bodyPr/>
          <a:lstStyle/>
          <a:p>
            <a:pPr algn="ctr"/>
            <a:r>
              <a:rPr lang="en-GB" dirty="0" smtClean="0"/>
              <a:t>Lecture 3</a:t>
            </a:r>
            <a:br>
              <a:rPr lang="en-GB" dirty="0" smtClean="0"/>
            </a:br>
            <a:r>
              <a:rPr lang="en-GB" dirty="0" smtClean="0"/>
              <a:t>Asymptotic notations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915" y="1759856"/>
            <a:ext cx="8777514" cy="4350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2. </a:t>
            </a:r>
            <a:r>
              <a:rPr lang="en-GB" sz="2800" dirty="0" smtClean="0">
                <a:solidFill>
                  <a:srgbClr val="FF0000"/>
                </a:solidFill>
              </a:rPr>
              <a:t>Reflexive </a:t>
            </a:r>
            <a:r>
              <a:rPr lang="en-GB" sz="2800" dirty="0">
                <a:solidFill>
                  <a:srgbClr val="FF0000"/>
                </a:solidFill>
              </a:rPr>
              <a:t>property :</a:t>
            </a:r>
          </a:p>
          <a:p>
            <a:pPr marL="0" indent="0">
              <a:buNone/>
            </a:pPr>
            <a:r>
              <a:rPr lang="en-GB" sz="2800" dirty="0"/>
              <a:t>If f(n) is given that f(n)= O(f(n))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3. </a:t>
            </a:r>
            <a:r>
              <a:rPr lang="en-GB" sz="2800" dirty="0" smtClean="0">
                <a:solidFill>
                  <a:srgbClr val="FF0000"/>
                </a:solidFill>
              </a:rPr>
              <a:t>Transitive </a:t>
            </a:r>
            <a:r>
              <a:rPr lang="en-GB" sz="2800" dirty="0">
                <a:solidFill>
                  <a:srgbClr val="FF0000"/>
                </a:solidFill>
              </a:rPr>
              <a:t>property </a:t>
            </a:r>
          </a:p>
          <a:p>
            <a:pPr marL="0" indent="0">
              <a:buNone/>
            </a:pPr>
            <a:r>
              <a:rPr lang="en-GB" sz="2800" dirty="0"/>
              <a:t>If</a:t>
            </a:r>
          </a:p>
          <a:p>
            <a:pPr marL="0" indent="0">
              <a:buNone/>
            </a:pPr>
            <a:r>
              <a:rPr lang="en-GB" sz="2800" dirty="0"/>
              <a:t>f(n) is O(g(n)) and g(n) is O(h(n))</a:t>
            </a:r>
          </a:p>
          <a:p>
            <a:pPr marL="0" indent="0">
              <a:buNone/>
            </a:pPr>
            <a:r>
              <a:rPr lang="en-GB" sz="2800" dirty="0"/>
              <a:t>then  </a:t>
            </a:r>
          </a:p>
          <a:p>
            <a:pPr marL="0" indent="0">
              <a:buNone/>
            </a:pPr>
            <a:r>
              <a:rPr lang="en-GB" sz="2800" dirty="0"/>
              <a:t>f(n)=O(h(n))</a:t>
            </a:r>
          </a:p>
        </p:txBody>
      </p:sp>
    </p:spTree>
    <p:extLst>
      <p:ext uri="{BB962C8B-B14F-4D97-AF65-F5344CB8AC3E}">
        <p14:creationId xmlns:p14="http://schemas.microsoft.com/office/powerpoint/2010/main" val="272745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4.symmetric property</a:t>
            </a:r>
            <a:r>
              <a:rPr lang="en-GB" sz="2800" dirty="0" smtClean="0">
                <a:solidFill>
                  <a:srgbClr val="FF0000"/>
                </a:solidFill>
              </a:rPr>
              <a:t>:</a:t>
            </a:r>
            <a:endParaRPr lang="en-GB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800" dirty="0" smtClean="0"/>
              <a:t>If f(n) is theta (g(n)) then g(n) is theta  (f(n))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rgbClr val="FF0000"/>
                </a:solidFill>
              </a:rPr>
              <a:t>5. Transpose property </a:t>
            </a:r>
            <a:endParaRPr lang="en-GB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800" dirty="0" smtClean="0"/>
              <a:t>If f(n) =O(g(n)) then g(n)= </a:t>
            </a:r>
            <a:r>
              <a:rPr lang="el-GR" sz="2800" dirty="0" smtClean="0"/>
              <a:t>Ω</a:t>
            </a:r>
            <a:r>
              <a:rPr lang="en-GB" sz="2800" dirty="0" smtClean="0"/>
              <a:t> (f(n))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2260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29" y="1074057"/>
            <a:ext cx="10212251" cy="4795037"/>
          </a:xfrm>
        </p:spPr>
        <p:txBody>
          <a:bodyPr/>
          <a:lstStyle/>
          <a:p>
            <a:r>
              <a:rPr lang="en-GB" dirty="0" smtClean="0"/>
              <a:t>6. </a:t>
            </a:r>
            <a:r>
              <a:rPr lang="en-GB" dirty="0"/>
              <a:t>if f(n) is </a:t>
            </a:r>
            <a:r>
              <a:rPr lang="en-GB" dirty="0" err="1"/>
              <a:t>Og</a:t>
            </a:r>
            <a:r>
              <a:rPr lang="en-GB" dirty="0"/>
              <a:t>(n)  and f(n) is Ωg(n) then f(n) is </a:t>
            </a:r>
            <a:r>
              <a:rPr lang="en-GB" dirty="0" err="1"/>
              <a:t>Øg</a:t>
            </a:r>
            <a:r>
              <a:rPr lang="en-GB" dirty="0"/>
              <a:t>(n) </a:t>
            </a:r>
          </a:p>
          <a:p>
            <a:endParaRPr lang="en-GB" dirty="0"/>
          </a:p>
          <a:p>
            <a:r>
              <a:rPr lang="en-GB" dirty="0"/>
              <a:t>7. additive property </a:t>
            </a:r>
          </a:p>
          <a:p>
            <a:endParaRPr lang="en-GB" dirty="0"/>
          </a:p>
          <a:p>
            <a:r>
              <a:rPr lang="en-GB" dirty="0"/>
              <a:t>8. multiplicative  property </a:t>
            </a:r>
          </a:p>
        </p:txBody>
      </p:sp>
    </p:spTree>
    <p:extLst>
      <p:ext uri="{BB962C8B-B14F-4D97-AF65-F5344CB8AC3E}">
        <p14:creationId xmlns:p14="http://schemas.microsoft.com/office/powerpoint/2010/main" val="423029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 </a:t>
            </a:r>
            <a:r>
              <a:rPr lang="en-GB" dirty="0" smtClean="0"/>
              <a:t>of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10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308" y="1464923"/>
            <a:ext cx="4796028" cy="3059906"/>
          </a:xfrm>
        </p:spPr>
        <p:txBody>
          <a:bodyPr>
            <a:normAutofit/>
          </a:bodyPr>
          <a:lstStyle/>
          <a:p>
            <a:r>
              <a:rPr lang="en-GB" dirty="0" smtClean="0"/>
              <a:t>Practice problem :</a:t>
            </a:r>
            <a:br>
              <a:rPr lang="en-GB" dirty="0" smtClean="0"/>
            </a:br>
            <a:r>
              <a:rPr lang="en-GB" dirty="0" smtClean="0"/>
              <a:t>Rank these according to 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their </a:t>
            </a:r>
            <a:r>
              <a:rPr lang="en-GB" dirty="0" smtClean="0"/>
              <a:t>growth rate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00" y="0"/>
            <a:ext cx="2964675" cy="638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9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We have several different types of </a:t>
            </a:r>
            <a:r>
              <a:rPr lang="en-GB" dirty="0" smtClean="0"/>
              <a:t>functions</a:t>
            </a:r>
          </a:p>
          <a:p>
            <a:pPr fontAlgn="base"/>
            <a:r>
              <a:rPr lang="en-GB" dirty="0" smtClean="0"/>
              <a:t>Constant </a:t>
            </a:r>
            <a:r>
              <a:rPr lang="en-GB" dirty="0"/>
              <a:t>functions</a:t>
            </a:r>
          </a:p>
          <a:p>
            <a:pPr fontAlgn="base"/>
            <a:r>
              <a:rPr lang="en-GB" dirty="0"/>
              <a:t>Logarithmic functions</a:t>
            </a:r>
          </a:p>
          <a:p>
            <a:pPr fontAlgn="base"/>
            <a:r>
              <a:rPr lang="en-GB" dirty="0"/>
              <a:t>Linear functions</a:t>
            </a:r>
          </a:p>
          <a:p>
            <a:pPr fontAlgn="base"/>
            <a:r>
              <a:rPr lang="en-GB" dirty="0"/>
              <a:t>Linearithmic functions</a:t>
            </a:r>
          </a:p>
          <a:p>
            <a:pPr fontAlgn="base"/>
            <a:r>
              <a:rPr lang="en-GB" dirty="0"/>
              <a:t>Polynomial functions</a:t>
            </a:r>
          </a:p>
          <a:p>
            <a:pPr fontAlgn="base"/>
            <a:r>
              <a:rPr lang="en-GB" dirty="0"/>
              <a:t>Exponential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73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773" y="526143"/>
            <a:ext cx="6933493" cy="564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0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624"/>
          <a:stretch/>
        </p:blipFill>
        <p:spPr>
          <a:xfrm>
            <a:off x="1493520" y="685800"/>
            <a:ext cx="8991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4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complexity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947673"/>
            <a:ext cx="7886700" cy="3542300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GB" dirty="0" smtClean="0"/>
              <a:t>For (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 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pPr marL="342900" lvl="1" indent="0">
              <a:buNone/>
            </a:pPr>
            <a:r>
              <a:rPr lang="en-GB" dirty="0" smtClean="0"/>
              <a:t>{</a:t>
            </a:r>
          </a:p>
          <a:p>
            <a:pPr marL="342900" lvl="1" indent="0">
              <a:buNone/>
            </a:pPr>
            <a:r>
              <a:rPr lang="en-GB" dirty="0"/>
              <a:t>	</a:t>
            </a:r>
            <a:r>
              <a:rPr lang="en-GB" dirty="0" smtClean="0"/>
              <a:t>Statements;</a:t>
            </a:r>
          </a:p>
          <a:p>
            <a:pPr marL="342900" lvl="1" indent="0"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r>
              <a:rPr lang="en-GB" dirty="0" smtClean="0"/>
              <a:t>2.  For (</a:t>
            </a:r>
            <a:r>
              <a:rPr lang="en-GB" dirty="0" err="1" smtClean="0"/>
              <a:t>i</a:t>
            </a:r>
            <a:r>
              <a:rPr lang="en-GB" dirty="0" smtClean="0"/>
              <a:t>=n ; </a:t>
            </a:r>
            <a:r>
              <a:rPr lang="en-GB" dirty="0" err="1" smtClean="0"/>
              <a:t>i</a:t>
            </a:r>
            <a:r>
              <a:rPr lang="en-GB" dirty="0" smtClean="0"/>
              <a:t>&gt;0 ; </a:t>
            </a:r>
            <a:r>
              <a:rPr lang="en-GB" dirty="0" err="1" smtClean="0"/>
              <a:t>i</a:t>
            </a:r>
            <a:r>
              <a:rPr lang="en-GB" dirty="0" smtClean="0"/>
              <a:t>--)</a:t>
            </a:r>
          </a:p>
          <a:p>
            <a:pPr marL="342900" lvl="1" indent="0">
              <a:buNone/>
            </a:pPr>
            <a:r>
              <a:rPr lang="en-GB" dirty="0" smtClean="0"/>
              <a:t>{</a:t>
            </a:r>
          </a:p>
          <a:p>
            <a:pPr marL="342900" lvl="1" indent="0">
              <a:buNone/>
            </a:pPr>
            <a:r>
              <a:rPr lang="en-GB" dirty="0" smtClean="0"/>
              <a:t>	Statements;</a:t>
            </a:r>
          </a:p>
          <a:p>
            <a:pPr marL="342900" lvl="1" indent="0">
              <a:buNone/>
            </a:pPr>
            <a:r>
              <a:rPr lang="en-GB" dirty="0" smtClean="0"/>
              <a:t>}</a:t>
            </a:r>
          </a:p>
          <a:p>
            <a:pPr marL="342900" lvl="1" indent="0">
              <a:buNone/>
            </a:pPr>
            <a:endParaRPr lang="en-GB" dirty="0" smtClean="0"/>
          </a:p>
          <a:p>
            <a:pPr marL="342900" lvl="1" indent="0">
              <a:buNone/>
            </a:pPr>
            <a:r>
              <a:rPr lang="en-GB" dirty="0" smtClean="0"/>
              <a:t>Find:</a:t>
            </a:r>
          </a:p>
          <a:p>
            <a:pPr marL="342900" lvl="1" indent="0">
              <a:buNone/>
            </a:pPr>
            <a:r>
              <a:rPr lang="en-GB" dirty="0" smtClean="0"/>
              <a:t>O(??)</a:t>
            </a:r>
          </a:p>
        </p:txBody>
      </p:sp>
    </p:spTree>
    <p:extLst>
      <p:ext uri="{BB962C8B-B14F-4D97-AF65-F5344CB8AC3E}">
        <p14:creationId xmlns:p14="http://schemas.microsoft.com/office/powerpoint/2010/main" val="196664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1001"/>
            <a:ext cx="8145018" cy="5849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	3. for(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&lt;n ; </a:t>
            </a:r>
            <a:r>
              <a:rPr lang="en-GB" sz="2400" dirty="0" err="1"/>
              <a:t>i</a:t>
            </a:r>
            <a:r>
              <a:rPr lang="en-GB" sz="2400" dirty="0"/>
              <a:t>++)</a:t>
            </a:r>
          </a:p>
          <a:p>
            <a:pPr marL="1028700" lvl="3" indent="0">
              <a:buNone/>
            </a:pPr>
            <a:r>
              <a:rPr lang="en-GB" sz="2400" dirty="0"/>
              <a:t>{</a:t>
            </a:r>
          </a:p>
          <a:p>
            <a:pPr marL="1371600" lvl="4" indent="0">
              <a:buNone/>
            </a:pPr>
            <a:r>
              <a:rPr lang="en-GB" sz="2400" dirty="0"/>
              <a:t>for (j=0; j&lt;n ; </a:t>
            </a:r>
            <a:r>
              <a:rPr lang="en-GB" sz="2400" dirty="0" err="1"/>
              <a:t>j++</a:t>
            </a:r>
            <a:r>
              <a:rPr lang="en-GB" sz="2400" dirty="0"/>
              <a:t>)</a:t>
            </a:r>
          </a:p>
          <a:p>
            <a:pPr marL="1714500" lvl="5" indent="0">
              <a:buNone/>
            </a:pPr>
            <a:r>
              <a:rPr lang="en-GB" sz="2400" dirty="0"/>
              <a:t>{</a:t>
            </a:r>
          </a:p>
          <a:p>
            <a:pPr marL="2057400" lvl="6" indent="0">
              <a:buNone/>
            </a:pPr>
            <a:r>
              <a:rPr lang="en-GB" sz="2400" dirty="0"/>
              <a:t>statement;</a:t>
            </a:r>
          </a:p>
          <a:p>
            <a:pPr marL="1714500" lvl="5" indent="0">
              <a:buNone/>
            </a:pPr>
            <a:r>
              <a:rPr lang="en-GB" sz="2400" dirty="0"/>
              <a:t>}</a:t>
            </a:r>
          </a:p>
          <a:p>
            <a:pPr marL="1028700" lvl="3" indent="0">
              <a:buNone/>
            </a:pPr>
            <a:r>
              <a:rPr lang="en-GB" sz="2400" dirty="0"/>
              <a:t>}</a:t>
            </a:r>
          </a:p>
          <a:p>
            <a:pPr marL="342900" lvl="1" indent="0">
              <a:buNone/>
            </a:pPr>
            <a:endParaRPr lang="en-GB" sz="2400" dirty="0"/>
          </a:p>
          <a:p>
            <a:pPr marL="342900" lvl="1" indent="0">
              <a:buNone/>
            </a:pPr>
            <a:r>
              <a:rPr lang="en-GB" sz="2400" dirty="0"/>
              <a:t>O(??)</a:t>
            </a:r>
          </a:p>
          <a:p>
            <a:pPr marL="685800" lvl="2" indent="0">
              <a:buNone/>
            </a:pPr>
            <a:endParaRPr lang="en-GB" sz="2400" dirty="0"/>
          </a:p>
          <a:p>
            <a:pPr marL="685800" lvl="2" indent="0">
              <a:buNone/>
            </a:pPr>
            <a:r>
              <a:rPr lang="en-GB" sz="2400" dirty="0"/>
              <a:t>4. for(</a:t>
            </a:r>
            <a:r>
              <a:rPr lang="en-GB" sz="2400" dirty="0" err="1"/>
              <a:t>i</a:t>
            </a:r>
            <a:r>
              <a:rPr lang="en-GB" sz="2400" dirty="0"/>
              <a:t>=0; </a:t>
            </a:r>
            <a:r>
              <a:rPr lang="en-GB" sz="2400" dirty="0" err="1"/>
              <a:t>i</a:t>
            </a:r>
            <a:r>
              <a:rPr lang="en-GB" sz="2400" dirty="0"/>
              <a:t>&lt;n ; </a:t>
            </a:r>
            <a:r>
              <a:rPr lang="en-GB" sz="2400" dirty="0" err="1"/>
              <a:t>i</a:t>
            </a:r>
            <a:r>
              <a:rPr lang="en-GB" sz="2400" dirty="0"/>
              <a:t>=i+2)</a:t>
            </a:r>
          </a:p>
          <a:p>
            <a:pPr marL="1371600" lvl="4" indent="0">
              <a:buNone/>
            </a:pPr>
            <a:r>
              <a:rPr lang="en-GB" sz="2400" dirty="0"/>
              <a:t>{</a:t>
            </a:r>
          </a:p>
          <a:p>
            <a:pPr marL="1714500" lvl="5" indent="0">
              <a:buNone/>
            </a:pPr>
            <a:r>
              <a:rPr lang="en-GB" sz="2400" dirty="0"/>
              <a:t>statement;</a:t>
            </a:r>
          </a:p>
          <a:p>
            <a:pPr marL="1371600" lvl="4" indent="0">
              <a:buNone/>
            </a:pPr>
            <a:r>
              <a:rPr lang="en-GB" sz="2400" dirty="0"/>
              <a:t>}</a:t>
            </a:r>
          </a:p>
          <a:p>
            <a:pPr marL="342900" lvl="1" indent="0">
              <a:buNone/>
            </a:pPr>
            <a:endParaRPr lang="en-GB" sz="2000" dirty="0"/>
          </a:p>
          <a:p>
            <a:pPr lvl="1" indent="-34290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84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685801"/>
            <a:ext cx="7594092" cy="2217515"/>
          </a:xfrm>
        </p:spPr>
        <p:txBody>
          <a:bodyPr>
            <a:normAutofit lnSpcReduction="10000"/>
          </a:bodyPr>
          <a:lstStyle/>
          <a:p>
            <a:pPr marL="685800" lvl="2" indent="0">
              <a:buNone/>
            </a:pPr>
            <a:r>
              <a:rPr lang="en-GB" sz="2800" dirty="0"/>
              <a:t>5. For 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*2)</a:t>
            </a:r>
          </a:p>
          <a:p>
            <a:pPr marL="1371600" lvl="4" indent="0">
              <a:buNone/>
            </a:pPr>
            <a:r>
              <a:rPr lang="en-GB" sz="2100" dirty="0"/>
              <a:t>{</a:t>
            </a:r>
          </a:p>
          <a:p>
            <a:pPr marL="1714500" lvl="5" indent="0">
              <a:buNone/>
            </a:pPr>
            <a:r>
              <a:rPr lang="en-GB" sz="2100" dirty="0"/>
              <a:t>statement;</a:t>
            </a:r>
          </a:p>
          <a:p>
            <a:pPr marL="1371600" lvl="4" indent="0">
              <a:buNone/>
            </a:pPr>
            <a:r>
              <a:rPr lang="en-GB" sz="2100" dirty="0"/>
              <a:t>}</a:t>
            </a:r>
          </a:p>
          <a:p>
            <a:pPr marL="1028700" lvl="3" indent="0">
              <a:buNone/>
            </a:pPr>
            <a:endParaRPr lang="en-GB" sz="2100" dirty="0"/>
          </a:p>
          <a:p>
            <a:pPr marL="1028700" lvl="3" indent="0">
              <a:buNone/>
            </a:pPr>
            <a:r>
              <a:rPr lang="en-GB" sz="2100" dirty="0"/>
              <a:t>O(log n)</a:t>
            </a:r>
          </a:p>
          <a:p>
            <a:pPr marL="1028700" lvl="3" indent="0">
              <a:buNone/>
            </a:pPr>
            <a:endParaRPr lang="en-GB" sz="1500" dirty="0"/>
          </a:p>
        </p:txBody>
      </p:sp>
      <p:sp>
        <p:nvSpPr>
          <p:cNvPr id="4" name="Rectangle 3"/>
          <p:cNvSpPr/>
          <p:nvPr/>
        </p:nvSpPr>
        <p:spPr>
          <a:xfrm>
            <a:off x="1590294" y="3657600"/>
            <a:ext cx="7172706" cy="1686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spcBef>
                <a:spcPts val="375"/>
              </a:spcBef>
            </a:pPr>
            <a:r>
              <a:rPr lang="en-GB" sz="3200" dirty="0">
                <a:solidFill>
                  <a:prstClr val="black"/>
                </a:solidFill>
              </a:rPr>
              <a:t>6. for(</a:t>
            </a:r>
            <a:r>
              <a:rPr lang="en-GB" sz="3200" dirty="0" err="1">
                <a:solidFill>
                  <a:prstClr val="black"/>
                </a:solidFill>
              </a:rPr>
              <a:t>i</a:t>
            </a:r>
            <a:r>
              <a:rPr lang="en-GB" sz="3200" dirty="0">
                <a:solidFill>
                  <a:prstClr val="black"/>
                </a:solidFill>
              </a:rPr>
              <a:t>=n ; </a:t>
            </a:r>
            <a:r>
              <a:rPr lang="en-GB" sz="3200" dirty="0" err="1">
                <a:solidFill>
                  <a:prstClr val="black"/>
                </a:solidFill>
              </a:rPr>
              <a:t>i</a:t>
            </a:r>
            <a:r>
              <a:rPr lang="en-GB" sz="3200" dirty="0">
                <a:solidFill>
                  <a:prstClr val="black"/>
                </a:solidFill>
              </a:rPr>
              <a:t>&gt;= 10 ; </a:t>
            </a:r>
            <a:r>
              <a:rPr lang="en-GB" sz="3200" dirty="0" err="1">
                <a:solidFill>
                  <a:prstClr val="black"/>
                </a:solidFill>
              </a:rPr>
              <a:t>i</a:t>
            </a:r>
            <a:r>
              <a:rPr lang="en-GB" sz="3200" dirty="0">
                <a:solidFill>
                  <a:prstClr val="black"/>
                </a:solidFill>
              </a:rPr>
              <a:t>=</a:t>
            </a:r>
            <a:r>
              <a:rPr lang="en-GB" sz="3200" dirty="0" err="1">
                <a:solidFill>
                  <a:prstClr val="black"/>
                </a:solidFill>
              </a:rPr>
              <a:t>i</a:t>
            </a:r>
            <a:r>
              <a:rPr lang="en-GB" sz="3200" dirty="0">
                <a:solidFill>
                  <a:prstClr val="black"/>
                </a:solidFill>
              </a:rPr>
              <a:t>/2)</a:t>
            </a:r>
          </a:p>
          <a:p>
            <a:pPr lvl="4">
              <a:lnSpc>
                <a:spcPct val="90000"/>
              </a:lnSpc>
              <a:spcBef>
                <a:spcPts val="375"/>
              </a:spcBef>
            </a:pPr>
            <a:r>
              <a:rPr lang="en-GB" sz="2400" dirty="0">
                <a:solidFill>
                  <a:prstClr val="black"/>
                </a:solidFill>
              </a:rPr>
              <a:t>{</a:t>
            </a:r>
          </a:p>
          <a:p>
            <a:pPr lvl="5">
              <a:lnSpc>
                <a:spcPct val="90000"/>
              </a:lnSpc>
              <a:spcBef>
                <a:spcPts val="375"/>
              </a:spcBef>
            </a:pPr>
            <a:r>
              <a:rPr lang="en-GB" sz="2400" dirty="0">
                <a:solidFill>
                  <a:prstClr val="black"/>
                </a:solidFill>
              </a:rPr>
              <a:t>statement;</a:t>
            </a:r>
          </a:p>
          <a:p>
            <a:pPr lvl="4">
              <a:lnSpc>
                <a:spcPct val="90000"/>
              </a:lnSpc>
              <a:spcBef>
                <a:spcPts val="375"/>
              </a:spcBef>
            </a:pPr>
            <a:r>
              <a:rPr lang="en-GB" sz="2400" dirty="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83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++) 	O(n)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=0;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=i+2) 	O(n)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=n; </a:t>
            </a:r>
            <a:r>
              <a:rPr lang="en-GB" sz="2800" dirty="0" err="1"/>
              <a:t>i</a:t>
            </a:r>
            <a:r>
              <a:rPr lang="en-GB" sz="2800" dirty="0"/>
              <a:t>&gt;1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--) 	O(n)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=1;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*2) 	O(log</a:t>
            </a:r>
            <a:r>
              <a:rPr lang="en-GB" sz="2800" baseline="-25000" dirty="0"/>
              <a:t>2</a:t>
            </a:r>
            <a:r>
              <a:rPr lang="en-GB" sz="2800" dirty="0"/>
              <a:t> 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=1; </a:t>
            </a:r>
            <a:r>
              <a:rPr lang="en-GB" sz="2800" dirty="0" err="1"/>
              <a:t>i</a:t>
            </a:r>
            <a:r>
              <a:rPr lang="en-GB" sz="2800" dirty="0"/>
              <a:t>&lt;n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*3) 	 O(log</a:t>
            </a:r>
            <a:r>
              <a:rPr lang="en-GB" sz="2800" baseline="-25000" dirty="0"/>
              <a:t>3</a:t>
            </a:r>
            <a:r>
              <a:rPr lang="en-GB" sz="2800" dirty="0"/>
              <a:t> n)</a:t>
            </a:r>
          </a:p>
          <a:p>
            <a:pPr marL="685800" lvl="2" indent="0">
              <a:buNone/>
            </a:pPr>
            <a:r>
              <a:rPr lang="en-GB" sz="2800" dirty="0"/>
              <a:t>for(</a:t>
            </a:r>
            <a:r>
              <a:rPr lang="en-GB" sz="2800" dirty="0" err="1"/>
              <a:t>i</a:t>
            </a:r>
            <a:r>
              <a:rPr lang="en-GB" sz="2800" dirty="0"/>
              <a:t>=n; </a:t>
            </a:r>
            <a:r>
              <a:rPr lang="en-GB" sz="2800" dirty="0" err="1"/>
              <a:t>i</a:t>
            </a:r>
            <a:r>
              <a:rPr lang="en-GB" sz="2800" dirty="0"/>
              <a:t>&gt;1 ; </a:t>
            </a:r>
            <a:r>
              <a:rPr lang="en-GB" sz="2800" dirty="0" err="1"/>
              <a:t>i</a:t>
            </a:r>
            <a:r>
              <a:rPr lang="en-GB" sz="2800" dirty="0"/>
              <a:t>=</a:t>
            </a:r>
            <a:r>
              <a:rPr lang="en-GB" sz="2800" dirty="0" err="1"/>
              <a:t>i</a:t>
            </a:r>
            <a:r>
              <a:rPr lang="en-GB" sz="2800" dirty="0"/>
              <a:t>/2) 	 O(log</a:t>
            </a:r>
            <a:r>
              <a:rPr lang="en-GB" sz="2800" baseline="-25000" dirty="0"/>
              <a:t>2</a:t>
            </a:r>
            <a:r>
              <a:rPr lang="en-GB" sz="2800" dirty="0"/>
              <a:t> n)</a:t>
            </a:r>
          </a:p>
          <a:p>
            <a:pPr marL="685800" lvl="2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67315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Time function: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746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O(1)---------Constant function</a:t>
            </a:r>
          </a:p>
          <a:p>
            <a:r>
              <a:rPr lang="en-GB" dirty="0"/>
              <a:t>O(log </a:t>
            </a:r>
            <a:r>
              <a:rPr lang="en-GB" dirty="0" err="1"/>
              <a:t>logn</a:t>
            </a:r>
            <a:r>
              <a:rPr lang="en-GB" dirty="0"/>
              <a:t>)--- double logarithmic</a:t>
            </a:r>
          </a:p>
          <a:p>
            <a:r>
              <a:rPr lang="en-GB" dirty="0"/>
              <a:t>O(log n )------logarithmic function</a:t>
            </a:r>
          </a:p>
          <a:p>
            <a:r>
              <a:rPr lang="en-GB" dirty="0"/>
              <a:t>O((</a:t>
            </a:r>
            <a:r>
              <a:rPr lang="en-GB" dirty="0" err="1"/>
              <a:t>logn</a:t>
            </a:r>
            <a:r>
              <a:rPr lang="en-GB" dirty="0"/>
              <a:t>)^k)----poly logarithmic</a:t>
            </a:r>
          </a:p>
          <a:p>
            <a:r>
              <a:rPr lang="en-GB" dirty="0"/>
              <a:t>O(n)--------linear function</a:t>
            </a:r>
          </a:p>
          <a:p>
            <a:r>
              <a:rPr lang="en-GB" dirty="0"/>
              <a:t>O(</a:t>
            </a:r>
            <a:r>
              <a:rPr lang="en-GB" dirty="0" err="1"/>
              <a:t>nlogn</a:t>
            </a:r>
            <a:r>
              <a:rPr lang="en-GB" dirty="0"/>
              <a:t>)---- log linear</a:t>
            </a:r>
          </a:p>
          <a:p>
            <a:r>
              <a:rPr lang="en-GB" dirty="0"/>
              <a:t>O(n</a:t>
            </a:r>
            <a:r>
              <a:rPr lang="en-GB" baseline="30000" dirty="0"/>
              <a:t>2</a:t>
            </a:r>
            <a:r>
              <a:rPr lang="en-GB" dirty="0"/>
              <a:t>)--------Quadratic function</a:t>
            </a:r>
          </a:p>
          <a:p>
            <a:r>
              <a:rPr lang="en-GB" dirty="0"/>
              <a:t>O(n</a:t>
            </a:r>
            <a:r>
              <a:rPr lang="en-GB" baseline="30000" dirty="0"/>
              <a:t>3</a:t>
            </a:r>
            <a:r>
              <a:rPr lang="en-GB" dirty="0"/>
              <a:t>)-------- cubic function</a:t>
            </a:r>
          </a:p>
          <a:p>
            <a:r>
              <a:rPr lang="en-GB" dirty="0"/>
              <a:t>O(</a:t>
            </a:r>
            <a:r>
              <a:rPr lang="en-GB" dirty="0" err="1"/>
              <a:t>n^k</a:t>
            </a:r>
            <a:r>
              <a:rPr lang="en-GB" dirty="0"/>
              <a:t>)---- polynomial </a:t>
            </a:r>
          </a:p>
          <a:p>
            <a:r>
              <a:rPr lang="en-GB" dirty="0"/>
              <a:t>O(2</a:t>
            </a:r>
            <a:r>
              <a:rPr lang="en-GB" baseline="30000" dirty="0"/>
              <a:t>n</a:t>
            </a:r>
            <a:r>
              <a:rPr lang="en-GB" dirty="0"/>
              <a:t>)-------- Exponential</a:t>
            </a:r>
          </a:p>
          <a:p>
            <a:r>
              <a:rPr lang="en-GB" dirty="0"/>
              <a:t>O(n!)--- factorial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1909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Compare class of functions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1 &lt; log n &lt; √n &lt; n &lt; n log n &lt; n</a:t>
            </a:r>
            <a:r>
              <a:rPr lang="en-GB" baseline="30000" dirty="0" smtClean="0"/>
              <a:t>2</a:t>
            </a:r>
            <a:r>
              <a:rPr lang="en-GB" dirty="0" smtClean="0"/>
              <a:t> &lt;n</a:t>
            </a:r>
            <a:r>
              <a:rPr lang="en-GB" baseline="30000" dirty="0" smtClean="0"/>
              <a:t>3</a:t>
            </a:r>
            <a:r>
              <a:rPr lang="en-GB" dirty="0" smtClean="0"/>
              <a:t> ---- &lt; 2</a:t>
            </a:r>
            <a:r>
              <a:rPr lang="en-GB" baseline="30000" dirty="0" smtClean="0"/>
              <a:t>n </a:t>
            </a:r>
            <a:r>
              <a:rPr lang="en-GB" dirty="0" smtClean="0"/>
              <a:t>&lt; 3</a:t>
            </a:r>
            <a:r>
              <a:rPr lang="en-GB" baseline="30000" dirty="0" smtClean="0"/>
              <a:t>n</a:t>
            </a:r>
            <a:r>
              <a:rPr lang="en-GB" dirty="0" smtClean="0"/>
              <a:t> ---- &lt; </a:t>
            </a:r>
            <a:r>
              <a:rPr lang="en-GB" dirty="0" err="1" smtClean="0"/>
              <a:t>n</a:t>
            </a:r>
            <a:r>
              <a:rPr lang="en-GB" baseline="30000" dirty="0" err="1" smtClean="0"/>
              <a:t>n</a:t>
            </a:r>
            <a:r>
              <a:rPr lang="en-GB" baseline="30000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74142"/>
            <a:ext cx="10058400" cy="2594952"/>
          </a:xfrm>
        </p:spPr>
        <p:txBody>
          <a:bodyPr/>
          <a:lstStyle/>
          <a:p>
            <a:r>
              <a:rPr lang="en-GB" dirty="0" smtClean="0"/>
              <a:t>Table</a:t>
            </a:r>
          </a:p>
          <a:p>
            <a:r>
              <a:rPr lang="en-GB" dirty="0" smtClean="0"/>
              <a:t>Graph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91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ASYMTOTIC NOTATIONS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2541"/>
            <a:ext cx="7764780" cy="4406819"/>
          </a:xfrm>
        </p:spPr>
        <p:txBody>
          <a:bodyPr>
            <a:normAutofit/>
          </a:bodyPr>
          <a:lstStyle/>
          <a:p>
            <a:r>
              <a:rPr lang="en-US" sz="2400" b="1" dirty="0"/>
              <a:t>Asymptotic Notations</a:t>
            </a:r>
            <a:r>
              <a:rPr lang="en-US" sz="2400" dirty="0"/>
              <a:t> are languages that allow us to analyze an </a:t>
            </a:r>
            <a:r>
              <a:rPr lang="en-US" sz="2400" b="1" dirty="0"/>
              <a:t>algorithm's</a:t>
            </a:r>
            <a:r>
              <a:rPr lang="en-US" sz="2400" dirty="0"/>
              <a:t> running time by identifying its behavior as the input size for the </a:t>
            </a:r>
            <a:r>
              <a:rPr lang="en-US" sz="2400" b="1" dirty="0"/>
              <a:t>algorithm</a:t>
            </a:r>
            <a:r>
              <a:rPr lang="en-US" sz="2400" dirty="0"/>
              <a:t> increases. This is also known as an </a:t>
            </a:r>
            <a:r>
              <a:rPr lang="en-US" sz="2400" b="1" dirty="0"/>
              <a:t>algorithm's</a:t>
            </a:r>
            <a:r>
              <a:rPr lang="en-US" sz="2400" dirty="0"/>
              <a:t> growth rate.</a:t>
            </a:r>
          </a:p>
          <a:p>
            <a:endParaRPr lang="en-GB" sz="2400" dirty="0"/>
          </a:p>
          <a:p>
            <a:r>
              <a:rPr lang="en-GB" sz="2400" dirty="0"/>
              <a:t>There are 3 types of asymptotic notations </a:t>
            </a:r>
          </a:p>
          <a:p>
            <a:r>
              <a:rPr lang="en-GB" sz="2400" dirty="0"/>
              <a:t>O big-oh </a:t>
            </a:r>
            <a:r>
              <a:rPr lang="en-GB" sz="2400" dirty="0">
                <a:sym typeface="Wingdings" panose="05000000000000000000" pitchFamily="2" charset="2"/>
              </a:rPr>
              <a:t> upper bound</a:t>
            </a:r>
          </a:p>
          <a:p>
            <a:r>
              <a:rPr lang="en-GB" sz="2400" dirty="0">
                <a:sym typeface="Wingdings" panose="05000000000000000000" pitchFamily="2" charset="2"/>
              </a:rPr>
              <a:t>Ω big- omega  lower bound</a:t>
            </a:r>
          </a:p>
          <a:p>
            <a:r>
              <a:rPr lang="en-GB" sz="2400" dirty="0">
                <a:solidFill>
                  <a:srgbClr val="FF0000"/>
                </a:solidFill>
                <a:sym typeface="Wingdings" panose="05000000000000000000" pitchFamily="2" charset="2"/>
              </a:rPr>
              <a:t>Ø theta  average bound  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37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441</Words>
  <Application>Microsoft Office PowerPoint</Application>
  <PresentationFormat>Widescreen</PresentationFormat>
  <Paragraphs>163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Wingdings</vt:lpstr>
      <vt:lpstr>Retrospect</vt:lpstr>
      <vt:lpstr>Data Structures and Algorithms   Instructor: Maira Sami </vt:lpstr>
      <vt:lpstr>Lecture 3 Asymptotic notations</vt:lpstr>
      <vt:lpstr>Time complexity :</vt:lpstr>
      <vt:lpstr>PowerPoint Presentation</vt:lpstr>
      <vt:lpstr>PowerPoint Presentation</vt:lpstr>
      <vt:lpstr>summary</vt:lpstr>
      <vt:lpstr>Types of Time function:</vt:lpstr>
      <vt:lpstr>Compare class of functions  1 &lt; log n &lt; √n &lt; n &lt; n log n &lt; n2 &lt;n3 ---- &lt; 2n &lt; 3n ---- &lt; nn </vt:lpstr>
      <vt:lpstr>ASYMTOTIC NOTATIONS</vt:lpstr>
      <vt:lpstr>Big –oh </vt:lpstr>
      <vt:lpstr>PowerPoint Presentation</vt:lpstr>
      <vt:lpstr>Exercise question</vt:lpstr>
      <vt:lpstr>Solve this </vt:lpstr>
      <vt:lpstr>PowerPoint Presentation</vt:lpstr>
      <vt:lpstr>Big-Omega </vt:lpstr>
      <vt:lpstr>PowerPoint Presentation</vt:lpstr>
      <vt:lpstr>Theta notation</vt:lpstr>
      <vt:lpstr>exercise</vt:lpstr>
      <vt:lpstr>Properties of asymptotic notations</vt:lpstr>
      <vt:lpstr>PowerPoint Presentation</vt:lpstr>
      <vt:lpstr>PowerPoint Presentation</vt:lpstr>
      <vt:lpstr>PowerPoint Presentation</vt:lpstr>
      <vt:lpstr>Comparison of function</vt:lpstr>
      <vt:lpstr>Practice problem : Rank these according to  their growth rate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Maira Sami</cp:lastModifiedBy>
  <cp:revision>8</cp:revision>
  <dcterms:created xsi:type="dcterms:W3CDTF">2019-09-09T17:18:16Z</dcterms:created>
  <dcterms:modified xsi:type="dcterms:W3CDTF">2019-09-16T03:25:50Z</dcterms:modified>
</cp:coreProperties>
</file>