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90" r:id="rId2"/>
    <p:sldId id="257" r:id="rId3"/>
    <p:sldId id="258" r:id="rId4"/>
    <p:sldId id="259" r:id="rId5"/>
    <p:sldId id="260" r:id="rId6"/>
    <p:sldId id="269" r:id="rId7"/>
    <p:sldId id="278" r:id="rId8"/>
    <p:sldId id="281" r:id="rId9"/>
    <p:sldId id="282" r:id="rId10"/>
    <p:sldId id="279" r:id="rId11"/>
    <p:sldId id="280" r:id="rId12"/>
    <p:sldId id="283" r:id="rId13"/>
    <p:sldId id="284" r:id="rId14"/>
    <p:sldId id="285" r:id="rId15"/>
    <p:sldId id="287" r:id="rId16"/>
    <p:sldId id="295" r:id="rId17"/>
    <p:sldId id="291" r:id="rId18"/>
    <p:sldId id="296" r:id="rId19"/>
    <p:sldId id="294" r:id="rId20"/>
    <p:sldId id="293" r:id="rId21"/>
    <p:sldId id="288"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727" autoAdjust="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4A1B5-96AA-461C-8350-08B96E431180}"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15CEC-4C56-495C-AB00-3BBCBFDC9D44}" type="slidenum">
              <a:rPr lang="en-US" smtClean="0"/>
              <a:t>‹#›</a:t>
            </a:fld>
            <a:endParaRPr lang="en-US"/>
          </a:p>
        </p:txBody>
      </p:sp>
    </p:spTree>
    <p:extLst>
      <p:ext uri="{BB962C8B-B14F-4D97-AF65-F5344CB8AC3E}">
        <p14:creationId xmlns:p14="http://schemas.microsoft.com/office/powerpoint/2010/main" val="142051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 an </a:t>
            </a:r>
            <a:endParaRPr lang="en-GB"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3</a:t>
            </a:fld>
            <a:endParaRPr lang="en-US"/>
          </a:p>
        </p:txBody>
      </p:sp>
    </p:spTree>
    <p:extLst>
      <p:ext uri="{BB962C8B-B14F-4D97-AF65-F5344CB8AC3E}">
        <p14:creationId xmlns:p14="http://schemas.microsoft.com/office/powerpoint/2010/main" val="58615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88E28-8BB2-4483-B57A-4A40C449F907}" type="slidenum">
              <a:rPr lang="en-US"/>
              <a:pPr/>
              <a:t>13</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dirty="0"/>
              <a:t>The 4 separate arrays are x, x[0], x[1], and x[2].</a:t>
            </a:r>
          </a:p>
        </p:txBody>
      </p:sp>
    </p:spTree>
    <p:extLst>
      <p:ext uri="{BB962C8B-B14F-4D97-AF65-F5344CB8AC3E}">
        <p14:creationId xmlns:p14="http://schemas.microsoft.com/office/powerpoint/2010/main" val="66586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EA5A78-05F2-485A-85B2-967F5233E08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D61D-07AE-4BAD-B7C1-C53574F98B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A5A78-05F2-485A-85B2-967F5233E08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423472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A5A78-05F2-485A-85B2-967F5233E08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228076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A5A78-05F2-485A-85B2-967F5233E08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314758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EA5A78-05F2-485A-85B2-967F5233E08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D61D-07AE-4BAD-B7C1-C53574F98B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09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A5A78-05F2-485A-85B2-967F5233E080}"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18240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EA5A78-05F2-485A-85B2-967F5233E080}"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192752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EA5A78-05F2-485A-85B2-967F5233E080}"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148044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EA5A78-05F2-485A-85B2-967F5233E080}" type="datetimeFigureOut">
              <a:rPr lang="en-US" smtClean="0"/>
              <a:t>10/29/2021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145165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EA5A78-05F2-485A-85B2-967F5233E080}" type="datetimeFigureOut">
              <a:rPr lang="en-US" smtClean="0"/>
              <a:t>10/29/2021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2AD61D-07AE-4BAD-B7C1-C53574F98B05}" type="slidenum">
              <a:rPr lang="en-US" smtClean="0"/>
              <a:t>‹#›</a:t>
            </a:fld>
            <a:endParaRPr lang="en-US"/>
          </a:p>
        </p:txBody>
      </p:sp>
    </p:spTree>
    <p:extLst>
      <p:ext uri="{BB962C8B-B14F-4D97-AF65-F5344CB8AC3E}">
        <p14:creationId xmlns:p14="http://schemas.microsoft.com/office/powerpoint/2010/main" val="340535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EA5A78-05F2-485A-85B2-967F5233E080}"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AD61D-07AE-4BAD-B7C1-C53574F98B05}" type="slidenum">
              <a:rPr lang="en-US" smtClean="0"/>
              <a:t>‹#›</a:t>
            </a:fld>
            <a:endParaRPr lang="en-US"/>
          </a:p>
        </p:txBody>
      </p:sp>
    </p:spTree>
    <p:extLst>
      <p:ext uri="{BB962C8B-B14F-4D97-AF65-F5344CB8AC3E}">
        <p14:creationId xmlns:p14="http://schemas.microsoft.com/office/powerpoint/2010/main" val="311236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EA5A78-05F2-485A-85B2-967F5233E080}" type="datetimeFigureOut">
              <a:rPr lang="en-US" smtClean="0"/>
              <a:t>10/29/2021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2AD61D-07AE-4BAD-B7C1-C53574F98B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763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ira.sami@szabist.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RAM" TargetMode="External"/><Relationship Id="rId2" Type="http://schemas.openxmlformats.org/officeDocument/2006/relationships/hyperlink" Target="http://en.wikipedia.org/wiki/Array_(compu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81000"/>
            <a:ext cx="7772400" cy="4038600"/>
          </a:xfrm>
        </p:spPr>
        <p:txBody>
          <a:bodyPr>
            <a:noAutofit/>
          </a:bodyPr>
          <a:lstStyle/>
          <a:p>
            <a:pPr algn="ctr"/>
            <a:r>
              <a:rPr lang="en-US" sz="4000" dirty="0"/>
              <a:t>Data Structures and Algorithms</a:t>
            </a:r>
            <a:br>
              <a:rPr lang="en-US" sz="4000" dirty="0"/>
            </a:br>
            <a:r>
              <a:rPr lang="en-US" sz="4000" dirty="0"/>
              <a:t/>
            </a:r>
            <a:br>
              <a:rPr lang="en-US" sz="4000" dirty="0"/>
            </a:br>
            <a:r>
              <a:rPr lang="en-US" sz="4000" dirty="0"/>
              <a:t/>
            </a:r>
            <a:br>
              <a:rPr lang="en-US" sz="4000" dirty="0"/>
            </a:br>
            <a:r>
              <a:rPr lang="en-US" sz="4000" dirty="0"/>
              <a:t>Instructor: Maira Sami</a:t>
            </a:r>
            <a:br>
              <a:rPr lang="en-US" sz="4000" dirty="0"/>
            </a:br>
            <a:endParaRPr lang="en-US" sz="1200" dirty="0"/>
          </a:p>
        </p:txBody>
      </p:sp>
      <p:sp>
        <p:nvSpPr>
          <p:cNvPr id="6" name="Subtitle 5"/>
          <p:cNvSpPr>
            <a:spLocks noGrp="1"/>
          </p:cNvSpPr>
          <p:nvPr>
            <p:ph type="subTitle" idx="1"/>
          </p:nvPr>
        </p:nvSpPr>
        <p:spPr>
          <a:xfrm>
            <a:off x="3276600" y="4800600"/>
            <a:ext cx="6172200" cy="1371600"/>
          </a:xfrm>
        </p:spPr>
        <p:txBody>
          <a:bodyPr>
            <a:normAutofit lnSpcReduction="10000"/>
          </a:bodyPr>
          <a:lstStyle/>
          <a:p>
            <a:pPr algn="ctr"/>
            <a:r>
              <a:rPr lang="en-US" cap="none" dirty="0" smtClean="0">
                <a:solidFill>
                  <a:schemeClr val="accent2">
                    <a:lumMod val="50000"/>
                  </a:schemeClr>
                </a:solidFill>
                <a:hlinkClick r:id="rId2"/>
              </a:rPr>
              <a:t>maira.sami@szabist.edu.pk</a:t>
            </a:r>
            <a:endParaRPr lang="en-US" cap="none" dirty="0" smtClean="0">
              <a:solidFill>
                <a:schemeClr val="accent2">
                  <a:lumMod val="50000"/>
                </a:schemeClr>
              </a:solidFill>
            </a:endParaRPr>
          </a:p>
          <a:p>
            <a:pPr algn="ctr"/>
            <a:r>
              <a:rPr lang="en-US" cap="none" dirty="0" smtClean="0"/>
              <a:t>Campus </a:t>
            </a:r>
            <a:r>
              <a:rPr lang="en-US" cap="none" dirty="0" smtClean="0"/>
              <a:t>154</a:t>
            </a:r>
            <a:endParaRPr lang="en-US" cap="none" dirty="0" smtClean="0"/>
          </a:p>
          <a:p>
            <a:pPr algn="ctr"/>
            <a:r>
              <a:rPr lang="en-US" dirty="0" smtClean="0"/>
              <a:t>Room </a:t>
            </a:r>
            <a:r>
              <a:rPr lang="en-US" dirty="0"/>
              <a:t>No. </a:t>
            </a:r>
            <a:r>
              <a:rPr lang="en-US" dirty="0" smtClean="0"/>
              <a:t>02</a:t>
            </a:r>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0"/>
            <a:ext cx="2362200" cy="1801522"/>
          </a:xfrm>
          <a:prstGeom prst="rect">
            <a:avLst/>
          </a:prstGeom>
        </p:spPr>
      </p:pic>
    </p:spTree>
    <p:extLst>
      <p:ext uri="{BB962C8B-B14F-4D97-AF65-F5344CB8AC3E}">
        <p14:creationId xmlns:p14="http://schemas.microsoft.com/office/powerpoint/2010/main" val="509108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p:txBody>
          <a:bodyPr/>
          <a:lstStyle/>
          <a:p>
            <a:pPr>
              <a:defRPr/>
            </a:pPr>
            <a:fld id="{9B8DD9E3-EDB0-4EC3-8BDF-491C3CC4DF31}" type="slidenum">
              <a:rPr lang="en-US"/>
              <a:pPr>
                <a:defRPr/>
              </a:pPr>
              <a:t>10</a:t>
            </a:fld>
            <a:endParaRPr lang="en-US" dirty="0"/>
          </a:p>
        </p:txBody>
      </p:sp>
      <p:pic>
        <p:nvPicPr>
          <p:cNvPr id="4301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4106"/>
          <a:stretch/>
        </p:blipFill>
        <p:spPr bwMode="auto">
          <a:xfrm>
            <a:off x="609601" y="304800"/>
            <a:ext cx="10716601" cy="610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2057400" y="230910"/>
            <a:ext cx="8077200" cy="683491"/>
          </a:xfrm>
          <a:prstGeom prst="rect">
            <a:avLst/>
          </a:prstGeom>
        </p:spPr>
        <p:txBody>
          <a:bodyPr/>
          <a:lstStyle/>
          <a:p>
            <a:pPr algn="ctr">
              <a:defRPr/>
            </a:pPr>
            <a:r>
              <a:rPr lang="en-US" sz="3600" kern="0" dirty="0">
                <a:solidFill>
                  <a:schemeClr val="bg1"/>
                </a:solidFill>
                <a:latin typeface="+mj-lt"/>
                <a:ea typeface="+mj-ea"/>
                <a:cs typeface="+mj-cs"/>
              </a:rPr>
              <a:t>Two-Dimensional Arrays (continued)</a:t>
            </a:r>
          </a:p>
        </p:txBody>
      </p:sp>
    </p:spTree>
    <p:extLst>
      <p:ext uri="{BB962C8B-B14F-4D97-AF65-F5344CB8AC3E}">
        <p14:creationId xmlns:p14="http://schemas.microsoft.com/office/powerpoint/2010/main" val="2421767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title"/>
          </p:nvPr>
        </p:nvSpPr>
        <p:spPr/>
        <p:txBody>
          <a:bodyPr>
            <a:normAutofit/>
          </a:bodyPr>
          <a:lstStyle/>
          <a:p>
            <a:pPr eaLnBrk="1" hangingPunct="1"/>
            <a:r>
              <a:rPr lang="en-US" smtClean="0"/>
              <a:t>Two-Dimensional Arrays (continued)</a:t>
            </a:r>
          </a:p>
        </p:txBody>
      </p:sp>
      <p:sp>
        <p:nvSpPr>
          <p:cNvPr id="6" name="Slide Number Placeholder 3"/>
          <p:cNvSpPr>
            <a:spLocks noGrp="1"/>
          </p:cNvSpPr>
          <p:nvPr>
            <p:ph type="sldNum" sz="quarter" idx="12"/>
          </p:nvPr>
        </p:nvSpPr>
        <p:spPr/>
        <p:txBody>
          <a:bodyPr/>
          <a:lstStyle/>
          <a:p>
            <a:pPr>
              <a:defRPr/>
            </a:pPr>
            <a:fld id="{ED2BE067-B29E-4161-B421-4027C5FEE6AF}" type="slidenum">
              <a:rPr lang="en-US"/>
              <a:pPr>
                <a:defRPr/>
              </a:pPr>
              <a:t>11</a:t>
            </a:fld>
            <a:endParaRPr lang="en-US" dirty="0"/>
          </a:p>
        </p:txBody>
      </p:sp>
      <p:pic>
        <p:nvPicPr>
          <p:cNvPr id="440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99430"/>
            <a:ext cx="9819148" cy="199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637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52600" y="0"/>
            <a:ext cx="8686800" cy="1143000"/>
          </a:xfrm>
          <a:noFill/>
          <a:ln/>
        </p:spPr>
        <p:txBody>
          <a:bodyPr/>
          <a:lstStyle/>
          <a:p>
            <a:r>
              <a:rPr lang="en-US" sz="4000" dirty="0"/>
              <a:t>2D Array Representation In C++</a:t>
            </a:r>
          </a:p>
        </p:txBody>
      </p:sp>
      <p:sp>
        <p:nvSpPr>
          <p:cNvPr id="11267" name="Rectangle 3"/>
          <p:cNvSpPr>
            <a:spLocks noGrp="1" noChangeArrowheads="1"/>
          </p:cNvSpPr>
          <p:nvPr>
            <p:ph idx="1"/>
          </p:nvPr>
        </p:nvSpPr>
        <p:spPr>
          <a:xfrm>
            <a:off x="482138" y="3403585"/>
            <a:ext cx="8433262" cy="2499361"/>
          </a:xfrm>
          <a:noFill/>
          <a:ln/>
        </p:spPr>
        <p:txBody>
          <a:bodyPr>
            <a:noAutofit/>
          </a:bodyPr>
          <a:lstStyle/>
          <a:p>
            <a:pPr>
              <a:lnSpc>
                <a:spcPct val="90000"/>
              </a:lnSpc>
              <a:buFontTx/>
              <a:buNone/>
            </a:pPr>
            <a:r>
              <a:rPr lang="en-US" sz="2400" dirty="0"/>
              <a:t>view 2D array as a 1D array of rows</a:t>
            </a:r>
          </a:p>
          <a:p>
            <a:pPr>
              <a:lnSpc>
                <a:spcPct val="90000"/>
              </a:lnSpc>
              <a:buFontTx/>
              <a:buNone/>
            </a:pPr>
            <a:r>
              <a:rPr lang="en-US" sz="2400" dirty="0">
                <a:solidFill>
                  <a:schemeClr val="bg2"/>
                </a:solidFill>
              </a:rPr>
              <a:t>    </a:t>
            </a:r>
            <a:r>
              <a:rPr lang="en-US" sz="2400" dirty="0">
                <a:solidFill>
                  <a:schemeClr val="hlink"/>
                </a:solidFill>
              </a:rPr>
              <a:t>x = [row0, row1, row 2]</a:t>
            </a:r>
            <a:endParaRPr lang="en-US" sz="2400" dirty="0">
              <a:solidFill>
                <a:schemeClr val="bg2"/>
              </a:solidFill>
            </a:endParaRPr>
          </a:p>
          <a:p>
            <a:pPr>
              <a:lnSpc>
                <a:spcPct val="90000"/>
              </a:lnSpc>
              <a:buFontTx/>
              <a:buNone/>
            </a:pPr>
            <a:r>
              <a:rPr lang="en-US" sz="2400" dirty="0">
                <a:solidFill>
                  <a:schemeClr val="bg2"/>
                </a:solidFill>
              </a:rPr>
              <a:t>    </a:t>
            </a:r>
            <a:r>
              <a:rPr lang="en-US" sz="2400" dirty="0">
                <a:solidFill>
                  <a:schemeClr val="hlink"/>
                </a:solidFill>
              </a:rPr>
              <a:t>row 0 = [a,b, c, d]</a:t>
            </a:r>
          </a:p>
          <a:p>
            <a:pPr>
              <a:lnSpc>
                <a:spcPct val="90000"/>
              </a:lnSpc>
              <a:buFontTx/>
              <a:buNone/>
            </a:pPr>
            <a:r>
              <a:rPr lang="en-US" sz="2400" dirty="0">
                <a:solidFill>
                  <a:schemeClr val="hlink"/>
                </a:solidFill>
              </a:rPr>
              <a:t>    row 1 = [e, f, g, h]</a:t>
            </a:r>
          </a:p>
          <a:p>
            <a:pPr>
              <a:lnSpc>
                <a:spcPct val="90000"/>
              </a:lnSpc>
              <a:buFontTx/>
              <a:buNone/>
            </a:pPr>
            <a:r>
              <a:rPr lang="en-US" sz="2400" dirty="0">
                <a:solidFill>
                  <a:schemeClr val="hlink"/>
                </a:solidFill>
              </a:rPr>
              <a:t>    row 2 = [i, j, k, l]</a:t>
            </a:r>
          </a:p>
          <a:p>
            <a:pPr>
              <a:lnSpc>
                <a:spcPct val="90000"/>
              </a:lnSpc>
              <a:buFontTx/>
              <a:buNone/>
            </a:pPr>
            <a:r>
              <a:rPr lang="en-US" sz="2400" dirty="0"/>
              <a:t>and store as </a:t>
            </a:r>
            <a:r>
              <a:rPr lang="en-US" sz="2400" dirty="0">
                <a:solidFill>
                  <a:schemeClr val="hlink"/>
                </a:solidFill>
              </a:rPr>
              <a:t>4</a:t>
            </a:r>
            <a:r>
              <a:rPr lang="en-US" sz="2400" dirty="0">
                <a:solidFill>
                  <a:schemeClr val="bg2"/>
                </a:solidFill>
              </a:rPr>
              <a:t> </a:t>
            </a:r>
            <a:r>
              <a:rPr lang="en-US" sz="2400" dirty="0"/>
              <a:t>1D arrays</a:t>
            </a:r>
            <a:r>
              <a:rPr lang="en-US" sz="2400" dirty="0">
                <a:solidFill>
                  <a:schemeClr val="hlink"/>
                </a:solidFill>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11268" name="Text Box 4"/>
          <p:cNvSpPr txBox="1">
            <a:spLocks noChangeArrowheads="1"/>
          </p:cNvSpPr>
          <p:nvPr/>
        </p:nvSpPr>
        <p:spPr bwMode="auto">
          <a:xfrm>
            <a:off x="1864822" y="1170709"/>
            <a:ext cx="8574578"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sz="3200" dirty="0"/>
              <a:t>2-dimensional array </a:t>
            </a:r>
            <a:r>
              <a:rPr lang="en-US" sz="3200" dirty="0">
                <a:solidFill>
                  <a:schemeClr val="hlink"/>
                </a:solidFill>
              </a:rPr>
              <a:t>x</a:t>
            </a:r>
            <a:endParaRPr lang="en-US" sz="3200" dirty="0"/>
          </a:p>
          <a:p>
            <a:pPr algn="ctr">
              <a:spcBef>
                <a:spcPct val="20000"/>
              </a:spcBef>
            </a:pPr>
            <a:r>
              <a:rPr lang="en-US" sz="3200" dirty="0">
                <a:solidFill>
                  <a:schemeClr val="hlink"/>
                </a:solidFill>
              </a:rPr>
              <a:t> a, b, c, d</a:t>
            </a:r>
          </a:p>
          <a:p>
            <a:pPr algn="ctr">
              <a:spcBef>
                <a:spcPct val="20000"/>
              </a:spcBef>
            </a:pPr>
            <a:r>
              <a:rPr lang="en-US" sz="3200" dirty="0">
                <a:solidFill>
                  <a:schemeClr val="hlink"/>
                </a:solidFill>
              </a:rPr>
              <a:t>e, f, g, h</a:t>
            </a:r>
          </a:p>
          <a:p>
            <a:pPr algn="ctr">
              <a:spcBef>
                <a:spcPct val="20000"/>
              </a:spcBef>
            </a:pPr>
            <a:r>
              <a:rPr lang="en-US" sz="3200" dirty="0">
                <a:solidFill>
                  <a:schemeClr val="hlink"/>
                </a:solidFill>
              </a:rPr>
              <a:t>i, j, k, l</a:t>
            </a:r>
            <a:endParaRPr lang="en-US" dirty="0"/>
          </a:p>
        </p:txBody>
      </p:sp>
    </p:spTree>
    <p:extLst>
      <p:ext uri="{BB962C8B-B14F-4D97-AF65-F5344CB8AC3E}">
        <p14:creationId xmlns:p14="http://schemas.microsoft.com/office/powerpoint/2010/main" val="3888337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52600" y="152400"/>
            <a:ext cx="8686800" cy="1143000"/>
          </a:xfrm>
          <a:noFill/>
          <a:ln/>
        </p:spPr>
        <p:txBody>
          <a:bodyPr/>
          <a:lstStyle/>
          <a:p>
            <a:r>
              <a:rPr lang="en-US" sz="4000"/>
              <a:t>2D Array Representation In 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grpSp>
        <p:nvGrpSpPr>
          <p:cNvPr id="12323" name="Group 35"/>
          <p:cNvGrpSpPr>
            <a:grpSpLocks/>
          </p:cNvGrpSpPr>
          <p:nvPr/>
        </p:nvGrpSpPr>
        <p:grpSpPr bwMode="auto">
          <a:xfrm>
            <a:off x="2438400" y="1987550"/>
            <a:ext cx="2959100" cy="2508250"/>
            <a:chOff x="820" y="816"/>
            <a:chExt cx="1864" cy="1580"/>
          </a:xfrm>
        </p:grpSpPr>
        <p:sp>
          <p:nvSpPr>
            <p:cNvPr id="12292" name="Rectangle 4"/>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7"/>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Rectangle 12"/>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Rectangle 13"/>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Rectangle 14"/>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Rectangle 15"/>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Rectangle 16"/>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Rectangle 17"/>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Rectangle 18"/>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21"/>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Rectangle 22"/>
            <p:cNvSpPr>
              <a:spLocks noChangeArrowheads="1"/>
            </p:cNvSpPr>
            <p:nvPr/>
          </p:nvSpPr>
          <p:spPr bwMode="auto">
            <a:xfrm>
              <a:off x="1766" y="1171"/>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a</a:t>
              </a:r>
            </a:p>
          </p:txBody>
        </p:sp>
        <p:sp>
          <p:nvSpPr>
            <p:cNvPr id="12311" name="Rectangle 23"/>
            <p:cNvSpPr>
              <a:spLocks noChangeArrowheads="1"/>
            </p:cNvSpPr>
            <p:nvPr/>
          </p:nvSpPr>
          <p:spPr bwMode="auto">
            <a:xfrm>
              <a:off x="2006" y="1171"/>
              <a:ext cx="1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b</a:t>
              </a:r>
            </a:p>
          </p:txBody>
        </p:sp>
        <p:sp>
          <p:nvSpPr>
            <p:cNvPr id="12312" name="Rectangle 24"/>
            <p:cNvSpPr>
              <a:spLocks noChangeArrowheads="1"/>
            </p:cNvSpPr>
            <p:nvPr/>
          </p:nvSpPr>
          <p:spPr bwMode="auto">
            <a:xfrm>
              <a:off x="2246" y="1171"/>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c</a:t>
              </a:r>
            </a:p>
          </p:txBody>
        </p:sp>
        <p:sp>
          <p:nvSpPr>
            <p:cNvPr id="12313" name="Rectangle 25"/>
            <p:cNvSpPr>
              <a:spLocks noChangeArrowheads="1"/>
            </p:cNvSpPr>
            <p:nvPr/>
          </p:nvSpPr>
          <p:spPr bwMode="auto">
            <a:xfrm>
              <a:off x="2486" y="1171"/>
              <a:ext cx="1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d</a:t>
              </a:r>
            </a:p>
          </p:txBody>
        </p:sp>
        <p:sp>
          <p:nvSpPr>
            <p:cNvPr id="12314" name="Rectangle 26"/>
            <p:cNvSpPr>
              <a:spLocks noChangeArrowheads="1"/>
            </p:cNvSpPr>
            <p:nvPr/>
          </p:nvSpPr>
          <p:spPr bwMode="auto">
            <a:xfrm>
              <a:off x="1766" y="1555"/>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e</a:t>
              </a:r>
            </a:p>
          </p:txBody>
        </p:sp>
        <p:sp>
          <p:nvSpPr>
            <p:cNvPr id="12315" name="Rectangle 27"/>
            <p:cNvSpPr>
              <a:spLocks noChangeArrowheads="1"/>
            </p:cNvSpPr>
            <p:nvPr/>
          </p:nvSpPr>
          <p:spPr bwMode="auto">
            <a:xfrm>
              <a:off x="2006" y="1555"/>
              <a:ext cx="1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f</a:t>
              </a:r>
            </a:p>
          </p:txBody>
        </p:sp>
        <p:sp>
          <p:nvSpPr>
            <p:cNvPr id="12316" name="Rectangle 28"/>
            <p:cNvSpPr>
              <a:spLocks noChangeArrowheads="1"/>
            </p:cNvSpPr>
            <p:nvPr/>
          </p:nvSpPr>
          <p:spPr bwMode="auto">
            <a:xfrm>
              <a:off x="2246" y="1555"/>
              <a:ext cx="1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g</a:t>
              </a:r>
            </a:p>
          </p:txBody>
        </p:sp>
        <p:sp>
          <p:nvSpPr>
            <p:cNvPr id="12317" name="Rectangle 29"/>
            <p:cNvSpPr>
              <a:spLocks noChangeArrowheads="1"/>
            </p:cNvSpPr>
            <p:nvPr/>
          </p:nvSpPr>
          <p:spPr bwMode="auto">
            <a:xfrm>
              <a:off x="2486" y="1555"/>
              <a:ext cx="1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h</a:t>
              </a:r>
            </a:p>
          </p:txBody>
        </p:sp>
        <p:sp>
          <p:nvSpPr>
            <p:cNvPr id="12318" name="Rectangle 30"/>
            <p:cNvSpPr>
              <a:spLocks noChangeArrowheads="1"/>
            </p:cNvSpPr>
            <p:nvPr/>
          </p:nvSpPr>
          <p:spPr bwMode="auto">
            <a:xfrm>
              <a:off x="1766" y="2083"/>
              <a:ext cx="1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i</a:t>
              </a:r>
            </a:p>
          </p:txBody>
        </p:sp>
        <p:sp>
          <p:nvSpPr>
            <p:cNvPr id="12319" name="Rectangle 31"/>
            <p:cNvSpPr>
              <a:spLocks noChangeArrowheads="1"/>
            </p:cNvSpPr>
            <p:nvPr/>
          </p:nvSpPr>
          <p:spPr bwMode="auto">
            <a:xfrm>
              <a:off x="2006" y="2083"/>
              <a:ext cx="1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j</a:t>
              </a:r>
            </a:p>
          </p:txBody>
        </p:sp>
        <p:sp>
          <p:nvSpPr>
            <p:cNvPr id="12320" name="Rectangle 32"/>
            <p:cNvSpPr>
              <a:spLocks noChangeArrowheads="1"/>
            </p:cNvSpPr>
            <p:nvPr/>
          </p:nvSpPr>
          <p:spPr bwMode="auto">
            <a:xfrm>
              <a:off x="2246" y="2083"/>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k</a:t>
              </a:r>
            </a:p>
          </p:txBody>
        </p:sp>
        <p:sp>
          <p:nvSpPr>
            <p:cNvPr id="12321" name="Rectangle 33"/>
            <p:cNvSpPr>
              <a:spLocks noChangeArrowheads="1"/>
            </p:cNvSpPr>
            <p:nvPr/>
          </p:nvSpPr>
          <p:spPr bwMode="auto">
            <a:xfrm>
              <a:off x="2486" y="2083"/>
              <a:ext cx="1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l</a:t>
              </a:r>
            </a:p>
          </p:txBody>
        </p:sp>
        <p:sp>
          <p:nvSpPr>
            <p:cNvPr id="12322" name="Rectangle 34"/>
            <p:cNvSpPr>
              <a:spLocks noChangeArrowheads="1"/>
            </p:cNvSpPr>
            <p:nvPr/>
          </p:nvSpPr>
          <p:spPr bwMode="auto">
            <a:xfrm>
              <a:off x="912" y="816"/>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rPr>
                <a:t>x[]</a:t>
              </a:r>
            </a:p>
          </p:txBody>
        </p:sp>
      </p:grpSp>
      <p:sp>
        <p:nvSpPr>
          <p:cNvPr id="12325" name="Text Box 37"/>
          <p:cNvSpPr txBox="1">
            <a:spLocks noChangeArrowheads="1"/>
          </p:cNvSpPr>
          <p:nvPr/>
        </p:nvSpPr>
        <p:spPr bwMode="auto">
          <a:xfrm>
            <a:off x="2618163" y="4654550"/>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dirty="0"/>
              <a:t>4 separate 1-dimensional arrays</a:t>
            </a:r>
          </a:p>
          <a:p>
            <a:r>
              <a:rPr lang="en-US" sz="3200" dirty="0" err="1"/>
              <a:t>x.length</a:t>
            </a:r>
            <a:r>
              <a:rPr lang="en-US" sz="3200" dirty="0"/>
              <a:t> = 3</a:t>
            </a:r>
          </a:p>
          <a:p>
            <a:r>
              <a:rPr lang="en-US" sz="3200" dirty="0"/>
              <a:t>x[0].length = x[1].length = x[2].length = 4</a:t>
            </a:r>
          </a:p>
        </p:txBody>
      </p:sp>
    </p:spTree>
    <p:extLst>
      <p:ext uri="{BB962C8B-B14F-4D97-AF65-F5344CB8AC3E}">
        <p14:creationId xmlns:p14="http://schemas.microsoft.com/office/powerpoint/2010/main" val="1209666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1822" y="148042"/>
            <a:ext cx="10291156" cy="689956"/>
          </a:xfrm>
        </p:spPr>
        <p:txBody>
          <a:bodyPr>
            <a:normAutofit fontScale="90000"/>
          </a:bodyPr>
          <a:lstStyle/>
          <a:p>
            <a:r>
              <a:rPr lang="en-US" dirty="0"/>
              <a:t>Row-Major Mapping</a:t>
            </a:r>
          </a:p>
        </p:txBody>
      </p:sp>
      <p:sp>
        <p:nvSpPr>
          <p:cNvPr id="2" name="Content Placeholder 1"/>
          <p:cNvSpPr>
            <a:spLocks noGrp="1"/>
          </p:cNvSpPr>
          <p:nvPr>
            <p:ph idx="1"/>
          </p:nvPr>
        </p:nvSpPr>
        <p:spPr>
          <a:xfrm>
            <a:off x="1097280" y="1737360"/>
            <a:ext cx="9107747" cy="3823063"/>
          </a:xfrm>
        </p:spPr>
        <p:txBody>
          <a:bodyPr>
            <a:noAutofit/>
          </a:bodyPr>
          <a:lstStyle/>
          <a:p>
            <a:pPr algn="just">
              <a:buClr>
                <a:schemeClr val="tx2"/>
              </a:buClr>
              <a:buFont typeface="Wingdings" pitchFamily="2" charset="2"/>
              <a:buChar char="§"/>
            </a:pPr>
            <a:r>
              <a:rPr lang="en-US" sz="2400" dirty="0"/>
              <a:t>In computing, </a:t>
            </a:r>
            <a:r>
              <a:rPr lang="en-US" sz="2400" b="1" dirty="0"/>
              <a:t>row-major order</a:t>
            </a:r>
            <a:r>
              <a:rPr lang="en-US" sz="2400" dirty="0"/>
              <a:t> and </a:t>
            </a:r>
            <a:r>
              <a:rPr lang="en-US" sz="2400" b="1" dirty="0"/>
              <a:t>column-major order</a:t>
            </a:r>
            <a:r>
              <a:rPr lang="en-US" sz="2400" dirty="0"/>
              <a:t> describe methods for storing multidimensional </a:t>
            </a:r>
            <a:r>
              <a:rPr lang="en-US" sz="2400" dirty="0">
                <a:hlinkClick r:id="rId2" tooltip="Array (computing)"/>
              </a:rPr>
              <a:t>arrays</a:t>
            </a:r>
            <a:r>
              <a:rPr lang="en-US" sz="2400" dirty="0"/>
              <a:t> in linear </a:t>
            </a:r>
            <a:r>
              <a:rPr lang="en-US" sz="2400" dirty="0">
                <a:hlinkClick r:id="rId3" tooltip="RAM"/>
              </a:rPr>
              <a:t>memory</a:t>
            </a:r>
            <a:r>
              <a:rPr lang="en-US" sz="2400" dirty="0"/>
              <a:t>.</a:t>
            </a:r>
            <a:endParaRPr lang="en-US" sz="2400" dirty="0" smtClean="0">
              <a:solidFill>
                <a:schemeClr val="tx1"/>
              </a:solidFill>
            </a:endParaRPr>
          </a:p>
          <a:p>
            <a:pPr algn="just">
              <a:buClr>
                <a:schemeClr val="tx2"/>
              </a:buClr>
              <a:buFont typeface="Wingdings" pitchFamily="2" charset="2"/>
              <a:buChar char="§"/>
            </a:pPr>
            <a:r>
              <a:rPr lang="en-US" sz="2400" dirty="0"/>
              <a:t>Example 3 x 4 array:</a:t>
            </a:r>
          </a:p>
          <a:p>
            <a:pPr marL="457200" lvl="1" indent="0" algn="just">
              <a:buNone/>
            </a:pPr>
            <a:r>
              <a:rPr lang="en-US" sz="2000" dirty="0">
                <a:solidFill>
                  <a:schemeClr val="hlink"/>
                </a:solidFill>
              </a:rPr>
              <a:t>a b c d</a:t>
            </a:r>
          </a:p>
          <a:p>
            <a:pPr marL="457200" lvl="1" indent="0" algn="just">
              <a:buNone/>
            </a:pPr>
            <a:r>
              <a:rPr lang="en-US" sz="2000" dirty="0">
                <a:solidFill>
                  <a:schemeClr val="hlink"/>
                </a:solidFill>
              </a:rPr>
              <a:t>e f g h</a:t>
            </a:r>
          </a:p>
          <a:p>
            <a:pPr marL="457200" lvl="1" indent="0" algn="just">
              <a:buNone/>
            </a:pPr>
            <a:r>
              <a:rPr lang="en-US" sz="2000" dirty="0">
                <a:solidFill>
                  <a:schemeClr val="hlink"/>
                </a:solidFill>
              </a:rPr>
              <a:t>i  j k l</a:t>
            </a:r>
          </a:p>
          <a:p>
            <a:pPr algn="just">
              <a:buClr>
                <a:schemeClr val="tx2"/>
              </a:buClr>
              <a:buFont typeface="Wingdings" pitchFamily="2" charset="2"/>
              <a:buChar char="§"/>
            </a:pPr>
            <a:r>
              <a:rPr lang="en-US" sz="2400" dirty="0"/>
              <a:t>Convert into 1D array y by collecting elements by rows.</a:t>
            </a:r>
          </a:p>
          <a:p>
            <a:pPr algn="just">
              <a:buClr>
                <a:schemeClr val="tx2"/>
              </a:buClr>
              <a:buFont typeface="Wingdings" pitchFamily="2" charset="2"/>
              <a:buChar char="§"/>
            </a:pPr>
            <a:r>
              <a:rPr lang="en-US" sz="2400" dirty="0"/>
              <a:t>Within a row elements are collected from left to right.</a:t>
            </a:r>
          </a:p>
          <a:p>
            <a:pPr algn="just">
              <a:buClr>
                <a:schemeClr val="tx2"/>
              </a:buClr>
              <a:buFont typeface="Wingdings" pitchFamily="2" charset="2"/>
              <a:buChar char="§"/>
            </a:pPr>
            <a:r>
              <a:rPr lang="en-US" sz="2400" dirty="0"/>
              <a:t>Rows are collected from top to bottom.</a:t>
            </a:r>
          </a:p>
          <a:p>
            <a:pPr algn="just">
              <a:buClr>
                <a:schemeClr val="tx2"/>
              </a:buClr>
              <a:buFont typeface="Wingdings" pitchFamily="2" charset="2"/>
              <a:buChar char="§"/>
            </a:pPr>
            <a:r>
              <a:rPr lang="en-US" sz="2400" dirty="0"/>
              <a:t>We get </a:t>
            </a:r>
            <a:r>
              <a:rPr lang="en-US" sz="2400" dirty="0">
                <a:solidFill>
                  <a:schemeClr val="bg1"/>
                </a:solidFill>
              </a:rPr>
              <a:t>y[] =</a:t>
            </a:r>
            <a:r>
              <a:rPr lang="en-US" sz="2400" dirty="0">
                <a:solidFill>
                  <a:schemeClr val="bg2"/>
                </a:solidFill>
              </a:rPr>
              <a:t> </a:t>
            </a:r>
            <a:r>
              <a:rPr lang="en-US" sz="2400" dirty="0">
                <a:solidFill>
                  <a:schemeClr val="hlink"/>
                </a:solidFill>
              </a:rPr>
              <a:t>{a, b, c, d, e, f, g, h, i, j, k, l}</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14</a:t>
            </a:fld>
            <a:endParaRPr lang="en-US"/>
          </a:p>
        </p:txBody>
      </p:sp>
      <p:grpSp>
        <p:nvGrpSpPr>
          <p:cNvPr id="4" name="Group 4"/>
          <p:cNvGrpSpPr>
            <a:grpSpLocks/>
          </p:cNvGrpSpPr>
          <p:nvPr/>
        </p:nvGrpSpPr>
        <p:grpSpPr bwMode="auto">
          <a:xfrm>
            <a:off x="2209800" y="6378575"/>
            <a:ext cx="7385050" cy="381000"/>
            <a:chOff x="384" y="1244"/>
            <a:chExt cx="4652" cy="240"/>
          </a:xfrm>
        </p:grpSpPr>
        <p:sp>
          <p:nvSpPr>
            <p:cNvPr id="5" name="Rectangle 5"/>
            <p:cNvSpPr>
              <a:spLocks noChangeArrowheads="1"/>
            </p:cNvSpPr>
            <p:nvPr/>
          </p:nvSpPr>
          <p:spPr bwMode="auto">
            <a:xfrm>
              <a:off x="384" y="1248"/>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6"/>
            <p:cNvSpPr>
              <a:spLocks noChangeArrowheads="1"/>
            </p:cNvSpPr>
            <p:nvPr/>
          </p:nvSpPr>
          <p:spPr bwMode="auto">
            <a:xfrm>
              <a:off x="428" y="1244"/>
              <a:ext cx="6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0</a:t>
              </a:r>
            </a:p>
          </p:txBody>
        </p:sp>
        <p:sp>
          <p:nvSpPr>
            <p:cNvPr id="7" name="Rectangle 7"/>
            <p:cNvSpPr>
              <a:spLocks noChangeArrowheads="1"/>
            </p:cNvSpPr>
            <p:nvPr/>
          </p:nvSpPr>
          <p:spPr bwMode="auto">
            <a:xfrm>
              <a:off x="101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8"/>
            <p:cNvSpPr>
              <a:spLocks noChangeArrowheads="1"/>
            </p:cNvSpPr>
            <p:nvPr/>
          </p:nvSpPr>
          <p:spPr bwMode="auto">
            <a:xfrm>
              <a:off x="1104" y="1248"/>
              <a:ext cx="6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dirty="0">
                  <a:solidFill>
                    <a:schemeClr val="bg2"/>
                  </a:solidFill>
                </a:rPr>
                <a:t>row 1</a:t>
              </a:r>
            </a:p>
          </p:txBody>
        </p:sp>
        <p:sp>
          <p:nvSpPr>
            <p:cNvPr id="9" name="Rectangle 9"/>
            <p:cNvSpPr>
              <a:spLocks noChangeArrowheads="1"/>
            </p:cNvSpPr>
            <p:nvPr/>
          </p:nvSpPr>
          <p:spPr bwMode="auto">
            <a:xfrm>
              <a:off x="1684"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1776" y="1248"/>
              <a:ext cx="6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2</a:t>
              </a:r>
            </a:p>
          </p:txBody>
        </p:sp>
        <p:sp>
          <p:nvSpPr>
            <p:cNvPr id="11" name="Rectangle 11"/>
            <p:cNvSpPr>
              <a:spLocks noChangeArrowheads="1"/>
            </p:cNvSpPr>
            <p:nvPr/>
          </p:nvSpPr>
          <p:spPr bwMode="auto">
            <a:xfrm>
              <a:off x="2356"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2"/>
            <p:cNvSpPr>
              <a:spLocks noChangeArrowheads="1"/>
            </p:cNvSpPr>
            <p:nvPr/>
          </p:nvSpPr>
          <p:spPr bwMode="auto">
            <a:xfrm>
              <a:off x="2544" y="1248"/>
              <a:ext cx="6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a:t>
              </a:r>
            </a:p>
          </p:txBody>
        </p:sp>
        <p:sp>
          <p:nvSpPr>
            <p:cNvPr id="13" name="Rectangle 13"/>
            <p:cNvSpPr>
              <a:spLocks noChangeArrowheads="1"/>
            </p:cNvSpPr>
            <p:nvPr/>
          </p:nvSpPr>
          <p:spPr bwMode="auto">
            <a:xfrm>
              <a:off x="3028"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4"/>
            <p:cNvSpPr>
              <a:spLocks noChangeArrowheads="1"/>
            </p:cNvSpPr>
            <p:nvPr/>
          </p:nvSpPr>
          <p:spPr bwMode="auto">
            <a:xfrm>
              <a:off x="3120" y="1248"/>
              <a:ext cx="6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i</a:t>
              </a:r>
            </a:p>
          </p:txBody>
        </p:sp>
        <p:sp>
          <p:nvSpPr>
            <p:cNvPr id="15" name="Rectangle 15"/>
            <p:cNvSpPr>
              <a:spLocks noChangeArrowheads="1"/>
            </p:cNvSpPr>
            <p:nvPr/>
          </p:nvSpPr>
          <p:spPr bwMode="auto">
            <a:xfrm>
              <a:off x="370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p:cNvSpPr>
              <a:spLocks noChangeArrowheads="1"/>
            </p:cNvSpPr>
            <p:nvPr/>
          </p:nvSpPr>
          <p:spPr bwMode="auto">
            <a:xfrm>
              <a:off x="437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28920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Column-Major Mapping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4" name="Rectangle 3"/>
          <p:cNvSpPr txBox="1">
            <a:spLocks noChangeArrowheads="1"/>
          </p:cNvSpPr>
          <p:nvPr/>
        </p:nvSpPr>
        <p:spPr>
          <a:xfrm>
            <a:off x="1562793" y="1911927"/>
            <a:ext cx="8724207" cy="4793673"/>
          </a:xfrm>
          <a:prstGeom prst="rect">
            <a:avLst/>
          </a:prstGeom>
          <a:noFill/>
          <a:ln/>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742950" lvl="1" indent="-285750"/>
            <a:r>
              <a:rPr lang="en-US" sz="3200" dirty="0">
                <a:solidFill>
                  <a:schemeClr val="hlink"/>
                </a:solidFill>
              </a:rPr>
              <a:t>a b c d</a:t>
            </a:r>
          </a:p>
          <a:p>
            <a:pPr marL="742950" lvl="1" indent="-285750"/>
            <a:r>
              <a:rPr lang="en-US" sz="3200" dirty="0">
                <a:solidFill>
                  <a:schemeClr val="hlink"/>
                </a:solidFill>
              </a:rPr>
              <a:t>e f g h</a:t>
            </a:r>
          </a:p>
          <a:p>
            <a:pPr marL="742950" lvl="1" indent="-285750"/>
            <a:r>
              <a:rPr lang="en-US" sz="3200" dirty="0">
                <a:solidFill>
                  <a:schemeClr val="hlink"/>
                </a:solidFill>
              </a:rPr>
              <a:t>i  j k l</a:t>
            </a:r>
          </a:p>
          <a:p>
            <a:pPr>
              <a:buClr>
                <a:schemeClr val="tx2"/>
              </a:buClr>
              <a:buFont typeface="Wingdings" pitchFamily="2" charset="2"/>
              <a:buChar char="§"/>
            </a:pPr>
            <a:r>
              <a:rPr lang="en-US" dirty="0">
                <a:solidFill>
                  <a:schemeClr val="tx1"/>
                </a:solidFill>
              </a:rPr>
              <a:t>Convert into 1D array y by collecting elements by columns.</a:t>
            </a:r>
          </a:p>
          <a:p>
            <a:pPr>
              <a:buClr>
                <a:schemeClr val="tx2"/>
              </a:buClr>
              <a:buFont typeface="Wingdings" pitchFamily="2" charset="2"/>
              <a:buChar char="§"/>
            </a:pPr>
            <a:r>
              <a:rPr lang="en-US" dirty="0">
                <a:solidFill>
                  <a:schemeClr val="tx1"/>
                </a:solidFill>
              </a:rPr>
              <a:t>Within a column elements are collected from top to bottom.</a:t>
            </a:r>
          </a:p>
          <a:p>
            <a:pPr>
              <a:buClr>
                <a:schemeClr val="tx2"/>
              </a:buClr>
              <a:buFont typeface="Wingdings" pitchFamily="2" charset="2"/>
              <a:buChar char="§"/>
            </a:pPr>
            <a:r>
              <a:rPr lang="en-US" dirty="0">
                <a:solidFill>
                  <a:schemeClr val="tx1"/>
                </a:solidFill>
              </a:rPr>
              <a:t>Columns are collected from left to right.</a:t>
            </a:r>
          </a:p>
          <a:p>
            <a:pPr>
              <a:buClr>
                <a:schemeClr val="tx2"/>
              </a:buClr>
              <a:buFont typeface="Wingdings" pitchFamily="2" charset="2"/>
              <a:buChar char="§"/>
            </a:pPr>
            <a:r>
              <a:rPr lang="en-US" dirty="0">
                <a:solidFill>
                  <a:schemeClr val="tx1"/>
                </a:solidFill>
              </a:rPr>
              <a:t>We get </a:t>
            </a:r>
            <a:r>
              <a:rPr lang="en-US" dirty="0">
                <a:solidFill>
                  <a:schemeClr val="bg1"/>
                </a:solidFill>
              </a:rPr>
              <a:t>y =</a:t>
            </a:r>
            <a:r>
              <a:rPr lang="en-US" dirty="0">
                <a:solidFill>
                  <a:schemeClr val="bg2"/>
                </a:solidFill>
              </a:rPr>
              <a:t> </a:t>
            </a:r>
            <a:r>
              <a:rPr lang="en-US" dirty="0">
                <a:solidFill>
                  <a:schemeClr val="hlink"/>
                </a:solidFill>
              </a:rPr>
              <a:t>{a, e, i, b, f, j, c, g, k, d, h, l}</a:t>
            </a:r>
          </a:p>
        </p:txBody>
      </p:sp>
    </p:spTree>
    <p:extLst>
      <p:ext uri="{BB962C8B-B14F-4D97-AF65-F5344CB8AC3E}">
        <p14:creationId xmlns:p14="http://schemas.microsoft.com/office/powerpoint/2010/main" val="439443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Array traversal </a:t>
            </a:r>
          </a:p>
          <a:p>
            <a:pPr>
              <a:buFont typeface="Wingdings" panose="05000000000000000000" pitchFamily="2" charset="2"/>
              <a:buChar char="Ø"/>
            </a:pPr>
            <a:r>
              <a:rPr lang="en-US" sz="2400" dirty="0" smtClean="0"/>
              <a:t>Insertion </a:t>
            </a:r>
          </a:p>
          <a:p>
            <a:pPr>
              <a:buFont typeface="Wingdings" panose="05000000000000000000" pitchFamily="2" charset="2"/>
              <a:buChar char="Ø"/>
            </a:pPr>
            <a:r>
              <a:rPr lang="en-US" sz="2400" dirty="0" smtClean="0"/>
              <a:t>Deletion </a:t>
            </a:r>
          </a:p>
          <a:p>
            <a:pPr>
              <a:buFont typeface="Wingdings" panose="05000000000000000000" pitchFamily="2" charset="2"/>
              <a:buChar char="Ø"/>
            </a:pPr>
            <a:r>
              <a:rPr lang="en-US" sz="2400" dirty="0" smtClean="0"/>
              <a:t>Searching </a:t>
            </a:r>
          </a:p>
          <a:p>
            <a:pPr>
              <a:buFont typeface="Wingdings" panose="05000000000000000000" pitchFamily="2" charset="2"/>
              <a:buChar char="Ø"/>
            </a:pPr>
            <a:r>
              <a:rPr lang="en-US" sz="2400" dirty="0" smtClean="0"/>
              <a:t>Sorting </a:t>
            </a:r>
          </a:p>
          <a:p>
            <a:endParaRPr lang="en-US" dirty="0"/>
          </a:p>
        </p:txBody>
      </p:sp>
    </p:spTree>
    <p:extLst>
      <p:ext uri="{BB962C8B-B14F-4D97-AF65-F5344CB8AC3E}">
        <p14:creationId xmlns:p14="http://schemas.microsoft.com/office/powerpoint/2010/main" val="325625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1106006" y="133003"/>
            <a:ext cx="9667288" cy="6463211"/>
          </a:xfrm>
          <a:prstGeom prst="rect">
            <a:avLst/>
          </a:prstGeom>
          <a:noFill/>
          <a:ln w="9525">
            <a:noFill/>
            <a:miter lim="800000"/>
            <a:headEnd/>
            <a:tailEnd/>
          </a:ln>
          <a:effectLst/>
        </p:spPr>
      </p:pic>
    </p:spTree>
    <p:extLst>
      <p:ext uri="{BB962C8B-B14F-4D97-AF65-F5344CB8AC3E}">
        <p14:creationId xmlns:p14="http://schemas.microsoft.com/office/powerpoint/2010/main" val="3595285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019300" y="266700"/>
            <a:ext cx="8153400" cy="1409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828801" y="1943100"/>
            <a:ext cx="8649007" cy="3771900"/>
          </a:xfrm>
          <a:prstGeom prst="rect">
            <a:avLst/>
          </a:prstGeom>
          <a:noFill/>
          <a:ln w="9525">
            <a:noFill/>
            <a:miter lim="800000"/>
            <a:headEnd/>
            <a:tailEnd/>
          </a:ln>
          <a:effectLst/>
        </p:spPr>
      </p:pic>
    </p:spTree>
    <p:extLst>
      <p:ext uri="{BB962C8B-B14F-4D97-AF65-F5344CB8AC3E}">
        <p14:creationId xmlns:p14="http://schemas.microsoft.com/office/powerpoint/2010/main" val="138161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307869" y="372609"/>
            <a:ext cx="9144000" cy="6112785"/>
          </a:xfrm>
          <a:prstGeom prst="rect">
            <a:avLst/>
          </a:prstGeom>
          <a:noFill/>
          <a:ln w="9525">
            <a:noFill/>
            <a:miter lim="800000"/>
            <a:headEnd/>
            <a:tailEnd/>
          </a:ln>
          <a:effectLst/>
        </p:spPr>
      </p:pic>
    </p:spTree>
    <p:extLst>
      <p:ext uri="{BB962C8B-B14F-4D97-AF65-F5344CB8AC3E}">
        <p14:creationId xmlns:p14="http://schemas.microsoft.com/office/powerpoint/2010/main" val="280739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79520" y="2456688"/>
            <a:ext cx="7772400" cy="2438400"/>
          </a:xfrm>
        </p:spPr>
        <p:txBody>
          <a:bodyPr>
            <a:normAutofit fontScale="90000"/>
          </a:bodyPr>
          <a:lstStyle/>
          <a:p>
            <a:r>
              <a:rPr lang="en-US" dirty="0" smtClean="0"/>
              <a:t>Arrays</a:t>
            </a:r>
            <a:r>
              <a:rPr lang="en-US" dirty="0"/>
              <a:t/>
            </a:r>
            <a:br>
              <a:rPr lang="en-US" dirty="0"/>
            </a:br>
            <a:r>
              <a:rPr lang="en-US" dirty="0" smtClean="0"/>
              <a:t/>
            </a:r>
            <a:br>
              <a:rPr lang="en-US" dirty="0" smtClean="0"/>
            </a:br>
            <a:r>
              <a:rPr lang="en-US" dirty="0" smtClean="0"/>
              <a:t>				</a:t>
            </a:r>
            <a:endParaRPr lang="en-US" sz="3100" dirty="0"/>
          </a:p>
        </p:txBody>
      </p:sp>
      <p:sp>
        <p:nvSpPr>
          <p:cNvPr id="4" name="Subtitle 3"/>
          <p:cNvSpPr>
            <a:spLocks noGrp="1" noChangeArrowheads="1"/>
          </p:cNvSpPr>
          <p:nvPr>
            <p:ph type="subTitle"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rtlCol="0"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05517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014539" y="0"/>
            <a:ext cx="8162925" cy="40957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014539" y="3853815"/>
            <a:ext cx="8105775" cy="3076575"/>
          </a:xfrm>
          <a:prstGeom prst="rect">
            <a:avLst/>
          </a:prstGeom>
          <a:noFill/>
          <a:ln w="9525">
            <a:noFill/>
            <a:miter lim="800000"/>
            <a:headEnd/>
            <a:tailEnd/>
          </a:ln>
          <a:effectLst/>
        </p:spPr>
      </p:pic>
    </p:spTree>
    <p:extLst>
      <p:ext uri="{BB962C8B-B14F-4D97-AF65-F5344CB8AC3E}">
        <p14:creationId xmlns:p14="http://schemas.microsoft.com/office/powerpoint/2010/main" val="1466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 complexity of various array operations </a:t>
            </a:r>
            <a:endParaRPr lang="en-GB" dirty="0"/>
          </a:p>
        </p:txBody>
      </p:sp>
      <p:sp>
        <p:nvSpPr>
          <p:cNvPr id="3" name="Content Placeholder 2"/>
          <p:cNvSpPr>
            <a:spLocks noGrp="1"/>
          </p:cNvSpPr>
          <p:nvPr>
            <p:ph idx="1"/>
          </p:nvPr>
        </p:nvSpPr>
        <p:spPr>
          <a:xfrm>
            <a:off x="1097279" y="1845733"/>
            <a:ext cx="10440785" cy="4614051"/>
          </a:xfrm>
        </p:spPr>
        <p:txBody>
          <a:bodyPr>
            <a:normAutofit lnSpcReduction="10000"/>
          </a:bodyPr>
          <a:lstStyle/>
          <a:p>
            <a:pPr>
              <a:buFont typeface="Arial" panose="020B0604020202020204" pitchFamily="34" charset="0"/>
              <a:buChar char="•"/>
            </a:pPr>
            <a:r>
              <a:rPr lang="en-GB" dirty="0" smtClean="0"/>
              <a:t> </a:t>
            </a:r>
            <a:r>
              <a:rPr lang="en-GB" sz="2600" b="1" dirty="0" smtClean="0"/>
              <a:t>Accessing an element in array  </a:t>
            </a:r>
            <a:endParaRPr lang="en-GB" sz="2600" b="1" dirty="0"/>
          </a:p>
          <a:p>
            <a:r>
              <a:rPr lang="en-GB" sz="2600" dirty="0" smtClean="0"/>
              <a:t>Best case:</a:t>
            </a:r>
            <a:r>
              <a:rPr lang="en-GB" sz="2600" dirty="0"/>
              <a:t> </a:t>
            </a:r>
            <a:endParaRPr lang="en-GB" sz="2600" dirty="0" smtClean="0"/>
          </a:p>
          <a:p>
            <a:r>
              <a:rPr lang="en-GB" sz="2600" dirty="0" smtClean="0"/>
              <a:t>Worst case:</a:t>
            </a:r>
          </a:p>
          <a:p>
            <a:pPr>
              <a:buFont typeface="Arial" panose="020B0604020202020204" pitchFamily="34" charset="0"/>
              <a:buChar char="•"/>
            </a:pPr>
            <a:r>
              <a:rPr lang="en-GB" sz="2600" b="1" dirty="0" smtClean="0"/>
              <a:t>Insertion and deletion</a:t>
            </a:r>
          </a:p>
          <a:p>
            <a:r>
              <a:rPr lang="en-GB" sz="2600" dirty="0" smtClean="0"/>
              <a:t>Best case: </a:t>
            </a:r>
          </a:p>
          <a:p>
            <a:r>
              <a:rPr lang="en-GB" sz="2600" dirty="0" smtClean="0"/>
              <a:t>Worst case</a:t>
            </a:r>
          </a:p>
          <a:p>
            <a:r>
              <a:rPr lang="en-GB" sz="2600" b="1" dirty="0" smtClean="0"/>
              <a:t>Array Traversal</a:t>
            </a:r>
          </a:p>
          <a:p>
            <a:r>
              <a:rPr lang="en-GB" sz="2600" dirty="0" smtClean="0"/>
              <a:t>Theta </a:t>
            </a:r>
          </a:p>
          <a:p>
            <a:r>
              <a:rPr lang="en-GB" sz="2600" dirty="0" smtClean="0"/>
              <a:t>Here is best and worst case are same </a:t>
            </a:r>
            <a:endParaRPr lang="en-GB"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2"/>
          <p:cNvSpPr txBox="1">
            <a:spLocks/>
          </p:cNvSpPr>
          <p:nvPr/>
        </p:nvSpPr>
        <p:spPr>
          <a:xfrm>
            <a:off x="7714211" y="1978738"/>
            <a:ext cx="241069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dirty="0" smtClean="0"/>
              <a:t>Searching </a:t>
            </a:r>
          </a:p>
          <a:p>
            <a:r>
              <a:rPr lang="en-GB" dirty="0" smtClean="0"/>
              <a:t>Best case: </a:t>
            </a:r>
          </a:p>
          <a:p>
            <a:r>
              <a:rPr lang="en-GB" dirty="0" smtClean="0"/>
              <a:t>Worst </a:t>
            </a:r>
            <a:r>
              <a:rPr lang="en-GB" smtClean="0"/>
              <a:t>case:</a:t>
            </a:r>
            <a:endParaRPr lang="en-GB" dirty="0"/>
          </a:p>
        </p:txBody>
      </p:sp>
    </p:spTree>
    <p:extLst>
      <p:ext uri="{BB962C8B-B14F-4D97-AF65-F5344CB8AC3E}">
        <p14:creationId xmlns:p14="http://schemas.microsoft.com/office/powerpoint/2010/main" val="37361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18452036"/>
              </p:ext>
            </p:extLst>
          </p:nvPr>
        </p:nvGraphicFramePr>
        <p:xfrm>
          <a:off x="1988305" y="690224"/>
          <a:ext cx="6867828" cy="5756269"/>
        </p:xfrm>
        <a:graphic>
          <a:graphicData uri="http://schemas.openxmlformats.org/drawingml/2006/table">
            <a:tbl>
              <a:tblPr/>
              <a:tblGrid>
                <a:gridCol w="3433914">
                  <a:extLst>
                    <a:ext uri="{9D8B030D-6E8A-4147-A177-3AD203B41FA5}">
                      <a16:colId xmlns:a16="http://schemas.microsoft.com/office/drawing/2014/main" val="1494575900"/>
                    </a:ext>
                  </a:extLst>
                </a:gridCol>
                <a:gridCol w="3433914">
                  <a:extLst>
                    <a:ext uri="{9D8B030D-6E8A-4147-A177-3AD203B41FA5}">
                      <a16:colId xmlns:a16="http://schemas.microsoft.com/office/drawing/2014/main" val="2329288420"/>
                    </a:ext>
                  </a:extLst>
                </a:gridCol>
              </a:tblGrid>
              <a:tr h="393980">
                <a:tc>
                  <a:txBody>
                    <a:bodyPr/>
                    <a:lstStyle/>
                    <a:p>
                      <a:pPr algn="ctr" fontAlgn="base"/>
                      <a:r>
                        <a:rPr lang="en-US" sz="1300" b="1" cap="all">
                          <a:solidFill>
                            <a:srgbClr val="000000"/>
                          </a:solidFill>
                          <a:effectLst/>
                        </a:rPr>
                        <a:t>STACKS</a:t>
                      </a:r>
                    </a:p>
                  </a:txBody>
                  <a:tcPr marL="53246" marR="53246" marT="53246" marB="53246"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1300" b="1" cap="all">
                          <a:solidFill>
                            <a:srgbClr val="000000"/>
                          </a:solidFill>
                          <a:effectLst/>
                        </a:rPr>
                        <a:t>ARRAY</a:t>
                      </a:r>
                    </a:p>
                  </a:txBody>
                  <a:tcPr marL="53246" marR="53246" marT="53246" marB="53246"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618307760"/>
                  </a:ext>
                </a:extLst>
              </a:tr>
              <a:tr h="2170477">
                <a:tc>
                  <a:txBody>
                    <a:bodyPr/>
                    <a:lstStyle/>
                    <a:p>
                      <a:pPr algn="l" fontAlgn="base"/>
                      <a:r>
                        <a:rPr lang="en-US" sz="2000" b="0" dirty="0">
                          <a:effectLst/>
                        </a:rPr>
                        <a:t>Stacks are based on the LIFO principle, i.e., the element inserted at the last, is the first element to come out of the list.</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2000" b="0" dirty="0">
                          <a:effectLst/>
                        </a:rPr>
                        <a:t>In the array the elements belong to indexes, i.e., if you want to get into the fourth element you have to write the variable name with its index or location within the square bracket </a:t>
                      </a:r>
                      <a:r>
                        <a:rPr lang="en-US" sz="2000" b="0" dirty="0" err="1">
                          <a:effectLst/>
                        </a:rPr>
                        <a:t>eg</a:t>
                      </a:r>
                      <a:r>
                        <a:rPr lang="en-US" sz="2000" b="0" dirty="0">
                          <a:effectLst/>
                        </a:rPr>
                        <a:t> </a:t>
                      </a:r>
                      <a:r>
                        <a:rPr lang="en-US" sz="2000" b="0" dirty="0" err="1">
                          <a:effectLst/>
                        </a:rPr>
                        <a:t>arr</a:t>
                      </a:r>
                      <a:r>
                        <a:rPr lang="en-US" sz="2000" b="0" dirty="0">
                          <a:effectLst/>
                        </a:rPr>
                        <a:t>[4]</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938942234"/>
                  </a:ext>
                </a:extLst>
              </a:tr>
              <a:tr h="1145497">
                <a:tc>
                  <a:txBody>
                    <a:bodyPr/>
                    <a:lstStyle/>
                    <a:p>
                      <a:pPr algn="l" fontAlgn="base"/>
                      <a:r>
                        <a:rPr lang="en-US" sz="2000" b="0">
                          <a:effectLst/>
                        </a:rPr>
                        <a:t>Insertion and deletion in stacks takes place only from one end of the list called the top.</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2000" b="0" dirty="0">
                          <a:effectLst/>
                        </a:rPr>
                        <a:t>Insertion and deletion in array can be done at any index in the array.</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306492122"/>
                  </a:ext>
                </a:extLst>
              </a:tr>
              <a:tr h="376762">
                <a:tc>
                  <a:txBody>
                    <a:bodyPr/>
                    <a:lstStyle/>
                    <a:p>
                      <a:pPr algn="l" fontAlgn="base"/>
                      <a:r>
                        <a:rPr lang="en-US" sz="2000" b="0">
                          <a:effectLst/>
                        </a:rPr>
                        <a:t>Stack has a dynamic size.</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2000" b="0" dirty="0">
                          <a:effectLst/>
                        </a:rPr>
                        <a:t>Array has a fixed size.</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2639796706"/>
                  </a:ext>
                </a:extLst>
              </a:tr>
              <a:tr h="889252">
                <a:tc>
                  <a:txBody>
                    <a:bodyPr/>
                    <a:lstStyle/>
                    <a:p>
                      <a:pPr algn="l" fontAlgn="base"/>
                      <a:r>
                        <a:rPr lang="en-US" sz="2000" b="0">
                          <a:effectLst/>
                        </a:rPr>
                        <a:t>Stack can contain elements of different data type.</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2000" b="0" dirty="0">
                          <a:effectLst/>
                        </a:rPr>
                        <a:t>Array contains elements of same data type.</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2312839595"/>
                  </a:ext>
                </a:extLst>
              </a:tr>
              <a:tr h="633007">
                <a:tc>
                  <a:txBody>
                    <a:bodyPr/>
                    <a:lstStyle/>
                    <a:p>
                      <a:pPr algn="l" fontAlgn="base"/>
                      <a:r>
                        <a:rPr lang="en-US" sz="2000" b="0">
                          <a:effectLst/>
                        </a:rPr>
                        <a:t>We can do only linear search</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l" fontAlgn="base"/>
                      <a:r>
                        <a:rPr lang="en-US" sz="2000" b="0" dirty="0">
                          <a:effectLst/>
                        </a:rPr>
                        <a:t>We can do both linear and Binary search</a:t>
                      </a:r>
                    </a:p>
                  </a:txBody>
                  <a:tcPr marL="93180" marR="93180" marT="46590" marB="46590" anchor="ctr">
                    <a:lnL>
                      <a:noFill/>
                    </a:lnL>
                    <a:lnR>
                      <a:noFill/>
                    </a:lnR>
                    <a:lnT w="9525" cap="flat" cmpd="sng" algn="ctr">
                      <a:solidFill>
                        <a:srgbClr val="EDEDED"/>
                      </a:solidFill>
                      <a:prstDash val="solid"/>
                      <a:round/>
                      <a:headEnd type="none" w="med" len="med"/>
                      <a:tailEnd type="none" w="med" len="med"/>
                    </a:lnT>
                    <a:lnB>
                      <a:noFill/>
                    </a:lnB>
                  </a:tcPr>
                </a:tc>
                <a:extLst>
                  <a:ext uri="{0D108BD9-81ED-4DB2-BD59-A6C34878D82A}">
                    <a16:rowId xmlns:a16="http://schemas.microsoft.com/office/drawing/2014/main" val="1139407026"/>
                  </a:ext>
                </a:extLst>
              </a:tr>
            </a:tbl>
          </a:graphicData>
        </a:graphic>
      </p:graphicFrame>
      <p:sp>
        <p:nvSpPr>
          <p:cNvPr id="5"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Roboto"/>
              </a:rPr>
              <a:t>Difference between Stack and Array Data Structures:</a:t>
            </a:r>
            <a:endParaRPr kumimoji="0" lang="en-US" altLang="en-US" sz="1200" b="0" i="0" u="none" strike="noStrike" cap="none" normalizeH="0" baseline="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210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Arrays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7" name="Subtitle 2"/>
          <p:cNvSpPr txBox="1">
            <a:spLocks/>
          </p:cNvSpPr>
          <p:nvPr/>
        </p:nvSpPr>
        <p:spPr>
          <a:xfrm>
            <a:off x="1752600" y="2306782"/>
            <a:ext cx="8686800" cy="447501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buFont typeface="Wingdings" pitchFamily="2" charset="2"/>
              <a:buChar char="§"/>
            </a:pPr>
            <a:r>
              <a:rPr lang="en-US" dirty="0"/>
              <a:t>An</a:t>
            </a:r>
            <a:r>
              <a:rPr lang="en-US" dirty="0">
                <a:solidFill>
                  <a:schemeClr val="tx1"/>
                </a:solidFill>
              </a:rPr>
              <a:t> </a:t>
            </a:r>
            <a:r>
              <a:rPr lang="en-US" dirty="0"/>
              <a:t>array is a collection of homogeneous data elements described by a single name.</a:t>
            </a:r>
          </a:p>
          <a:p>
            <a:pPr algn="just">
              <a:buFont typeface="Wingdings" pitchFamily="2" charset="2"/>
              <a:buChar char="§"/>
            </a:pPr>
            <a:r>
              <a:rPr lang="en-US" dirty="0"/>
              <a:t>Each element of an array is referenced by an index enclosed in parenthesis.</a:t>
            </a:r>
          </a:p>
          <a:p>
            <a:pPr algn="just">
              <a:buFont typeface="Wingdings" pitchFamily="2" charset="2"/>
              <a:buChar char="§"/>
            </a:pPr>
            <a:r>
              <a:rPr lang="en-US" dirty="0"/>
              <a:t>If an element of an array is referenced by single subscript, then the array is known as one dimensional array or linear array and if two subscripts are required to reference an element, the array is known as two dimensional array and so on.</a:t>
            </a:r>
          </a:p>
        </p:txBody>
      </p:sp>
    </p:spTree>
    <p:extLst>
      <p:ext uri="{BB962C8B-B14F-4D97-AF65-F5344CB8AC3E}">
        <p14:creationId xmlns:p14="http://schemas.microsoft.com/office/powerpoint/2010/main" val="744257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ONE DIMENSIONAL ARRAY</a:t>
            </a:r>
            <a:endParaRPr lang="en-US" dirty="0"/>
          </a:p>
        </p:txBody>
      </p:sp>
      <p:sp>
        <p:nvSpPr>
          <p:cNvPr id="2" name="Content Placeholder 1"/>
          <p:cNvSpPr>
            <a:spLocks noGrp="1"/>
          </p:cNvSpPr>
          <p:nvPr>
            <p:ph idx="1"/>
          </p:nvPr>
        </p:nvSpPr>
        <p:spPr>
          <a:xfrm>
            <a:off x="1371600" y="2207623"/>
            <a:ext cx="9067800" cy="3812177"/>
          </a:xfrm>
        </p:spPr>
        <p:txBody>
          <a:bodyPr>
            <a:normAutofit/>
          </a:bodyPr>
          <a:lstStyle/>
          <a:p>
            <a:pPr algn="just">
              <a:buFont typeface="Wingdings" pitchFamily="2" charset="2"/>
              <a:buChar char="Ø"/>
            </a:pPr>
            <a:r>
              <a:rPr lang="en-US" sz="2400" dirty="0"/>
              <a:t>One-dimensional array (or linear array) is a set of ‘n’ finite numbers of homogenous data elements such as :</a:t>
            </a:r>
          </a:p>
          <a:p>
            <a:pPr algn="just">
              <a:buFont typeface="Wingdings" pitchFamily="2" charset="2"/>
              <a:buChar char="Ø"/>
            </a:pPr>
            <a:endParaRPr lang="en-US" sz="2400" dirty="0"/>
          </a:p>
          <a:p>
            <a:pPr marL="610870" lvl="2" indent="-285750" algn="just">
              <a:buFont typeface="Wingdings" pitchFamily="2" charset="2"/>
              <a:buChar char="§"/>
            </a:pPr>
            <a:r>
              <a:rPr lang="en-US" sz="2400" dirty="0"/>
              <a:t>The elements of the array are referenced  respectively by an index set consisting of ‘n’ consecutive numbers.</a:t>
            </a:r>
          </a:p>
          <a:p>
            <a:pPr marL="610870" lvl="2" indent="-285750" algn="just">
              <a:buFont typeface="Wingdings" pitchFamily="2" charset="2"/>
              <a:buChar char="§"/>
            </a:pPr>
            <a:endParaRPr lang="en-US" sz="2400" dirty="0"/>
          </a:p>
          <a:p>
            <a:pPr marL="610870" lvl="2" indent="-285750" algn="just">
              <a:buFont typeface="Wingdings" pitchFamily="2" charset="2"/>
              <a:buChar char="§"/>
            </a:pPr>
            <a:r>
              <a:rPr lang="en-US" sz="2400" dirty="0"/>
              <a:t>The elements of the array are stored respectively in successive memory locations.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62695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vert="horz" lIns="92075" tIns="46038" rIns="92075" bIns="46038" rtlCol="0" anchor="ctr">
            <a:normAutofit/>
          </a:bodyPr>
          <a:lstStyle/>
          <a:p>
            <a:r>
              <a:rPr lang="en-US" dirty="0"/>
              <a:t>Arrays</a:t>
            </a:r>
          </a:p>
        </p:txBody>
      </p:sp>
      <p:sp>
        <p:nvSpPr>
          <p:cNvPr id="12291" name="Rectangle 3"/>
          <p:cNvSpPr>
            <a:spLocks noGrp="1" noChangeArrowheads="1"/>
          </p:cNvSpPr>
          <p:nvPr>
            <p:ph idx="1"/>
          </p:nvPr>
        </p:nvSpPr>
        <p:spPr>
          <a:xfrm>
            <a:off x="1572154" y="3178704"/>
            <a:ext cx="8783324" cy="3450696"/>
          </a:xfrm>
          <a:noFill/>
          <a:ln/>
        </p:spPr>
        <p:txBody>
          <a:bodyPr vert="horz" lIns="92075" tIns="46038" rIns="92075" bIns="46038" rtlCol="0">
            <a:normAutofit/>
          </a:bodyPr>
          <a:lstStyle/>
          <a:p>
            <a:pPr>
              <a:buFont typeface="Wingdings" pitchFamily="2" charset="2"/>
              <a:buChar char="§"/>
            </a:pPr>
            <a:r>
              <a:rPr lang="en-US" dirty="0"/>
              <a:t>An </a:t>
            </a:r>
            <a:r>
              <a:rPr lang="en-US" i="1" dirty="0"/>
              <a:t>array</a:t>
            </a:r>
            <a:r>
              <a:rPr lang="en-US" dirty="0"/>
              <a:t> is an ordered list of values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12292" name="Rectangle 4"/>
          <p:cNvSpPr>
            <a:spLocks noChangeArrowheads="1"/>
          </p:cNvSpPr>
          <p:nvPr/>
        </p:nvSpPr>
        <p:spPr bwMode="auto">
          <a:xfrm>
            <a:off x="3724275" y="3398838"/>
            <a:ext cx="60906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400" dirty="0">
                <a:latin typeface="Times New Roman" pitchFamily="18" charset="0"/>
              </a:rPr>
              <a:t>0     1        2     3        4       5      6     7       8     9</a:t>
            </a:r>
          </a:p>
        </p:txBody>
      </p:sp>
      <p:grpSp>
        <p:nvGrpSpPr>
          <p:cNvPr id="12311" name="Group 23"/>
          <p:cNvGrpSpPr>
            <a:grpSpLocks/>
          </p:cNvGrpSpPr>
          <p:nvPr/>
        </p:nvGrpSpPr>
        <p:grpSpPr bwMode="auto">
          <a:xfrm>
            <a:off x="3429001" y="3856038"/>
            <a:ext cx="6553200" cy="793643"/>
            <a:chOff x="1829" y="2112"/>
            <a:chExt cx="3389" cy="450"/>
          </a:xfrm>
        </p:grpSpPr>
        <p:grpSp>
          <p:nvGrpSpPr>
            <p:cNvPr id="12294" name="Group 6"/>
            <p:cNvGrpSpPr>
              <a:grpSpLocks/>
            </p:cNvGrpSpPr>
            <p:nvPr/>
          </p:nvGrpSpPr>
          <p:grpSpPr bwMode="auto">
            <a:xfrm>
              <a:off x="1829" y="2112"/>
              <a:ext cx="3389" cy="450"/>
              <a:chOff x="1533" y="3128"/>
              <a:chExt cx="3389" cy="450"/>
            </a:xfrm>
          </p:grpSpPr>
          <p:sp>
            <p:nvSpPr>
              <p:cNvPr id="12295"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01" name="Rectangle 13"/>
            <p:cNvSpPr>
              <a:spLocks noChangeArrowheads="1"/>
            </p:cNvSpPr>
            <p:nvPr/>
          </p:nvSpPr>
          <p:spPr bwMode="auto">
            <a:xfrm>
              <a:off x="1860" y="2200"/>
              <a:ext cx="3319"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dirty="0">
                  <a:latin typeface="Times New Roman" pitchFamily="18" charset="0"/>
                </a:rPr>
                <a:t>79     87      94   82     67   98      87   81       74   91</a:t>
              </a:r>
            </a:p>
          </p:txBody>
        </p:sp>
      </p:grpSp>
      <p:sp>
        <p:nvSpPr>
          <p:cNvPr id="12302" name="Text Box 14"/>
          <p:cNvSpPr txBox="1">
            <a:spLocks noChangeArrowheads="1"/>
          </p:cNvSpPr>
          <p:nvPr/>
        </p:nvSpPr>
        <p:spPr bwMode="auto">
          <a:xfrm>
            <a:off x="2576513" y="5076825"/>
            <a:ext cx="6854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2"/>
                </a:solidFill>
                <a:latin typeface="Arial Unicode MS" pitchFamily="34" charset="-128"/>
              </a:rPr>
              <a:t>An array of size N is indexed from zero to N-1</a:t>
            </a:r>
          </a:p>
        </p:txBody>
      </p:sp>
      <p:grpSp>
        <p:nvGrpSpPr>
          <p:cNvPr id="12303" name="Group 15"/>
          <p:cNvGrpSpPr>
            <a:grpSpLocks/>
          </p:cNvGrpSpPr>
          <p:nvPr/>
        </p:nvGrpSpPr>
        <p:grpSpPr bwMode="auto">
          <a:xfrm>
            <a:off x="2287273" y="2562226"/>
            <a:ext cx="1887787" cy="1892300"/>
            <a:chOff x="731" y="1345"/>
            <a:chExt cx="1003" cy="1192"/>
          </a:xfrm>
        </p:grpSpPr>
        <p:sp>
          <p:nvSpPr>
            <p:cNvPr id="12304" name="Rectangle 16"/>
            <p:cNvSpPr>
              <a:spLocks noChangeArrowheads="1"/>
            </p:cNvSpPr>
            <p:nvPr/>
          </p:nvSpPr>
          <p:spPr bwMode="auto">
            <a:xfrm>
              <a:off x="864" y="2304"/>
              <a:ext cx="5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Courier New" pitchFamily="49" charset="0"/>
                </a:rPr>
                <a:t>scores</a:t>
              </a:r>
            </a:p>
          </p:txBody>
        </p:sp>
        <p:sp>
          <p:nvSpPr>
            <p:cNvPr id="12305" name="Text Box 17"/>
            <p:cNvSpPr txBox="1">
              <a:spLocks noChangeArrowheads="1"/>
            </p:cNvSpPr>
            <p:nvPr/>
          </p:nvSpPr>
          <p:spPr bwMode="auto">
            <a:xfrm>
              <a:off x="731" y="1345"/>
              <a:ext cx="100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a:solidFill>
                    <a:schemeClr val="tx2"/>
                  </a:solidFill>
                  <a:latin typeface="Arial Unicode MS" pitchFamily="34" charset="-128"/>
                </a:rPr>
                <a:t>The entire array</a:t>
              </a:r>
            </a:p>
            <a:p>
              <a:pPr algn="ctr"/>
              <a:r>
                <a:rPr lang="en-US" dirty="0">
                  <a:solidFill>
                    <a:schemeClr val="tx2"/>
                  </a:solidFill>
                  <a:latin typeface="Arial Unicode MS" pitchFamily="34" charset="-128"/>
                </a:rPr>
                <a:t>has a single name</a:t>
              </a:r>
            </a:p>
          </p:txBody>
        </p:sp>
        <p:sp>
          <p:nvSpPr>
            <p:cNvPr id="12306"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07" name="Group 19"/>
          <p:cNvGrpSpPr>
            <a:grpSpLocks/>
          </p:cNvGrpSpPr>
          <p:nvPr/>
        </p:nvGrpSpPr>
        <p:grpSpPr bwMode="auto">
          <a:xfrm>
            <a:off x="5526585" y="2560638"/>
            <a:ext cx="3210933" cy="836613"/>
            <a:chOff x="2447" y="1393"/>
            <a:chExt cx="1706" cy="527"/>
          </a:xfrm>
        </p:grpSpPr>
        <p:sp>
          <p:nvSpPr>
            <p:cNvPr id="12308" name="Text Box 20"/>
            <p:cNvSpPr txBox="1">
              <a:spLocks noChangeArrowheads="1"/>
            </p:cNvSpPr>
            <p:nvPr/>
          </p:nvSpPr>
          <p:spPr bwMode="auto">
            <a:xfrm>
              <a:off x="2447" y="1393"/>
              <a:ext cx="17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a:solidFill>
                    <a:schemeClr val="tx2"/>
                  </a:solidFill>
                  <a:latin typeface="Arial Unicode MS" pitchFamily="34" charset="-128"/>
                </a:rPr>
                <a:t>Each value has a numeric </a:t>
              </a:r>
              <a:r>
                <a:rPr lang="en-US" i="1" dirty="0">
                  <a:solidFill>
                    <a:schemeClr val="tx2"/>
                  </a:solidFill>
                  <a:latin typeface="Arial Unicode MS" pitchFamily="34" charset="-128"/>
                </a:rPr>
                <a:t>index</a:t>
              </a:r>
            </a:p>
          </p:txBody>
        </p:sp>
        <p:sp>
          <p:nvSpPr>
            <p:cNvPr id="12309"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10" name="Text Box 22"/>
          <p:cNvSpPr txBox="1">
            <a:spLocks noChangeArrowheads="1"/>
          </p:cNvSpPr>
          <p:nvPr/>
        </p:nvSpPr>
        <p:spPr bwMode="auto">
          <a:xfrm>
            <a:off x="2128838" y="5686425"/>
            <a:ext cx="82268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2"/>
                </a:solidFill>
                <a:latin typeface="Arial Unicode MS" pitchFamily="34" charset="-128"/>
              </a:rPr>
              <a:t>This array holds 10 values that are indexed from 0 to 9</a:t>
            </a:r>
          </a:p>
        </p:txBody>
      </p:sp>
    </p:spTree>
    <p:extLst>
      <p:ext uri="{BB962C8B-B14F-4D97-AF65-F5344CB8AC3E}">
        <p14:creationId xmlns:p14="http://schemas.microsoft.com/office/powerpoint/2010/main" val="1629031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956"/>
          <a:stretch/>
        </p:blipFill>
        <p:spPr bwMode="auto">
          <a:xfrm>
            <a:off x="762001" y="609601"/>
            <a:ext cx="10380863" cy="621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2057400" y="152400"/>
            <a:ext cx="8077200" cy="685800"/>
          </a:xfrm>
          <a:prstGeom prst="rect">
            <a:avLst/>
          </a:prstGeom>
        </p:spPr>
        <p:txBody>
          <a:bodyPr/>
          <a:lstStyle/>
          <a:p>
            <a:pPr algn="ctr">
              <a:defRPr/>
            </a:pPr>
            <a:r>
              <a:rPr lang="en-US" sz="3600" kern="0" dirty="0">
                <a:solidFill>
                  <a:srgbClr val="222222"/>
                </a:solidFill>
                <a:latin typeface="+mj-lt"/>
                <a:ea typeface="+mj-ea"/>
                <a:cs typeface="+mj-cs"/>
              </a:rPr>
              <a:t>One-Dimensional Arrays (continued)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12416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0209" y="0"/>
            <a:ext cx="10158153" cy="723207"/>
          </a:xfrm>
        </p:spPr>
        <p:txBody>
          <a:bodyPr/>
          <a:lstStyle/>
          <a:p>
            <a:r>
              <a:rPr lang="en-US" dirty="0"/>
              <a:t>Multidimensional Array/2D Arrays</a:t>
            </a:r>
          </a:p>
        </p:txBody>
      </p:sp>
      <p:sp>
        <p:nvSpPr>
          <p:cNvPr id="2" name="Content Placeholder 1"/>
          <p:cNvSpPr>
            <a:spLocks noGrp="1"/>
          </p:cNvSpPr>
          <p:nvPr>
            <p:ph idx="1"/>
          </p:nvPr>
        </p:nvSpPr>
        <p:spPr>
          <a:xfrm>
            <a:off x="1139537" y="579778"/>
            <a:ext cx="8889569" cy="2660072"/>
          </a:xfrm>
        </p:spPr>
        <p:txBody>
          <a:bodyPr>
            <a:normAutofit fontScale="92500" lnSpcReduction="10000"/>
          </a:bodyPr>
          <a:lstStyle/>
          <a:p>
            <a:pPr marL="0" indent="0">
              <a:buNone/>
            </a:pPr>
            <a:r>
              <a:rPr lang="en-US" sz="2300" dirty="0"/>
              <a:t>The elements of a 2-dimensional array </a:t>
            </a:r>
            <a:r>
              <a:rPr lang="en-US" sz="2300" dirty="0">
                <a:solidFill>
                  <a:schemeClr val="hlink"/>
                </a:solidFill>
              </a:rPr>
              <a:t>a </a:t>
            </a:r>
            <a:r>
              <a:rPr lang="en-US" sz="2300" dirty="0"/>
              <a:t>declared as:</a:t>
            </a:r>
          </a:p>
          <a:p>
            <a:pPr marL="0" indent="0">
              <a:buNone/>
            </a:pPr>
            <a:r>
              <a:rPr lang="en-US" sz="2300" dirty="0" err="1">
                <a:solidFill>
                  <a:schemeClr val="hlink"/>
                </a:solidFill>
              </a:rPr>
              <a:t>int</a:t>
            </a:r>
            <a:r>
              <a:rPr lang="en-US" sz="2300" dirty="0">
                <a:solidFill>
                  <a:schemeClr val="hlink"/>
                </a:solidFill>
              </a:rPr>
              <a:t> a[3][4];</a:t>
            </a:r>
          </a:p>
          <a:p>
            <a:pPr marL="0" indent="0">
              <a:buNone/>
            </a:pPr>
            <a:r>
              <a:rPr lang="en-US" sz="2300" dirty="0"/>
              <a:t>may be shown as a table</a:t>
            </a:r>
          </a:p>
          <a:p>
            <a:pPr marL="0" indent="0">
              <a:buNone/>
            </a:pPr>
            <a:r>
              <a:rPr lang="en-US" sz="2300" dirty="0">
                <a:solidFill>
                  <a:schemeClr val="hlink"/>
                </a:solidFill>
              </a:rPr>
              <a:t>a[0][0]     a[0][1]    a[0][2]    a[0][3]</a:t>
            </a:r>
          </a:p>
          <a:p>
            <a:pPr marL="0" indent="0">
              <a:buNone/>
            </a:pPr>
            <a:r>
              <a:rPr lang="en-US" sz="2300" dirty="0">
                <a:solidFill>
                  <a:schemeClr val="hlink"/>
                </a:solidFill>
              </a:rPr>
              <a:t>a[1][0]     a[1][1]    a[1][2]    a[1][3]</a:t>
            </a:r>
          </a:p>
          <a:p>
            <a:pPr marL="0" indent="0">
              <a:buNone/>
            </a:pPr>
            <a:r>
              <a:rPr lang="en-US" sz="2300" dirty="0">
                <a:solidFill>
                  <a:schemeClr val="hlink"/>
                </a:solidFill>
              </a:rPr>
              <a:t>a[2][0]     a[2][1]    a[2][2]    a[2][3]</a:t>
            </a:r>
          </a:p>
          <a:p>
            <a:pPr marL="0" indent="0">
              <a:buNone/>
            </a:pPr>
            <a:endParaRPr lang="en-US" dirty="0">
              <a:solidFill>
                <a:schemeClr val="hlink"/>
              </a:solidFill>
            </a:endParaRP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915" y="3239850"/>
            <a:ext cx="8913813" cy="29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458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Rows Of A 2D Array</a:t>
            </a:r>
          </a:p>
        </p:txBody>
      </p:sp>
      <p:sp>
        <p:nvSpPr>
          <p:cNvPr id="4" name="Rectangle 3"/>
          <p:cNvSpPr>
            <a:spLocks noGrp="1" noChangeArrowheads="1"/>
          </p:cNvSpPr>
          <p:nvPr>
            <p:ph idx="1"/>
          </p:nvPr>
        </p:nvSpPr>
        <p:spPr>
          <a:noFill/>
          <a:ln/>
        </p:spPr>
        <p:txBody>
          <a:bodyPr/>
          <a:lstStyle/>
          <a:p>
            <a:pPr marL="0" indent="0">
              <a:buNone/>
            </a:pPr>
            <a:r>
              <a:rPr lang="en-US" dirty="0">
                <a:solidFill>
                  <a:schemeClr val="hlink"/>
                </a:solidFill>
              </a:rPr>
              <a:t>a[0][0]     a[0][1]    a[0][2]    a[0][3]       </a:t>
            </a:r>
            <a:r>
              <a:rPr lang="en-US" dirty="0"/>
              <a:t>row 0</a:t>
            </a:r>
          </a:p>
          <a:p>
            <a:pPr marL="0" indent="0">
              <a:buNone/>
            </a:pPr>
            <a:r>
              <a:rPr lang="en-US" dirty="0">
                <a:solidFill>
                  <a:schemeClr val="hlink"/>
                </a:solidFill>
              </a:rPr>
              <a:t>a[1][0]     a[1][1]    a[1][2]    a[1][3]       </a:t>
            </a:r>
            <a:r>
              <a:rPr lang="en-US" dirty="0"/>
              <a:t>row 1</a:t>
            </a:r>
            <a:endParaRPr lang="en-US" dirty="0">
              <a:solidFill>
                <a:schemeClr val="hlink"/>
              </a:solidFill>
            </a:endParaRPr>
          </a:p>
          <a:p>
            <a:pPr marL="0" indent="0">
              <a:buNone/>
            </a:pPr>
            <a:r>
              <a:rPr lang="en-US" dirty="0">
                <a:solidFill>
                  <a:schemeClr val="hlink"/>
                </a:solidFill>
              </a:rPr>
              <a:t>a[2][0]     a[2][1]    a[2][2]    a[2][3]       </a:t>
            </a:r>
            <a:r>
              <a:rPr lang="en-US" dirty="0"/>
              <a:t>row 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5" name="Line 4"/>
          <p:cNvSpPr>
            <a:spLocks noChangeShapeType="1"/>
          </p:cNvSpPr>
          <p:nvPr/>
        </p:nvSpPr>
        <p:spPr bwMode="auto">
          <a:xfrm>
            <a:off x="1981200" y="21336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a:off x="1981200" y="25908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1905000" y="30480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2790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Columns Of A 2D Array</a:t>
            </a:r>
          </a:p>
        </p:txBody>
      </p:sp>
      <p:sp>
        <p:nvSpPr>
          <p:cNvPr id="2" name="Content Placeholder 1"/>
          <p:cNvSpPr>
            <a:spLocks noGrp="1"/>
          </p:cNvSpPr>
          <p:nvPr>
            <p:ph idx="1"/>
          </p:nvPr>
        </p:nvSpPr>
        <p:spPr>
          <a:xfrm>
            <a:off x="3335868" y="2675467"/>
            <a:ext cx="7408333" cy="3450696"/>
          </a:xfrm>
        </p:spPr>
        <p:txBody>
          <a:bodyPr/>
          <a:lstStyle/>
          <a:p>
            <a:pPr marL="0" indent="0">
              <a:buNone/>
            </a:pPr>
            <a:r>
              <a:rPr lang="en-US" dirty="0">
                <a:solidFill>
                  <a:schemeClr val="hlink"/>
                </a:solidFill>
              </a:rPr>
              <a:t>a[0][0]     a[0][1]    a[0][2]    a[0][3]</a:t>
            </a:r>
          </a:p>
          <a:p>
            <a:pPr marL="0" indent="0">
              <a:buNone/>
            </a:pPr>
            <a:r>
              <a:rPr lang="en-US" dirty="0">
                <a:solidFill>
                  <a:schemeClr val="hlink"/>
                </a:solidFill>
              </a:rPr>
              <a:t>a[1][0]     a[1][1]    a[1][2]    a[1][3]</a:t>
            </a:r>
          </a:p>
          <a:p>
            <a:pPr marL="0" indent="0">
              <a:buNone/>
            </a:pPr>
            <a:r>
              <a:rPr lang="en-US" dirty="0">
                <a:solidFill>
                  <a:schemeClr val="hlink"/>
                </a:solidFill>
              </a:rPr>
              <a:t>a[2][0]     a[2][1]    a[2][2]    a[2][3]</a:t>
            </a:r>
          </a:p>
          <a:p>
            <a:pPr marL="0" indent="0">
              <a:buNone/>
            </a:pPr>
            <a:endParaRPr lang="en-US" dirty="0">
              <a:solidFill>
                <a:schemeClr val="hlink"/>
              </a:solidFill>
            </a:endParaRPr>
          </a:p>
          <a:p>
            <a:pPr marL="0" indent="0">
              <a:buNone/>
            </a:pP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9</a:t>
            </a:fld>
            <a:endParaRPr lang="en-US"/>
          </a:p>
        </p:txBody>
      </p:sp>
      <p:sp>
        <p:nvSpPr>
          <p:cNvPr id="4" name="Line 4"/>
          <p:cNvSpPr>
            <a:spLocks noChangeShapeType="1"/>
          </p:cNvSpPr>
          <p:nvPr/>
        </p:nvSpPr>
        <p:spPr bwMode="auto">
          <a:xfrm>
            <a:off x="3733800" y="18288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4724400" y="18288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5638800" y="1737361"/>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6553200" y="18288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8"/>
          <p:cNvSpPr>
            <a:spLocks noChangeArrowheads="1"/>
          </p:cNvSpPr>
          <p:nvPr/>
        </p:nvSpPr>
        <p:spPr bwMode="auto">
          <a:xfrm>
            <a:off x="2895600" y="47244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t>column 0</a:t>
            </a:r>
          </a:p>
        </p:txBody>
      </p:sp>
      <p:sp>
        <p:nvSpPr>
          <p:cNvPr id="9" name="Rectangle 9"/>
          <p:cNvSpPr>
            <a:spLocks noChangeArrowheads="1"/>
          </p:cNvSpPr>
          <p:nvPr/>
        </p:nvSpPr>
        <p:spPr bwMode="auto">
          <a:xfrm>
            <a:off x="4572000" y="47244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t>column 1</a:t>
            </a:r>
          </a:p>
        </p:txBody>
      </p:sp>
      <p:sp>
        <p:nvSpPr>
          <p:cNvPr id="10" name="Rectangle 10"/>
          <p:cNvSpPr>
            <a:spLocks noChangeArrowheads="1"/>
          </p:cNvSpPr>
          <p:nvPr/>
        </p:nvSpPr>
        <p:spPr bwMode="auto">
          <a:xfrm>
            <a:off x="6096000" y="47244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t>column 2</a:t>
            </a:r>
          </a:p>
        </p:txBody>
      </p:sp>
      <p:sp>
        <p:nvSpPr>
          <p:cNvPr id="11" name="Rectangle 11"/>
          <p:cNvSpPr>
            <a:spLocks noChangeArrowheads="1"/>
          </p:cNvSpPr>
          <p:nvPr/>
        </p:nvSpPr>
        <p:spPr bwMode="auto">
          <a:xfrm>
            <a:off x="7772400" y="47244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t>column 3</a:t>
            </a:r>
          </a:p>
        </p:txBody>
      </p:sp>
    </p:spTree>
    <p:extLst>
      <p:ext uri="{BB962C8B-B14F-4D97-AF65-F5344CB8AC3E}">
        <p14:creationId xmlns:p14="http://schemas.microsoft.com/office/powerpoint/2010/main" val="3315416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990</Words>
  <Application>Microsoft Office PowerPoint</Application>
  <PresentationFormat>Widescreen</PresentationFormat>
  <Paragraphs>151</Paragraphs>
  <Slides>22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MS PGothic</vt:lpstr>
      <vt:lpstr>MS PGothic</vt:lpstr>
      <vt:lpstr>Arial</vt:lpstr>
      <vt:lpstr>Arial Unicode MS</vt:lpstr>
      <vt:lpstr>Calibri</vt:lpstr>
      <vt:lpstr>Calibri Light</vt:lpstr>
      <vt:lpstr>Courier New</vt:lpstr>
      <vt:lpstr>Roboto</vt:lpstr>
      <vt:lpstr>Symbol</vt:lpstr>
      <vt:lpstr>Times New Roman</vt:lpstr>
      <vt:lpstr>Wingdings</vt:lpstr>
      <vt:lpstr>Retrospect</vt:lpstr>
      <vt:lpstr>Data Structures and Algorithms   Instructor: Maira Sami </vt:lpstr>
      <vt:lpstr>Arrays      </vt:lpstr>
      <vt:lpstr>Arrays</vt:lpstr>
      <vt:lpstr>ONE DIMENSIONAL ARRAY</vt:lpstr>
      <vt:lpstr>Arrays</vt:lpstr>
      <vt:lpstr>PowerPoint Presentation</vt:lpstr>
      <vt:lpstr>Multidimensional Array/2D Arrays</vt:lpstr>
      <vt:lpstr>Rows Of A 2D Array</vt:lpstr>
      <vt:lpstr>Columns Of A 2D Array</vt:lpstr>
      <vt:lpstr>PowerPoint Presentation</vt:lpstr>
      <vt:lpstr>Two-Dimensional Arrays (continued)</vt:lpstr>
      <vt:lpstr>2D Array Representation In C++</vt:lpstr>
      <vt:lpstr>2D Array Representation In C++</vt:lpstr>
      <vt:lpstr>Row-Major Mapping</vt:lpstr>
      <vt:lpstr>Column-Major Mapping</vt:lpstr>
      <vt:lpstr>Array operations</vt:lpstr>
      <vt:lpstr>PowerPoint Presentation</vt:lpstr>
      <vt:lpstr>PowerPoint Presentation</vt:lpstr>
      <vt:lpstr>PowerPoint Presentation</vt:lpstr>
      <vt:lpstr>PowerPoint Presentation</vt:lpstr>
      <vt:lpstr>Time complexity of various array operations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Maira Sami</dc:creator>
  <cp:lastModifiedBy>Maira Sami</cp:lastModifiedBy>
  <cp:revision>20</cp:revision>
  <dcterms:created xsi:type="dcterms:W3CDTF">2019-09-11T04:47:31Z</dcterms:created>
  <dcterms:modified xsi:type="dcterms:W3CDTF">2021-10-29T05:20:18Z</dcterms:modified>
</cp:coreProperties>
</file>