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notesMasterIdLst>
    <p:notesMasterId r:id="rId2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6322" autoAdjust="0"/>
    <p:restoredTop sz="83124" autoAdjust="0"/>
  </p:normalViewPr>
  <p:slideViewPr>
    <p:cSldViewPr snapToGrid="0">
      <p:cViewPr varScale="1">
        <p:scale>
          <a:sx n="74" d="100"/>
          <a:sy n="74" d="100"/>
        </p:scale>
        <p:origin x="1406"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EEE259-67A3-4A3B-9F72-A5AD9F2B51FC}" type="datetimeFigureOut">
              <a:rPr lang="en-US" smtClean="0"/>
              <a:t>12/24/2021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342B00E-B59C-4E1F-AF55-98153350B7F1}" type="slidenum">
              <a:rPr lang="en-US" smtClean="0"/>
              <a:t>‹#›</a:t>
            </a:fld>
            <a:endParaRPr lang="en-US"/>
          </a:p>
        </p:txBody>
      </p:sp>
    </p:spTree>
    <p:extLst>
      <p:ext uri="{BB962C8B-B14F-4D97-AF65-F5344CB8AC3E}">
        <p14:creationId xmlns:p14="http://schemas.microsoft.com/office/powerpoint/2010/main" val="35815130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Preamble : Introductory statement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sense of right and wrong :</a:t>
            </a:r>
            <a:r>
              <a:rPr lang="en-US" dirty="0" smtClean="0"/>
              <a:t>conscience</a:t>
            </a:r>
            <a:endParaRPr lang="en-US" sz="1200" b="0" i="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3342B00E-B59C-4E1F-AF55-98153350B7F1}" type="slidenum">
              <a:rPr lang="en-US" smtClean="0"/>
              <a:t>2</a:t>
            </a:fld>
            <a:endParaRPr lang="en-US"/>
          </a:p>
        </p:txBody>
      </p:sp>
    </p:spTree>
    <p:extLst>
      <p:ext uri="{BB962C8B-B14F-4D97-AF65-F5344CB8AC3E}">
        <p14:creationId xmlns:p14="http://schemas.microsoft.com/office/powerpoint/2010/main" val="1981643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Association of computing machinery</a:t>
            </a:r>
            <a:endParaRPr lang="en-US" dirty="0"/>
          </a:p>
        </p:txBody>
      </p:sp>
      <p:sp>
        <p:nvSpPr>
          <p:cNvPr id="4" name="Slide Number Placeholder 3"/>
          <p:cNvSpPr>
            <a:spLocks noGrp="1"/>
          </p:cNvSpPr>
          <p:nvPr>
            <p:ph type="sldNum" sz="quarter" idx="10"/>
          </p:nvPr>
        </p:nvSpPr>
        <p:spPr/>
        <p:txBody>
          <a:bodyPr/>
          <a:lstStyle/>
          <a:p>
            <a:fld id="{3342B00E-B59C-4E1F-AF55-98153350B7F1}" type="slidenum">
              <a:rPr lang="en-US" smtClean="0"/>
              <a:t>3</a:t>
            </a:fld>
            <a:endParaRPr lang="en-US"/>
          </a:p>
        </p:txBody>
      </p:sp>
    </p:spTree>
    <p:extLst>
      <p:ext uri="{BB962C8B-B14F-4D97-AF65-F5344CB8AC3E}">
        <p14:creationId xmlns:p14="http://schemas.microsoft.com/office/powerpoint/2010/main" val="16328687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This list is not exhaustive. ::</a:t>
            </a:r>
            <a:r>
              <a:rPr lang="ur-PK" dirty="0" smtClean="0"/>
              <a:t>یہ فہرست مکمل نہیں ہے۔</a:t>
            </a: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to tell the public or someone in authority about something wrong that you know someone is doing ::blow the whistle</a:t>
            </a:r>
            <a:endParaRPr lang="en-US" dirty="0" smtClean="0"/>
          </a:p>
          <a:p>
            <a:endParaRPr lang="en-US" dirty="0"/>
          </a:p>
        </p:txBody>
      </p:sp>
      <p:sp>
        <p:nvSpPr>
          <p:cNvPr id="4" name="Slide Number Placeholder 3"/>
          <p:cNvSpPr>
            <a:spLocks noGrp="1"/>
          </p:cNvSpPr>
          <p:nvPr>
            <p:ph type="sldNum" sz="quarter" idx="10"/>
          </p:nvPr>
        </p:nvSpPr>
        <p:spPr/>
        <p:txBody>
          <a:bodyPr/>
          <a:lstStyle/>
          <a:p>
            <a:fld id="{3342B00E-B59C-4E1F-AF55-98153350B7F1}" type="slidenum">
              <a:rPr lang="en-US" smtClean="0"/>
              <a:t>6</a:t>
            </a:fld>
            <a:endParaRPr lang="en-US"/>
          </a:p>
        </p:txBody>
      </p:sp>
    </p:spTree>
    <p:extLst>
      <p:ext uri="{BB962C8B-B14F-4D97-AF65-F5344CB8AC3E}">
        <p14:creationId xmlns:p14="http://schemas.microsoft.com/office/powerpoint/2010/main" val="42359132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Pertaining :</a:t>
            </a:r>
            <a:r>
              <a:rPr lang="ur-PK" sz="1200" b="0" i="0" kern="1200" dirty="0" smtClean="0">
                <a:solidFill>
                  <a:schemeClr val="tx1"/>
                </a:solidFill>
                <a:effectLst/>
                <a:latin typeface="+mn-lt"/>
                <a:ea typeface="+mn-ea"/>
                <a:cs typeface="+mn-cs"/>
              </a:rPr>
              <a:t>متعلقہ</a:t>
            </a:r>
          </a:p>
          <a:p>
            <a:r>
              <a:rPr lang="ur-PK" dirty="0" smtClean="0"/>
              <a:t/>
            </a:r>
            <a:br>
              <a:rPr lang="ur-PK" dirty="0" smtClean="0"/>
            </a:br>
            <a:endParaRPr lang="en-US" dirty="0"/>
          </a:p>
        </p:txBody>
      </p:sp>
      <p:sp>
        <p:nvSpPr>
          <p:cNvPr id="4" name="Slide Number Placeholder 3"/>
          <p:cNvSpPr>
            <a:spLocks noGrp="1"/>
          </p:cNvSpPr>
          <p:nvPr>
            <p:ph type="sldNum" sz="quarter" idx="10"/>
          </p:nvPr>
        </p:nvSpPr>
        <p:spPr/>
        <p:txBody>
          <a:bodyPr/>
          <a:lstStyle/>
          <a:p>
            <a:fld id="{3342B00E-B59C-4E1F-AF55-98153350B7F1}" type="slidenum">
              <a:rPr lang="en-US" smtClean="0"/>
              <a:t>8</a:t>
            </a:fld>
            <a:endParaRPr lang="en-US"/>
          </a:p>
        </p:txBody>
      </p:sp>
    </p:spTree>
    <p:extLst>
      <p:ext uri="{BB962C8B-B14F-4D97-AF65-F5344CB8AC3E}">
        <p14:creationId xmlns:p14="http://schemas.microsoft.com/office/powerpoint/2010/main" val="20430674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dirty="0" smtClean="0">
                <a:solidFill>
                  <a:schemeClr val="tx1"/>
                </a:solidFill>
                <a:effectLst/>
                <a:latin typeface="+mn-lt"/>
                <a:ea typeface="+mn-ea"/>
                <a:cs typeface="+mn-cs"/>
              </a:rPr>
              <a:t>novel</a:t>
            </a:r>
            <a:r>
              <a:rPr lang="en-US" sz="1200" b="0" i="0" kern="1200" dirty="0" smtClean="0">
                <a:solidFill>
                  <a:schemeClr val="tx1"/>
                </a:solidFill>
                <a:effectLst/>
                <a:latin typeface="+mn-lt"/>
                <a:ea typeface="+mn-ea"/>
                <a:cs typeface="+mn-cs"/>
              </a:rPr>
              <a:t>. If something is so new and original that it's never been seen</a:t>
            </a:r>
            <a:endParaRPr lang="en-US" dirty="0" smtClean="0"/>
          </a:p>
          <a:p>
            <a:endParaRPr lang="en-US" dirty="0"/>
          </a:p>
        </p:txBody>
      </p:sp>
      <p:sp>
        <p:nvSpPr>
          <p:cNvPr id="4" name="Slide Number Placeholder 3"/>
          <p:cNvSpPr>
            <a:spLocks noGrp="1"/>
          </p:cNvSpPr>
          <p:nvPr>
            <p:ph type="sldNum" sz="quarter" idx="10"/>
          </p:nvPr>
        </p:nvSpPr>
        <p:spPr/>
        <p:txBody>
          <a:bodyPr/>
          <a:lstStyle/>
          <a:p>
            <a:fld id="{3342B00E-B59C-4E1F-AF55-98153350B7F1}" type="slidenum">
              <a:rPr lang="en-US" smtClean="0"/>
              <a:t>26</a:t>
            </a:fld>
            <a:endParaRPr lang="en-US"/>
          </a:p>
        </p:txBody>
      </p:sp>
    </p:spTree>
    <p:extLst>
      <p:ext uri="{BB962C8B-B14F-4D97-AF65-F5344CB8AC3E}">
        <p14:creationId xmlns:p14="http://schemas.microsoft.com/office/powerpoint/2010/main" val="31972307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D5168E3-3386-41FF-BF2C-6C9091C9841D}" type="datetimeFigureOut">
              <a:rPr lang="en-US" smtClean="0"/>
              <a:t>12/24/2021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2E028E-F7AE-4401-883F-ED7C6E609BB8}" type="slidenum">
              <a:rPr lang="en-US" smtClean="0"/>
              <a:t>‹#›</a:t>
            </a:fld>
            <a:endParaRPr lang="en-US"/>
          </a:p>
        </p:txBody>
      </p:sp>
    </p:spTree>
    <p:extLst>
      <p:ext uri="{BB962C8B-B14F-4D97-AF65-F5344CB8AC3E}">
        <p14:creationId xmlns:p14="http://schemas.microsoft.com/office/powerpoint/2010/main" val="12234392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D5168E3-3386-41FF-BF2C-6C9091C9841D}" type="datetimeFigureOut">
              <a:rPr lang="en-US" smtClean="0"/>
              <a:t>12/24/2021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2E028E-F7AE-4401-883F-ED7C6E609BB8}" type="slidenum">
              <a:rPr lang="en-US" smtClean="0"/>
              <a:t>‹#›</a:t>
            </a:fld>
            <a:endParaRPr lang="en-US"/>
          </a:p>
        </p:txBody>
      </p:sp>
    </p:spTree>
    <p:extLst>
      <p:ext uri="{BB962C8B-B14F-4D97-AF65-F5344CB8AC3E}">
        <p14:creationId xmlns:p14="http://schemas.microsoft.com/office/powerpoint/2010/main" val="25103991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D5168E3-3386-41FF-BF2C-6C9091C9841D}" type="datetimeFigureOut">
              <a:rPr lang="en-US" smtClean="0"/>
              <a:t>12/24/2021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2E028E-F7AE-4401-883F-ED7C6E609BB8}" type="slidenum">
              <a:rPr lang="en-US" smtClean="0"/>
              <a:t>‹#›</a:t>
            </a:fld>
            <a:endParaRPr lang="en-US"/>
          </a:p>
        </p:txBody>
      </p:sp>
    </p:spTree>
    <p:extLst>
      <p:ext uri="{BB962C8B-B14F-4D97-AF65-F5344CB8AC3E}">
        <p14:creationId xmlns:p14="http://schemas.microsoft.com/office/powerpoint/2010/main" val="22531547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D5168E3-3386-41FF-BF2C-6C9091C9841D}" type="datetimeFigureOut">
              <a:rPr lang="en-US" smtClean="0"/>
              <a:t>12/24/2021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2E028E-F7AE-4401-883F-ED7C6E609BB8}"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932085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D5168E3-3386-41FF-BF2C-6C9091C9841D}" type="datetimeFigureOut">
              <a:rPr lang="en-US" smtClean="0"/>
              <a:t>12/24/2021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2E028E-F7AE-4401-883F-ED7C6E609BB8}" type="slidenum">
              <a:rPr lang="en-US" smtClean="0"/>
              <a:t>‹#›</a:t>
            </a:fld>
            <a:endParaRPr lang="en-US"/>
          </a:p>
        </p:txBody>
      </p:sp>
    </p:spTree>
    <p:extLst>
      <p:ext uri="{BB962C8B-B14F-4D97-AF65-F5344CB8AC3E}">
        <p14:creationId xmlns:p14="http://schemas.microsoft.com/office/powerpoint/2010/main" val="36793491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D5168E3-3386-41FF-BF2C-6C9091C9841D}" type="datetimeFigureOut">
              <a:rPr lang="en-US" smtClean="0"/>
              <a:t>12/24/2021</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2E028E-F7AE-4401-883F-ED7C6E609BB8}" type="slidenum">
              <a:rPr lang="en-US" smtClean="0"/>
              <a:t>‹#›</a:t>
            </a:fld>
            <a:endParaRPr lang="en-US"/>
          </a:p>
        </p:txBody>
      </p:sp>
    </p:spTree>
    <p:extLst>
      <p:ext uri="{BB962C8B-B14F-4D97-AF65-F5344CB8AC3E}">
        <p14:creationId xmlns:p14="http://schemas.microsoft.com/office/powerpoint/2010/main" val="22070894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D5168E3-3386-41FF-BF2C-6C9091C9841D}" type="datetimeFigureOut">
              <a:rPr lang="en-US" smtClean="0"/>
              <a:t>12/24/2021</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2E028E-F7AE-4401-883F-ED7C6E609BB8}" type="slidenum">
              <a:rPr lang="en-US" smtClean="0"/>
              <a:t>‹#›</a:t>
            </a:fld>
            <a:endParaRPr lang="en-US"/>
          </a:p>
        </p:txBody>
      </p:sp>
    </p:spTree>
    <p:extLst>
      <p:ext uri="{BB962C8B-B14F-4D97-AF65-F5344CB8AC3E}">
        <p14:creationId xmlns:p14="http://schemas.microsoft.com/office/powerpoint/2010/main" val="3587059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D5168E3-3386-41FF-BF2C-6C9091C9841D}" type="datetimeFigureOut">
              <a:rPr lang="en-US" smtClean="0"/>
              <a:t>12/24/2021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2E028E-F7AE-4401-883F-ED7C6E609BB8}" type="slidenum">
              <a:rPr lang="en-US" smtClean="0"/>
              <a:t>‹#›</a:t>
            </a:fld>
            <a:endParaRPr lang="en-US"/>
          </a:p>
        </p:txBody>
      </p:sp>
    </p:spTree>
    <p:extLst>
      <p:ext uri="{BB962C8B-B14F-4D97-AF65-F5344CB8AC3E}">
        <p14:creationId xmlns:p14="http://schemas.microsoft.com/office/powerpoint/2010/main" val="31069862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D5168E3-3386-41FF-BF2C-6C9091C9841D}" type="datetimeFigureOut">
              <a:rPr lang="en-US" smtClean="0"/>
              <a:t>12/24/2021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2E028E-F7AE-4401-883F-ED7C6E609BB8}" type="slidenum">
              <a:rPr lang="en-US" smtClean="0"/>
              <a:t>‹#›</a:t>
            </a:fld>
            <a:endParaRPr lang="en-US"/>
          </a:p>
        </p:txBody>
      </p:sp>
    </p:spTree>
    <p:extLst>
      <p:ext uri="{BB962C8B-B14F-4D97-AF65-F5344CB8AC3E}">
        <p14:creationId xmlns:p14="http://schemas.microsoft.com/office/powerpoint/2010/main" val="23843506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0D5168E3-3386-41FF-BF2C-6C9091C9841D}" type="datetimeFigureOut">
              <a:rPr lang="en-US" smtClean="0"/>
              <a:t>12/24/2021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2E028E-F7AE-4401-883F-ED7C6E609BB8}" type="slidenum">
              <a:rPr lang="en-US" smtClean="0"/>
              <a:t>‹#›</a:t>
            </a:fld>
            <a:endParaRPr lang="en-US"/>
          </a:p>
        </p:txBody>
      </p:sp>
    </p:spTree>
    <p:extLst>
      <p:ext uri="{BB962C8B-B14F-4D97-AF65-F5344CB8AC3E}">
        <p14:creationId xmlns:p14="http://schemas.microsoft.com/office/powerpoint/2010/main" val="30836520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D5168E3-3386-41FF-BF2C-6C9091C9841D}" type="datetimeFigureOut">
              <a:rPr lang="en-US" smtClean="0"/>
              <a:t>12/24/2021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2E028E-F7AE-4401-883F-ED7C6E609BB8}" type="slidenum">
              <a:rPr lang="en-US" smtClean="0"/>
              <a:t>‹#›</a:t>
            </a:fld>
            <a:endParaRPr lang="en-US"/>
          </a:p>
        </p:txBody>
      </p:sp>
    </p:spTree>
    <p:extLst>
      <p:ext uri="{BB962C8B-B14F-4D97-AF65-F5344CB8AC3E}">
        <p14:creationId xmlns:p14="http://schemas.microsoft.com/office/powerpoint/2010/main" val="12918156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D5168E3-3386-41FF-BF2C-6C9091C9841D}" type="datetimeFigureOut">
              <a:rPr lang="en-US" smtClean="0"/>
              <a:t>12/24/2021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2E028E-F7AE-4401-883F-ED7C6E609BB8}" type="slidenum">
              <a:rPr lang="en-US" smtClean="0"/>
              <a:t>‹#›</a:t>
            </a:fld>
            <a:endParaRPr lang="en-US"/>
          </a:p>
        </p:txBody>
      </p:sp>
    </p:spTree>
    <p:extLst>
      <p:ext uri="{BB962C8B-B14F-4D97-AF65-F5344CB8AC3E}">
        <p14:creationId xmlns:p14="http://schemas.microsoft.com/office/powerpoint/2010/main" val="32475253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D5168E3-3386-41FF-BF2C-6C9091C9841D}" type="datetimeFigureOut">
              <a:rPr lang="en-US" smtClean="0"/>
              <a:t>12/24/2021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E2E028E-F7AE-4401-883F-ED7C6E609BB8}" type="slidenum">
              <a:rPr lang="en-US" smtClean="0"/>
              <a:t>‹#›</a:t>
            </a:fld>
            <a:endParaRPr lang="en-US"/>
          </a:p>
        </p:txBody>
      </p:sp>
    </p:spTree>
    <p:extLst>
      <p:ext uri="{BB962C8B-B14F-4D97-AF65-F5344CB8AC3E}">
        <p14:creationId xmlns:p14="http://schemas.microsoft.com/office/powerpoint/2010/main" val="852254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0D5168E3-3386-41FF-BF2C-6C9091C9841D}" type="datetimeFigureOut">
              <a:rPr lang="en-US" smtClean="0"/>
              <a:t>12/24/2021</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BE2E028E-F7AE-4401-883F-ED7C6E609BB8}" type="slidenum">
              <a:rPr lang="en-US" smtClean="0"/>
              <a:t>‹#›</a:t>
            </a:fld>
            <a:endParaRPr lang="en-US"/>
          </a:p>
        </p:txBody>
      </p:sp>
    </p:spTree>
    <p:extLst>
      <p:ext uri="{BB962C8B-B14F-4D97-AF65-F5344CB8AC3E}">
        <p14:creationId xmlns:p14="http://schemas.microsoft.com/office/powerpoint/2010/main" val="37100134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0D5168E3-3386-41FF-BF2C-6C9091C9841D}" type="datetimeFigureOut">
              <a:rPr lang="en-US" smtClean="0"/>
              <a:t>12/24/2021</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BE2E028E-F7AE-4401-883F-ED7C6E609BB8}" type="slidenum">
              <a:rPr lang="en-US" smtClean="0"/>
              <a:t>‹#›</a:t>
            </a:fld>
            <a:endParaRPr lang="en-US"/>
          </a:p>
        </p:txBody>
      </p:sp>
    </p:spTree>
    <p:extLst>
      <p:ext uri="{BB962C8B-B14F-4D97-AF65-F5344CB8AC3E}">
        <p14:creationId xmlns:p14="http://schemas.microsoft.com/office/powerpoint/2010/main" val="19496977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0D5168E3-3386-41FF-BF2C-6C9091C9841D}" type="datetimeFigureOut">
              <a:rPr lang="en-US" smtClean="0"/>
              <a:t>12/24/2021</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BE2E028E-F7AE-4401-883F-ED7C6E609BB8}" type="slidenum">
              <a:rPr lang="en-US" smtClean="0"/>
              <a:t>‹#›</a:t>
            </a:fld>
            <a:endParaRPr lang="en-US"/>
          </a:p>
        </p:txBody>
      </p:sp>
    </p:spTree>
    <p:extLst>
      <p:ext uri="{BB962C8B-B14F-4D97-AF65-F5344CB8AC3E}">
        <p14:creationId xmlns:p14="http://schemas.microsoft.com/office/powerpoint/2010/main" val="37334020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D5168E3-3386-41FF-BF2C-6C9091C9841D}" type="datetimeFigureOut">
              <a:rPr lang="en-US" smtClean="0"/>
              <a:t>12/24/2021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2E028E-F7AE-4401-883F-ED7C6E609BB8}" type="slidenum">
              <a:rPr lang="en-US" smtClean="0"/>
              <a:t>‹#›</a:t>
            </a:fld>
            <a:endParaRPr lang="en-US"/>
          </a:p>
        </p:txBody>
      </p:sp>
    </p:spTree>
    <p:extLst>
      <p:ext uri="{BB962C8B-B14F-4D97-AF65-F5344CB8AC3E}">
        <p14:creationId xmlns:p14="http://schemas.microsoft.com/office/powerpoint/2010/main" val="35078888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0D5168E3-3386-41FF-BF2C-6C9091C9841D}" type="datetimeFigureOut">
              <a:rPr lang="en-US" smtClean="0"/>
              <a:t>12/24/2021</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BE2E028E-F7AE-4401-883F-ED7C6E609BB8}" type="slidenum">
              <a:rPr lang="en-US" smtClean="0"/>
              <a:t>‹#›</a:t>
            </a:fld>
            <a:endParaRPr lang="en-US"/>
          </a:p>
        </p:txBody>
      </p:sp>
    </p:spTree>
    <p:extLst>
      <p:ext uri="{BB962C8B-B14F-4D97-AF65-F5344CB8AC3E}">
        <p14:creationId xmlns:p14="http://schemas.microsoft.com/office/powerpoint/2010/main" val="3176451500"/>
      </p:ext>
    </p:extLst>
  </p:cSld>
  <p:clrMap bg1="dk1" tx1="lt1" bg2="dk2" tx2="lt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 id="2147483704" r:id="rId15"/>
    <p:sldLayoutId id="2147483705" r:id="rId16"/>
    <p:sldLayoutId id="2147483706"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Professional Practices</a:t>
            </a:r>
            <a:br>
              <a:rPr lang="en-US" dirty="0" smtClean="0"/>
            </a:br>
            <a:endParaRPr lang="en-US" dirty="0"/>
          </a:p>
        </p:txBody>
      </p:sp>
      <p:sp>
        <p:nvSpPr>
          <p:cNvPr id="3" name="Subtitle 2"/>
          <p:cNvSpPr>
            <a:spLocks noGrp="1"/>
          </p:cNvSpPr>
          <p:nvPr>
            <p:ph type="subTitle" idx="1"/>
          </p:nvPr>
        </p:nvSpPr>
        <p:spPr>
          <a:xfrm>
            <a:off x="1154954" y="4777380"/>
            <a:ext cx="10561765" cy="861420"/>
          </a:xfrm>
        </p:spPr>
        <p:txBody>
          <a:bodyPr>
            <a:normAutofit/>
          </a:bodyPr>
          <a:lstStyle/>
          <a:p>
            <a:r>
              <a:rPr lang="en-US" dirty="0" smtClean="0"/>
              <a:t>“</a:t>
            </a:r>
            <a:r>
              <a:rPr lang="en-US" dirty="0"/>
              <a:t>ACM Code of Ethics and Professional </a:t>
            </a:r>
            <a:r>
              <a:rPr lang="en-US" dirty="0" smtClean="0"/>
              <a:t>Conduct ”</a:t>
            </a:r>
            <a:br>
              <a:rPr lang="en-US" dirty="0" smtClean="0"/>
            </a:br>
            <a:endParaRPr lang="en-US" dirty="0"/>
          </a:p>
        </p:txBody>
      </p:sp>
    </p:spTree>
    <p:extLst>
      <p:ext uri="{BB962C8B-B14F-4D97-AF65-F5344CB8AC3E}">
        <p14:creationId xmlns:p14="http://schemas.microsoft.com/office/powerpoint/2010/main" val="22488210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Ensure that the public good is the central concern during all professional computing work.</a:t>
            </a:r>
          </a:p>
          <a:p>
            <a:r>
              <a:rPr lang="en-US" dirty="0"/>
              <a:t>People—including users, customers, colleagues, and others affected directly or indirectly—should always be the central concern in computing. The public good should always be an explicit consideration when evaluating tasks associated with research, requirements analysis, design, implementation, testing, validation, deployment, maintenance, retirement, and disposal. Computing professionals should keep this focus no matter which methodologies or techniques they use in their practice.</a:t>
            </a:r>
          </a:p>
          <a:p>
            <a:endParaRPr lang="en-US" dirty="0"/>
          </a:p>
        </p:txBody>
      </p:sp>
    </p:spTree>
    <p:extLst>
      <p:ext uri="{BB962C8B-B14F-4D97-AF65-F5344CB8AC3E}">
        <p14:creationId xmlns:p14="http://schemas.microsoft.com/office/powerpoint/2010/main" val="15250280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Articulate, encourage acceptance of, and evaluate fulfillment of social responsibilities by members of the organization or group.</a:t>
            </a:r>
          </a:p>
          <a:p>
            <a:endParaRPr lang="en-US" dirty="0" smtClean="0"/>
          </a:p>
          <a:p>
            <a:r>
              <a:rPr lang="en-US" dirty="0"/>
              <a:t>Technical organizations and groups affect broader society, and their leaders should accept the associated responsibilities. Organizations—through procedures and attitudes oriented toward quality, transparency, and the welfare of society—reduce harm to the public and raise awareness of the influence of technology in our lives. Therefore, leaders should encourage full participation of computing professionals in meeting relevant social responsibilities and discourage tendencies to do otherwise.</a:t>
            </a:r>
          </a:p>
        </p:txBody>
      </p:sp>
    </p:spTree>
    <p:extLst>
      <p:ext uri="{BB962C8B-B14F-4D97-AF65-F5344CB8AC3E}">
        <p14:creationId xmlns:p14="http://schemas.microsoft.com/office/powerpoint/2010/main" val="22617791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Manage personnel and resources to enhance the quality of working life.</a:t>
            </a:r>
          </a:p>
          <a:p>
            <a:r>
              <a:rPr lang="en-US" dirty="0"/>
              <a:t>Leaders should ensure that they enhance, not degrade, the quality of working life. Leaders should consider the personal and professional development, accessibility requirements, physical safety, psychological well-being, and human dignity of all workers. Appropriate human-computer ergonomic standards should be used in the workplace.</a:t>
            </a:r>
          </a:p>
          <a:p>
            <a:endParaRPr lang="en-US" dirty="0"/>
          </a:p>
        </p:txBody>
      </p:sp>
    </p:spTree>
    <p:extLst>
      <p:ext uri="{BB962C8B-B14F-4D97-AF65-F5344CB8AC3E}">
        <p14:creationId xmlns:p14="http://schemas.microsoft.com/office/powerpoint/2010/main" val="8325825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b="1" dirty="0"/>
              <a:t>Create opportunities for members of the organization or group to grow as professionals.</a:t>
            </a:r>
          </a:p>
          <a:p>
            <a:r>
              <a:rPr lang="en-US" dirty="0"/>
              <a:t>Educational opportunities are essential for all organization and group members. Leaders should ensure that opportunities are available to computing professionals to help them improve their knowledge and skills in professionalism, in the practice of ethics, and in their technical specialties. These opportunities should include experiences that familiarize computing professionals with the consequences and limitations of particular types of systems. Computing professionals should be fully aware of the dangers of oversimplified approaches, the improbability of anticipating every possible operating condition, the inevitability of software errors, the interactions of systems and their contexts, and other issues related to the complexity of their profession—and thus be confident in taking on responsibilities for the work that they do.</a:t>
            </a:r>
          </a:p>
        </p:txBody>
      </p:sp>
    </p:spTree>
    <p:extLst>
      <p:ext uri="{BB962C8B-B14F-4D97-AF65-F5344CB8AC3E}">
        <p14:creationId xmlns:p14="http://schemas.microsoft.com/office/powerpoint/2010/main" val="22003829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10000"/>
          </a:bodyPr>
          <a:lstStyle/>
          <a:p>
            <a:r>
              <a:rPr lang="en-US" b="1" dirty="0"/>
              <a:t>Recognize and take special care of systems that become integrated into the infrastructure of society.</a:t>
            </a:r>
          </a:p>
          <a:p>
            <a:r>
              <a:rPr lang="en-US" dirty="0"/>
              <a:t>Even the simplest computer systems have the potential to impact all aspects of society when integrated with everyday activities such as commerce, travel, government, healthcare, and education. When organizations and groups develop systems that become an important part of the infrastructure of society, their leaders have an added responsibility to be good stewards of these systems. Part of that stewardship requires establishing policies for fair system access, including for those who may have been excluded. That stewardship also requires that computing professionals monitor the level of integration of their systems into the infrastructure of society. As the level of adoption changes, the ethical responsibilities of the organization or group are likely to change as well. Continual monitoring of how society is using a system will allow the organization or group to remain consistent with their ethical obligations outlined in the Code. When appropriate standards of care do not exist, computing professionals have a duty to ensure they are developed.</a:t>
            </a:r>
            <a:endParaRPr lang="en-US" b="1" dirty="0"/>
          </a:p>
        </p:txBody>
      </p:sp>
    </p:spTree>
    <p:extLst>
      <p:ext uri="{BB962C8B-B14F-4D97-AF65-F5344CB8AC3E}">
        <p14:creationId xmlns:p14="http://schemas.microsoft.com/office/powerpoint/2010/main" val="5411812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 COMPLIANCE WITH THE CODE.</a:t>
            </a:r>
            <a:br>
              <a:rPr lang="en-US" dirty="0"/>
            </a:br>
            <a:endParaRPr lang="en-US" dirty="0"/>
          </a:p>
        </p:txBody>
      </p:sp>
      <p:sp>
        <p:nvSpPr>
          <p:cNvPr id="3" name="Content Placeholder 2"/>
          <p:cNvSpPr>
            <a:spLocks noGrp="1"/>
          </p:cNvSpPr>
          <p:nvPr>
            <p:ph idx="1"/>
          </p:nvPr>
        </p:nvSpPr>
        <p:spPr/>
        <p:txBody>
          <a:bodyPr/>
          <a:lstStyle/>
          <a:p>
            <a:r>
              <a:rPr lang="en-US" dirty="0"/>
              <a:t>4.1 </a:t>
            </a:r>
            <a:r>
              <a:rPr lang="en-US" b="1" dirty="0"/>
              <a:t>Uphold, promote, and respect the principles of the Code.</a:t>
            </a:r>
          </a:p>
          <a:p>
            <a:r>
              <a:rPr lang="en-US" dirty="0"/>
              <a:t>The future of computing depends on both technical and ethical excellence. Computing professionals should adhere to the principles of the Code and contribute to improving them. Computing professionals who recognize breaches of the Code should take actions to resolve the ethical issues they recognize, including, when reasonable, expressing their concern to the person or persons thought to be violating the Code.</a:t>
            </a:r>
          </a:p>
          <a:p>
            <a:endParaRPr lang="en-US" dirty="0"/>
          </a:p>
        </p:txBody>
      </p:sp>
    </p:spTree>
    <p:extLst>
      <p:ext uri="{BB962C8B-B14F-4D97-AF65-F5344CB8AC3E}">
        <p14:creationId xmlns:p14="http://schemas.microsoft.com/office/powerpoint/2010/main" val="17063613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76200"/>
            <a:ext cx="8229600" cy="1143000"/>
          </a:xfrm>
        </p:spPr>
        <p:txBody>
          <a:bodyPr/>
          <a:lstStyle/>
          <a:p>
            <a:r>
              <a:rPr lang="en-US" dirty="0" smtClean="0"/>
              <a:t>What is Professional Ethics</a:t>
            </a:r>
            <a:endParaRPr lang="en-US" dirty="0"/>
          </a:p>
        </p:txBody>
      </p:sp>
      <p:sp>
        <p:nvSpPr>
          <p:cNvPr id="3" name="Content Placeholder 2"/>
          <p:cNvSpPr>
            <a:spLocks noGrp="1"/>
          </p:cNvSpPr>
          <p:nvPr>
            <p:ph idx="1"/>
          </p:nvPr>
        </p:nvSpPr>
        <p:spPr>
          <a:xfrm>
            <a:off x="1981200" y="1112838"/>
            <a:ext cx="8229600" cy="5135563"/>
          </a:xfrm>
        </p:spPr>
        <p:txBody>
          <a:bodyPr>
            <a:noAutofit/>
          </a:bodyPr>
          <a:lstStyle/>
          <a:p>
            <a:r>
              <a:rPr lang="en-US" sz="3200" dirty="0"/>
              <a:t>Professional Ethics: concerns one's conduct of </a:t>
            </a:r>
            <a:r>
              <a:rPr lang="en-US" sz="3200" dirty="0" smtClean="0"/>
              <a:t>behavior </a:t>
            </a:r>
            <a:r>
              <a:rPr lang="en-US" sz="3200" dirty="0"/>
              <a:t>and practice when carrying out professional </a:t>
            </a:r>
            <a:r>
              <a:rPr lang="en-US" sz="3200" dirty="0" smtClean="0"/>
              <a:t>work</a:t>
            </a:r>
            <a:r>
              <a:rPr lang="en-US" sz="3200" dirty="0"/>
              <a:t>, e.g., consulting, researching, </a:t>
            </a:r>
            <a:r>
              <a:rPr lang="en-US" sz="3200" dirty="0" smtClean="0"/>
              <a:t>teaching.</a:t>
            </a:r>
            <a:endParaRPr lang="en-US" sz="3200" dirty="0"/>
          </a:p>
          <a:p>
            <a:r>
              <a:rPr lang="en-US" sz="3200" dirty="0" smtClean="0"/>
              <a:t>Publicly displayed ethical conduct of a profession, embedded in code of ethics.</a:t>
            </a:r>
          </a:p>
          <a:p>
            <a:r>
              <a:rPr lang="en-US" sz="3200" dirty="0" smtClean="0"/>
              <a:t>The principles and standards that guide members of the profession in their interactions with internal &amp; external stakeholders.</a:t>
            </a:r>
            <a:endParaRPr lang="en-US" sz="3200" dirty="0"/>
          </a:p>
        </p:txBody>
      </p:sp>
    </p:spTree>
    <p:extLst>
      <p:ext uri="{BB962C8B-B14F-4D97-AF65-F5344CB8AC3E}">
        <p14:creationId xmlns:p14="http://schemas.microsoft.com/office/powerpoint/2010/main" val="287247948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professional ethics?</a:t>
            </a:r>
            <a:endParaRPr lang="en-US" dirty="0"/>
          </a:p>
        </p:txBody>
      </p:sp>
      <p:sp>
        <p:nvSpPr>
          <p:cNvPr id="3" name="Content Placeholder 2"/>
          <p:cNvSpPr>
            <a:spLocks noGrp="1"/>
          </p:cNvSpPr>
          <p:nvPr>
            <p:ph idx="1"/>
          </p:nvPr>
        </p:nvSpPr>
        <p:spPr/>
        <p:txBody>
          <a:bodyPr>
            <a:normAutofit/>
          </a:bodyPr>
          <a:lstStyle/>
          <a:p>
            <a:r>
              <a:rPr lang="en-US" sz="3200" dirty="0" smtClean="0"/>
              <a:t>Awareness of professional ethics is gaining importance with time </a:t>
            </a:r>
          </a:p>
          <a:p>
            <a:r>
              <a:rPr lang="en-US" sz="3200" dirty="0" smtClean="0"/>
              <a:t>decision making process in the work place is a complex phenomena</a:t>
            </a:r>
          </a:p>
          <a:p>
            <a:r>
              <a:rPr lang="en-US" sz="3200" dirty="0" smtClean="0"/>
              <a:t>the professional ethics provide a way of simplifying that decision making process</a:t>
            </a:r>
            <a:endParaRPr lang="en-US" sz="3200" dirty="0"/>
          </a:p>
        </p:txBody>
      </p:sp>
    </p:spTree>
    <p:extLst>
      <p:ext uri="{BB962C8B-B14F-4D97-AF65-F5344CB8AC3E}">
        <p14:creationId xmlns:p14="http://schemas.microsoft.com/office/powerpoint/2010/main" val="124514396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Professional Ethics</a:t>
            </a:r>
            <a:endParaRPr lang="en-US" dirty="0"/>
          </a:p>
        </p:txBody>
      </p:sp>
      <p:sp>
        <p:nvSpPr>
          <p:cNvPr id="3" name="Content Placeholder 2"/>
          <p:cNvSpPr>
            <a:spLocks noGrp="1"/>
          </p:cNvSpPr>
          <p:nvPr>
            <p:ph idx="1"/>
          </p:nvPr>
        </p:nvSpPr>
        <p:spPr/>
        <p:txBody>
          <a:bodyPr>
            <a:noAutofit/>
          </a:bodyPr>
          <a:lstStyle/>
          <a:p>
            <a:r>
              <a:rPr lang="en-US" sz="2800" dirty="0" smtClean="0"/>
              <a:t></a:t>
            </a:r>
            <a:r>
              <a:rPr lang="en-US" sz="2800" b="1" dirty="0" smtClean="0">
                <a:solidFill>
                  <a:srgbClr val="FF0000"/>
                </a:solidFill>
              </a:rPr>
              <a:t>Professional </a:t>
            </a:r>
            <a:r>
              <a:rPr lang="en-US" sz="2800" b="1" dirty="0">
                <a:solidFill>
                  <a:srgbClr val="FF0000"/>
                </a:solidFill>
              </a:rPr>
              <a:t>Ethics must take into accounts:</a:t>
            </a:r>
          </a:p>
          <a:p>
            <a:pPr lvl="1"/>
            <a:r>
              <a:rPr lang="en-US" sz="2400" dirty="0"/>
              <a:t>Relations between professionals and clients</a:t>
            </a:r>
          </a:p>
          <a:p>
            <a:pPr lvl="1"/>
            <a:r>
              <a:rPr lang="en-US" sz="2400" dirty="0"/>
              <a:t>Relation between profession and society</a:t>
            </a:r>
          </a:p>
          <a:p>
            <a:pPr lvl="1"/>
            <a:r>
              <a:rPr lang="en-US" sz="2400" dirty="0"/>
              <a:t>Relations among professionals</a:t>
            </a:r>
          </a:p>
          <a:p>
            <a:pPr lvl="1"/>
            <a:r>
              <a:rPr lang="en-US" sz="2400" dirty="0"/>
              <a:t>Relations between employee and employer</a:t>
            </a:r>
          </a:p>
          <a:p>
            <a:pPr lvl="1"/>
            <a:r>
              <a:rPr lang="en-US" sz="2400" dirty="0"/>
              <a:t>Specialized technical details of the profession</a:t>
            </a:r>
          </a:p>
          <a:p>
            <a:pPr lvl="1"/>
            <a:r>
              <a:rPr lang="en-US" sz="2400" dirty="0"/>
              <a:t> A computing professional must understand;</a:t>
            </a:r>
          </a:p>
          <a:p>
            <a:pPr lvl="2"/>
            <a:r>
              <a:rPr lang="en-US" sz="2000" dirty="0"/>
              <a:t> Cultural, social, legal, and ethical issues in computing</a:t>
            </a:r>
          </a:p>
          <a:p>
            <a:pPr lvl="2"/>
            <a:r>
              <a:rPr lang="en-US" sz="2000" dirty="0"/>
              <a:t>Responsibility and possible consequences of failure</a:t>
            </a:r>
          </a:p>
          <a:p>
            <a:endParaRPr lang="en-US" sz="2800" dirty="0"/>
          </a:p>
        </p:txBody>
      </p:sp>
    </p:spTree>
    <p:extLst>
      <p:ext uri="{BB962C8B-B14F-4D97-AF65-F5344CB8AC3E}">
        <p14:creationId xmlns:p14="http://schemas.microsoft.com/office/powerpoint/2010/main" val="239389252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History of Computer Ethics </a:t>
            </a:r>
            <a:r>
              <a:rPr lang="en-US" sz="1050" dirty="0"/>
              <a:t>[</a:t>
            </a:r>
            <a:r>
              <a:rPr lang="en-US" sz="1050" dirty="0" err="1"/>
              <a:t>standford</a:t>
            </a:r>
            <a:r>
              <a:rPr lang="en-US" sz="1050"/>
              <a:t>, 2001]</a:t>
            </a:r>
            <a:endParaRPr lang="en-US" dirty="0"/>
          </a:p>
        </p:txBody>
      </p:sp>
      <p:sp>
        <p:nvSpPr>
          <p:cNvPr id="3" name="Content Placeholder 2"/>
          <p:cNvSpPr>
            <a:spLocks noGrp="1"/>
          </p:cNvSpPr>
          <p:nvPr>
            <p:ph sz="quarter" idx="1"/>
          </p:nvPr>
        </p:nvSpPr>
        <p:spPr/>
        <p:txBody>
          <a:bodyPr/>
          <a:lstStyle/>
          <a:p>
            <a:pPr>
              <a:lnSpc>
                <a:spcPct val="80000"/>
              </a:lnSpc>
              <a:spcBef>
                <a:spcPts val="700"/>
              </a:spcBef>
              <a:buSzPct val="114000"/>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sz="2400" dirty="0"/>
          </a:p>
          <a:p>
            <a:pPr>
              <a:lnSpc>
                <a:spcPct val="80000"/>
              </a:lnSpc>
              <a:spcBef>
                <a:spcPts val="700"/>
              </a:spcBef>
              <a:buSzPct val="1140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dirty="0"/>
              <a:t>1940-1950: Founded by MIT </a:t>
            </a:r>
            <a:r>
              <a:rPr lang="en-GB" sz="2400" dirty="0" err="1"/>
              <a:t>prof</a:t>
            </a:r>
            <a:r>
              <a:rPr lang="en-GB" sz="2400" dirty="0"/>
              <a:t> Norbert Wiener: cybernetics-science of information feedback systems.</a:t>
            </a:r>
          </a:p>
          <a:p>
            <a:pPr>
              <a:lnSpc>
                <a:spcPct val="80000"/>
              </a:lnSpc>
              <a:spcBef>
                <a:spcPts val="700"/>
              </a:spcBef>
              <a:buSzPct val="114000"/>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sz="2400" dirty="0"/>
          </a:p>
          <a:p>
            <a:pPr>
              <a:lnSpc>
                <a:spcPct val="80000"/>
              </a:lnSpc>
              <a:spcBef>
                <a:spcPts val="700"/>
              </a:spcBef>
              <a:buSzPct val="1140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dirty="0"/>
              <a:t>1960s: </a:t>
            </a:r>
            <a:r>
              <a:rPr lang="en-GB" sz="2400" dirty="0" err="1"/>
              <a:t>Donn</a:t>
            </a:r>
            <a:r>
              <a:rPr lang="en-GB" sz="2400" dirty="0"/>
              <a:t> Parker from California examined unethical and illegal uses of computers by professionals.  1</a:t>
            </a:r>
            <a:r>
              <a:rPr lang="en-GB" sz="2400" baseline="30000" dirty="0"/>
              <a:t>st</a:t>
            </a:r>
            <a:r>
              <a:rPr lang="en-GB" sz="2400" dirty="0"/>
              <a:t> code of  professional conduct for the ACM.</a:t>
            </a:r>
          </a:p>
          <a:p>
            <a:pPr>
              <a:lnSpc>
                <a:spcPct val="80000"/>
              </a:lnSpc>
              <a:spcBef>
                <a:spcPts val="700"/>
              </a:spcBef>
              <a:buSzPct val="114000"/>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sz="2400" dirty="0"/>
          </a:p>
          <a:p>
            <a:pPr>
              <a:lnSpc>
                <a:spcPct val="80000"/>
              </a:lnSpc>
              <a:spcBef>
                <a:spcPts val="700"/>
              </a:spcBef>
              <a:buSzPct val="114000"/>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sz="2400" dirty="0"/>
          </a:p>
          <a:p>
            <a:pPr>
              <a:lnSpc>
                <a:spcPct val="80000"/>
              </a:lnSpc>
              <a:spcBef>
                <a:spcPts val="700"/>
              </a:spcBef>
              <a:buSzPct val="1140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dirty="0"/>
              <a:t>Mid 1970: Walter </a:t>
            </a:r>
            <a:r>
              <a:rPr lang="en-GB" sz="2400" dirty="0" err="1"/>
              <a:t>Maner</a:t>
            </a:r>
            <a:r>
              <a:rPr lang="en-GB" sz="2400" dirty="0"/>
              <a:t> taught 1</a:t>
            </a:r>
            <a:r>
              <a:rPr lang="en-GB" sz="2400" baseline="30000" dirty="0"/>
              <a:t>st</a:t>
            </a:r>
            <a:r>
              <a:rPr lang="en-GB" sz="2400" dirty="0"/>
              <a:t> course and starter kit in computer ethics.</a:t>
            </a:r>
          </a:p>
          <a:p>
            <a:endParaRPr lang="en-US" dirty="0"/>
          </a:p>
        </p:txBody>
      </p:sp>
    </p:spTree>
    <p:extLst>
      <p:ext uri="{BB962C8B-B14F-4D97-AF65-F5344CB8AC3E}">
        <p14:creationId xmlns:p14="http://schemas.microsoft.com/office/powerpoint/2010/main" val="19425159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Preamble : ACM</a:t>
            </a:r>
            <a:r>
              <a:rPr lang="en-US" dirty="0"/>
              <a:t/>
            </a:r>
            <a:br>
              <a:rPr lang="en-US" dirty="0"/>
            </a:br>
            <a:endParaRPr lang="en-US" dirty="0"/>
          </a:p>
        </p:txBody>
      </p:sp>
      <p:sp>
        <p:nvSpPr>
          <p:cNvPr id="3" name="Content Placeholder 2"/>
          <p:cNvSpPr>
            <a:spLocks noGrp="1"/>
          </p:cNvSpPr>
          <p:nvPr>
            <p:ph idx="1"/>
          </p:nvPr>
        </p:nvSpPr>
        <p:spPr/>
        <p:txBody>
          <a:bodyPr/>
          <a:lstStyle/>
          <a:p>
            <a:r>
              <a:rPr lang="en-US" dirty="0"/>
              <a:t>The ACM Code of Ethics and Professional Conduct ("the Code") expresses the conscience of the profession.</a:t>
            </a:r>
          </a:p>
          <a:p>
            <a:r>
              <a:rPr lang="en-US" dirty="0"/>
              <a:t>The Code is designed to inspire and guide the ethical conduct of all computing professionals, including current and aspiring practitioners, instructors, students, influencers, and anyone who uses computing technology in an impactful way. Additionally, the Code serves as a basis for remediation when violations occur. The Code includes principles formulated as statements of responsibility, based on the understanding that the public good is always the primary consideration. Each principle is supplemented by guidelines, which provide explanations to assist computing professionals in understanding and applying the principle.</a:t>
            </a:r>
          </a:p>
          <a:p>
            <a:endParaRPr lang="en-US" dirty="0"/>
          </a:p>
        </p:txBody>
      </p:sp>
    </p:spTree>
    <p:extLst>
      <p:ext uri="{BB962C8B-B14F-4D97-AF65-F5344CB8AC3E}">
        <p14:creationId xmlns:p14="http://schemas.microsoft.com/office/powerpoint/2010/main" val="36114584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History of Computer </a:t>
            </a:r>
            <a:r>
              <a:rPr lang="en-US" dirty="0" smtClean="0"/>
              <a:t>Ethics (contd.)</a:t>
            </a:r>
            <a:endParaRPr lang="en-US" dirty="0"/>
          </a:p>
        </p:txBody>
      </p:sp>
      <p:sp>
        <p:nvSpPr>
          <p:cNvPr id="3" name="Content Placeholder 2"/>
          <p:cNvSpPr>
            <a:spLocks noGrp="1"/>
          </p:cNvSpPr>
          <p:nvPr>
            <p:ph sz="quarter" idx="1"/>
          </p:nvPr>
        </p:nvSpPr>
        <p:spPr/>
        <p:txBody>
          <a:bodyPr>
            <a:normAutofit/>
          </a:bodyPr>
          <a:lstStyle/>
          <a:p>
            <a:pP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dirty="0" smtClean="0"/>
          </a:p>
          <a:p>
            <a:pP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smtClean="0"/>
              <a:t>1980: Issues like computer-enabled crime, disasters, invasion of privacy via databases, law suits about software ownership became public.</a:t>
            </a:r>
          </a:p>
          <a:p>
            <a:pP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dirty="0" smtClean="0"/>
          </a:p>
          <a:p>
            <a:pP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smtClean="0"/>
              <a:t>Mid 80s: James Moore of </a:t>
            </a:r>
            <a:r>
              <a:rPr lang="en-GB" dirty="0" err="1" smtClean="0"/>
              <a:t>Darmouth</a:t>
            </a:r>
            <a:r>
              <a:rPr lang="en-GB" dirty="0" smtClean="0"/>
              <a:t>,  Deborah Johnson of Rensselaer, Sherry </a:t>
            </a:r>
            <a:r>
              <a:rPr lang="en-GB" dirty="0" err="1" smtClean="0"/>
              <a:t>Turkle</a:t>
            </a:r>
            <a:r>
              <a:rPr lang="en-GB" dirty="0" smtClean="0"/>
              <a:t> of MIT, and Judith </a:t>
            </a:r>
            <a:r>
              <a:rPr lang="en-GB" dirty="0" err="1" smtClean="0"/>
              <a:t>Perrole</a:t>
            </a:r>
            <a:r>
              <a:rPr lang="en-GB" dirty="0" smtClean="0"/>
              <a:t> published article and books.</a:t>
            </a:r>
          </a:p>
          <a:p>
            <a:endParaRPr lang="en-US" dirty="0"/>
          </a:p>
        </p:txBody>
      </p:sp>
    </p:spTree>
    <p:extLst>
      <p:ext uri="{BB962C8B-B14F-4D97-AF65-F5344CB8AC3E}">
        <p14:creationId xmlns:p14="http://schemas.microsoft.com/office/powerpoint/2010/main" val="298729079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History of Computer Ethics (contd.)</a:t>
            </a:r>
          </a:p>
        </p:txBody>
      </p:sp>
      <p:sp>
        <p:nvSpPr>
          <p:cNvPr id="3" name="Content Placeholder 2"/>
          <p:cNvSpPr>
            <a:spLocks noGrp="1"/>
          </p:cNvSpPr>
          <p:nvPr>
            <p:ph sz="quarter" idx="1"/>
          </p:nvPr>
        </p:nvSpPr>
        <p:spPr/>
        <p:txBody>
          <a:bodyPr>
            <a:normAutofit/>
          </a:bodyPr>
          <a:lstStyle/>
          <a:p>
            <a:pPr>
              <a:spcBef>
                <a:spcPts val="700"/>
              </a:spcBef>
              <a:buSzPct val="1140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smtClean="0"/>
              <a:t>1990:  Interest in computer ethics as a field of research had spread to Europe and Australia.</a:t>
            </a:r>
          </a:p>
          <a:p>
            <a:pPr>
              <a:spcBef>
                <a:spcPts val="700"/>
              </a:spcBef>
              <a:buSzPct val="114000"/>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dirty="0" smtClean="0"/>
          </a:p>
          <a:p>
            <a:pPr>
              <a:spcBef>
                <a:spcPts val="700"/>
              </a:spcBef>
              <a:buSzPct val="1140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smtClean="0"/>
              <a:t>Simon </a:t>
            </a:r>
            <a:r>
              <a:rPr lang="en-GB" dirty="0" err="1" smtClean="0"/>
              <a:t>Rogerson</a:t>
            </a:r>
            <a:r>
              <a:rPr lang="en-GB" dirty="0" smtClean="0"/>
              <a:t> of De Montfort University (UK) Terrell Bynum, editor of </a:t>
            </a:r>
            <a:r>
              <a:rPr lang="en-GB" dirty="0" err="1" smtClean="0"/>
              <a:t>Metaphilosophy</a:t>
            </a:r>
            <a:r>
              <a:rPr lang="en-GB" dirty="0" smtClean="0"/>
              <a:t> (USA), initiated international conferences.</a:t>
            </a:r>
          </a:p>
          <a:p>
            <a:pPr>
              <a:spcBef>
                <a:spcPts val="700"/>
              </a:spcBef>
              <a:buSzPct val="114000"/>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dirty="0" smtClean="0"/>
          </a:p>
          <a:p>
            <a:pPr>
              <a:spcBef>
                <a:spcPts val="700"/>
              </a:spcBef>
              <a:buSzPct val="1140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smtClean="0"/>
              <a:t>Mid 90s:  Beginning of a 2</a:t>
            </a:r>
            <a:r>
              <a:rPr lang="en-GB" baseline="30000" dirty="0" smtClean="0"/>
              <a:t>nd</a:t>
            </a:r>
            <a:r>
              <a:rPr lang="en-GB" dirty="0" smtClean="0"/>
              <a:t> generation of computer ethics with more practical action.</a:t>
            </a:r>
          </a:p>
          <a:p>
            <a:endParaRPr lang="en-US" dirty="0"/>
          </a:p>
        </p:txBody>
      </p:sp>
    </p:spTree>
    <p:extLst>
      <p:ext uri="{BB962C8B-B14F-4D97-AF65-F5344CB8AC3E}">
        <p14:creationId xmlns:p14="http://schemas.microsoft.com/office/powerpoint/2010/main" val="391453760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Categories of </a:t>
            </a:r>
            <a:r>
              <a:rPr lang="en-US" dirty="0"/>
              <a:t>C</a:t>
            </a:r>
            <a:r>
              <a:rPr lang="en-US" dirty="0" smtClean="0"/>
              <a:t>omputer Issues</a:t>
            </a:r>
            <a:endParaRPr lang="en-US" dirty="0"/>
          </a:p>
        </p:txBody>
      </p:sp>
      <p:sp>
        <p:nvSpPr>
          <p:cNvPr id="3" name="Content Placeholder 2"/>
          <p:cNvSpPr>
            <a:spLocks noGrp="1"/>
          </p:cNvSpPr>
          <p:nvPr>
            <p:ph idx="1"/>
          </p:nvPr>
        </p:nvSpPr>
        <p:spPr>
          <a:xfrm>
            <a:off x="1981200" y="1219201"/>
            <a:ext cx="8229600" cy="4906963"/>
          </a:xfrm>
        </p:spPr>
        <p:txBody>
          <a:bodyPr>
            <a:normAutofit fontScale="92500" lnSpcReduction="10000"/>
          </a:bodyPr>
          <a:lstStyle/>
          <a:p>
            <a:r>
              <a:rPr lang="en-US" b="1" dirty="0" smtClean="0"/>
              <a:t>Privacy</a:t>
            </a:r>
            <a:endParaRPr lang="en-US" b="1" dirty="0"/>
          </a:p>
          <a:p>
            <a:pPr lvl="1"/>
            <a:r>
              <a:rPr lang="en-US" dirty="0" smtClean="0"/>
              <a:t>Computers </a:t>
            </a:r>
            <a:r>
              <a:rPr lang="en-US" dirty="0"/>
              <a:t>create a false sense of security</a:t>
            </a:r>
          </a:p>
          <a:p>
            <a:pPr lvl="1"/>
            <a:r>
              <a:rPr lang="en-US" dirty="0" smtClean="0"/>
              <a:t>People </a:t>
            </a:r>
            <a:r>
              <a:rPr lang="en-US" dirty="0"/>
              <a:t>do not realize how vulnerable information stored </a:t>
            </a:r>
            <a:r>
              <a:rPr lang="en-US" dirty="0" smtClean="0"/>
              <a:t>on computers </a:t>
            </a:r>
            <a:r>
              <a:rPr lang="en-US" dirty="0"/>
              <a:t>are</a:t>
            </a:r>
          </a:p>
          <a:p>
            <a:r>
              <a:rPr lang="en-US" b="1" dirty="0" smtClean="0"/>
              <a:t>Property</a:t>
            </a:r>
            <a:endParaRPr lang="en-US" b="1" dirty="0"/>
          </a:p>
          <a:p>
            <a:pPr lvl="1"/>
            <a:r>
              <a:rPr lang="en-US" dirty="0" smtClean="0"/>
              <a:t>Physical </a:t>
            </a:r>
            <a:r>
              <a:rPr lang="en-US" dirty="0"/>
              <a:t>property</a:t>
            </a:r>
          </a:p>
          <a:p>
            <a:pPr lvl="1"/>
            <a:r>
              <a:rPr lang="en-US" dirty="0" smtClean="0"/>
              <a:t>Intellectual </a:t>
            </a:r>
            <a:r>
              <a:rPr lang="en-US" dirty="0"/>
              <a:t>property (in both copyright and </a:t>
            </a:r>
            <a:r>
              <a:rPr lang="en-US" dirty="0" smtClean="0"/>
              <a:t>patent)</a:t>
            </a:r>
          </a:p>
          <a:p>
            <a:pPr lvl="1"/>
            <a:r>
              <a:rPr lang="en-US" dirty="0" smtClean="0"/>
              <a:t>Data </a:t>
            </a:r>
            <a:r>
              <a:rPr lang="en-US" dirty="0"/>
              <a:t>as property</a:t>
            </a:r>
          </a:p>
          <a:p>
            <a:r>
              <a:rPr lang="en-US" b="1" dirty="0" smtClean="0"/>
              <a:t>Access</a:t>
            </a:r>
            <a:endParaRPr lang="en-US" b="1" dirty="0"/>
          </a:p>
          <a:p>
            <a:pPr lvl="1"/>
            <a:r>
              <a:rPr lang="en-US" dirty="0" smtClean="0"/>
              <a:t>Access </a:t>
            </a:r>
            <a:r>
              <a:rPr lang="en-US" dirty="0"/>
              <a:t>to computing technology</a:t>
            </a:r>
          </a:p>
          <a:p>
            <a:pPr lvl="1"/>
            <a:r>
              <a:rPr lang="en-US" dirty="0" smtClean="0"/>
              <a:t>Access </a:t>
            </a:r>
            <a:r>
              <a:rPr lang="en-US" dirty="0"/>
              <a:t>to data</a:t>
            </a:r>
          </a:p>
          <a:p>
            <a:r>
              <a:rPr lang="en-US" b="1" dirty="0" smtClean="0"/>
              <a:t>Accuracy</a:t>
            </a:r>
            <a:endParaRPr lang="en-US" b="1" dirty="0"/>
          </a:p>
          <a:p>
            <a:pPr lvl="1"/>
            <a:r>
              <a:rPr lang="en-US" dirty="0" smtClean="0"/>
              <a:t>Accuracy </a:t>
            </a:r>
            <a:r>
              <a:rPr lang="en-US" dirty="0"/>
              <a:t>of information </a:t>
            </a:r>
            <a:r>
              <a:rPr lang="en-US" dirty="0" smtClean="0"/>
              <a:t>stored</a:t>
            </a:r>
          </a:p>
          <a:p>
            <a:pPr marL="457200" lvl="1" indent="0">
              <a:buNone/>
            </a:pPr>
            <a:endParaRPr lang="en-US" dirty="0"/>
          </a:p>
        </p:txBody>
      </p:sp>
    </p:spTree>
    <p:extLst>
      <p:ext uri="{BB962C8B-B14F-4D97-AF65-F5344CB8AC3E}">
        <p14:creationId xmlns:p14="http://schemas.microsoft.com/office/powerpoint/2010/main" val="194623228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Computer Ethics</a:t>
            </a:r>
            <a:r>
              <a:rPr lang="en-US" dirty="0" smtClean="0"/>
              <a:t>? (contd.)</a:t>
            </a:r>
            <a:endParaRPr lang="en-US" dirty="0"/>
          </a:p>
        </p:txBody>
      </p:sp>
      <p:sp>
        <p:nvSpPr>
          <p:cNvPr id="3" name="Content Placeholder 2"/>
          <p:cNvSpPr>
            <a:spLocks noGrp="1"/>
          </p:cNvSpPr>
          <p:nvPr>
            <p:ph idx="1"/>
          </p:nvPr>
        </p:nvSpPr>
        <p:spPr>
          <a:xfrm>
            <a:off x="1981200" y="1219200"/>
            <a:ext cx="8229600" cy="5334000"/>
          </a:xfrm>
        </p:spPr>
        <p:txBody>
          <a:bodyPr>
            <a:normAutofit/>
          </a:bodyPr>
          <a:lstStyle/>
          <a:p>
            <a:r>
              <a:rPr lang="en-US" dirty="0" smtClean="0"/>
              <a:t>Computer ethics concerns with </a:t>
            </a:r>
          </a:p>
          <a:p>
            <a:pPr lvl="1"/>
            <a:r>
              <a:rPr lang="en-US" dirty="0" smtClean="0"/>
              <a:t>policy vacuum &amp; conceptual muddle </a:t>
            </a:r>
          </a:p>
          <a:p>
            <a:pPr lvl="1"/>
            <a:r>
              <a:rPr lang="en-US" dirty="0" smtClean="0"/>
              <a:t>regarding social &amp; ethica</a:t>
            </a:r>
            <a:r>
              <a:rPr lang="en-US" dirty="0"/>
              <a:t>l</a:t>
            </a:r>
            <a:r>
              <a:rPr lang="en-US" dirty="0" smtClean="0"/>
              <a:t> use of computer technology (Moor)</a:t>
            </a:r>
          </a:p>
          <a:p>
            <a:r>
              <a:rPr lang="en-US" dirty="0" smtClean="0"/>
              <a:t>Policy </a:t>
            </a:r>
            <a:r>
              <a:rPr lang="en-US" dirty="0"/>
              <a:t>vacuum: </a:t>
            </a:r>
            <a:endParaRPr lang="en-US" dirty="0" smtClean="0"/>
          </a:p>
          <a:p>
            <a:pPr lvl="1"/>
            <a:r>
              <a:rPr lang="en-US" b="1" dirty="0"/>
              <a:t>Policy</a:t>
            </a:r>
            <a:r>
              <a:rPr lang="en-US" dirty="0"/>
              <a:t> Vacuums occur when there is an absence of specific </a:t>
            </a:r>
            <a:r>
              <a:rPr lang="en-US" b="1" dirty="0"/>
              <a:t>policies</a:t>
            </a:r>
            <a:r>
              <a:rPr lang="en-US" dirty="0"/>
              <a:t> relating to a specific situation. Often, either no </a:t>
            </a:r>
            <a:r>
              <a:rPr lang="en-US" b="1" dirty="0"/>
              <a:t>policies</a:t>
            </a:r>
            <a:r>
              <a:rPr lang="en-US" dirty="0"/>
              <a:t> for conduct in these situations exist or existing </a:t>
            </a:r>
            <a:r>
              <a:rPr lang="en-US" b="1" dirty="0"/>
              <a:t>policies</a:t>
            </a:r>
            <a:r>
              <a:rPr lang="en-US" dirty="0"/>
              <a:t> seem inadequate.</a:t>
            </a:r>
            <a:endParaRPr lang="en-US" dirty="0" smtClean="0"/>
          </a:p>
          <a:p>
            <a:pPr lvl="1"/>
            <a:r>
              <a:rPr lang="en-US" dirty="0" smtClean="0"/>
              <a:t>e.g. making Facebook profile picture public without user’s authorization</a:t>
            </a:r>
            <a:endParaRPr lang="en-US" dirty="0"/>
          </a:p>
          <a:p>
            <a:r>
              <a:rPr lang="en-US" dirty="0"/>
              <a:t>Conceptual </a:t>
            </a:r>
            <a:r>
              <a:rPr lang="en-US" dirty="0" smtClean="0"/>
              <a:t>muddle: </a:t>
            </a:r>
          </a:p>
          <a:p>
            <a:pPr lvl="1"/>
            <a:r>
              <a:rPr lang="en-US" dirty="0" smtClean="0"/>
              <a:t>A complex situation in which it becomes absolutely difficult to figure out right vs. wrong</a:t>
            </a:r>
          </a:p>
          <a:p>
            <a:endParaRPr lang="en-US" dirty="0"/>
          </a:p>
          <a:p>
            <a:endParaRPr lang="en-US" dirty="0"/>
          </a:p>
        </p:txBody>
      </p:sp>
    </p:spTree>
    <p:extLst>
      <p:ext uri="{BB962C8B-B14F-4D97-AF65-F5344CB8AC3E}">
        <p14:creationId xmlns:p14="http://schemas.microsoft.com/office/powerpoint/2010/main" val="136696302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Summarized definitions of Computer Ethics</a:t>
            </a:r>
            <a:endParaRPr lang="en-US" dirty="0"/>
          </a:p>
        </p:txBody>
      </p:sp>
      <p:sp>
        <p:nvSpPr>
          <p:cNvPr id="3" name="Content Placeholder 2"/>
          <p:cNvSpPr>
            <a:spLocks noGrp="1"/>
          </p:cNvSpPr>
          <p:nvPr>
            <p:ph idx="1"/>
          </p:nvPr>
        </p:nvSpPr>
        <p:spPr/>
        <p:txBody>
          <a:bodyPr>
            <a:noAutofit/>
          </a:bodyPr>
          <a:lstStyle/>
          <a:p>
            <a:r>
              <a:rPr lang="en-US" sz="2800" dirty="0" err="1" smtClean="0"/>
              <a:t>Maner’s</a:t>
            </a:r>
            <a:r>
              <a:rPr lang="en-US" sz="2800" dirty="0" smtClean="0"/>
              <a:t> ------ ethical problems transformed into new ones</a:t>
            </a:r>
          </a:p>
          <a:p>
            <a:r>
              <a:rPr lang="en-US" sz="2800" dirty="0" smtClean="0"/>
              <a:t>Johnson’s-------new version of moral problems</a:t>
            </a:r>
          </a:p>
          <a:p>
            <a:r>
              <a:rPr lang="en-US" sz="2800" dirty="0" smtClean="0"/>
              <a:t>Moor’s----------policy vacuum &amp; conceptual muddle</a:t>
            </a:r>
          </a:p>
          <a:p>
            <a:r>
              <a:rPr lang="en-US" sz="2800" dirty="0" smtClean="0"/>
              <a:t>Bynum’s------impact of I.T on social &amp; human values</a:t>
            </a:r>
          </a:p>
          <a:p>
            <a:r>
              <a:rPr lang="en-US" sz="2800" dirty="0" err="1" smtClean="0"/>
              <a:t>Gotterbarn’s</a:t>
            </a:r>
            <a:r>
              <a:rPr lang="en-US" sz="2800" dirty="0" smtClean="0"/>
              <a:t>-----guide day to day activities of computing professionals</a:t>
            </a:r>
            <a:endParaRPr lang="en-US" sz="2800" dirty="0"/>
          </a:p>
        </p:txBody>
      </p:sp>
    </p:spTree>
    <p:extLst>
      <p:ext uri="{BB962C8B-B14F-4D97-AF65-F5344CB8AC3E}">
        <p14:creationId xmlns:p14="http://schemas.microsoft.com/office/powerpoint/2010/main" val="352614807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Levels of justification to study Computer Ethics</a:t>
            </a:r>
            <a:endParaRPr lang="en-US" dirty="0"/>
          </a:p>
        </p:txBody>
      </p:sp>
      <p:sp>
        <p:nvSpPr>
          <p:cNvPr id="3" name="Content Placeholder 2"/>
          <p:cNvSpPr>
            <a:spLocks noGrp="1"/>
          </p:cNvSpPr>
          <p:nvPr>
            <p:ph idx="1"/>
          </p:nvPr>
        </p:nvSpPr>
        <p:spPr>
          <a:xfrm>
            <a:off x="1981200" y="1600200"/>
            <a:ext cx="8229600" cy="5181600"/>
          </a:xfrm>
        </p:spPr>
        <p:txBody>
          <a:bodyPr>
            <a:normAutofit/>
          </a:bodyPr>
          <a:lstStyle/>
          <a:p>
            <a:r>
              <a:rPr lang="en-US" sz="2800" dirty="0" smtClean="0"/>
              <a:t>We should study computer ethics because;</a:t>
            </a:r>
          </a:p>
          <a:p>
            <a:endParaRPr lang="en-US" sz="2800" dirty="0" smtClean="0"/>
          </a:p>
          <a:p>
            <a:pPr lvl="1"/>
            <a:r>
              <a:rPr lang="en-US" sz="2400" dirty="0" smtClean="0"/>
              <a:t>will make us behave like responsible professionals.</a:t>
            </a:r>
          </a:p>
          <a:p>
            <a:pPr lvl="1"/>
            <a:endParaRPr lang="en-US" sz="2400" dirty="0" smtClean="0"/>
          </a:p>
          <a:p>
            <a:pPr lvl="1"/>
            <a:r>
              <a:rPr lang="en-US" sz="2400" dirty="0" smtClean="0"/>
              <a:t>will teach us how to avoid computer abuse &amp; catastrophes( ca –</a:t>
            </a:r>
            <a:r>
              <a:rPr lang="en-US" sz="2400" dirty="0" err="1" smtClean="0"/>
              <a:t>tas</a:t>
            </a:r>
            <a:r>
              <a:rPr lang="en-US" sz="2400" dirty="0" smtClean="0"/>
              <a:t> –</a:t>
            </a:r>
            <a:r>
              <a:rPr lang="en-US" sz="2400" dirty="0" err="1" smtClean="0"/>
              <a:t>trofi</a:t>
            </a:r>
            <a:r>
              <a:rPr lang="en-US" sz="2400" dirty="0" smtClean="0"/>
              <a:t> : crisis)</a:t>
            </a:r>
          </a:p>
          <a:p>
            <a:pPr lvl="1"/>
            <a:endParaRPr lang="en-US" sz="2400" dirty="0" smtClean="0"/>
          </a:p>
          <a:p>
            <a:pPr lvl="1"/>
            <a:r>
              <a:rPr lang="en-US" sz="2400" dirty="0" smtClean="0"/>
              <a:t>the advance of computing technology will continue to create temporary policy vacuums</a:t>
            </a:r>
          </a:p>
          <a:p>
            <a:pPr lvl="1"/>
            <a:endParaRPr lang="en-US" sz="2400" dirty="0" smtClean="0"/>
          </a:p>
        </p:txBody>
      </p:sp>
    </p:spTree>
    <p:extLst>
      <p:ext uri="{BB962C8B-B14F-4D97-AF65-F5344CB8AC3E}">
        <p14:creationId xmlns:p14="http://schemas.microsoft.com/office/powerpoint/2010/main" val="9260516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Levels of justification to study Computer </a:t>
            </a:r>
            <a:r>
              <a:rPr lang="en-US" dirty="0" smtClean="0"/>
              <a:t>Ethics (contd.)</a:t>
            </a:r>
            <a:endParaRPr lang="en-US" dirty="0"/>
          </a:p>
        </p:txBody>
      </p:sp>
      <p:sp>
        <p:nvSpPr>
          <p:cNvPr id="3" name="Content Placeholder 2"/>
          <p:cNvSpPr>
            <a:spLocks noGrp="1"/>
          </p:cNvSpPr>
          <p:nvPr>
            <p:ph idx="1"/>
          </p:nvPr>
        </p:nvSpPr>
        <p:spPr/>
        <p:txBody>
          <a:bodyPr>
            <a:normAutofit/>
          </a:bodyPr>
          <a:lstStyle/>
          <a:p>
            <a:r>
              <a:rPr lang="en-US" dirty="0" smtClean="0"/>
              <a:t>……because;</a:t>
            </a:r>
          </a:p>
          <a:p>
            <a:pPr lvl="1"/>
            <a:r>
              <a:rPr lang="en-US" dirty="0"/>
              <a:t>use of computing technology permanently transforms certain ethical issues to the degree that their alternatives require independent </a:t>
            </a:r>
            <a:r>
              <a:rPr lang="en-US" dirty="0" smtClean="0"/>
              <a:t>study</a:t>
            </a:r>
          </a:p>
          <a:p>
            <a:pPr lvl="1"/>
            <a:endParaRPr lang="en-US" dirty="0"/>
          </a:p>
          <a:p>
            <a:pPr lvl="1"/>
            <a:r>
              <a:rPr lang="en-US" dirty="0"/>
              <a:t>use of computing  technology creates, and will continue to create, novel ethical issues that require special </a:t>
            </a:r>
            <a:r>
              <a:rPr lang="en-US" dirty="0" smtClean="0"/>
              <a:t>study</a:t>
            </a:r>
          </a:p>
          <a:p>
            <a:pPr lvl="1"/>
            <a:endParaRPr lang="en-US" dirty="0"/>
          </a:p>
          <a:p>
            <a:pPr lvl="1"/>
            <a:r>
              <a:rPr lang="en-US" dirty="0"/>
              <a:t>set of novel &amp; transformed issues is large enough &amp; coherent enough to define a new field</a:t>
            </a:r>
          </a:p>
          <a:p>
            <a:pPr lvl="1"/>
            <a:endParaRPr lang="en-US" dirty="0"/>
          </a:p>
        </p:txBody>
      </p:sp>
    </p:spTree>
    <p:extLst>
      <p:ext uri="{BB962C8B-B14F-4D97-AF65-F5344CB8AC3E}">
        <p14:creationId xmlns:p14="http://schemas.microsoft.com/office/powerpoint/2010/main" val="9760157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ACM</a:t>
            </a:r>
            <a:endParaRPr lang="en-US" dirty="0"/>
          </a:p>
        </p:txBody>
      </p:sp>
      <p:sp>
        <p:nvSpPr>
          <p:cNvPr id="3" name="Content Placeholder 2"/>
          <p:cNvSpPr>
            <a:spLocks noGrp="1"/>
          </p:cNvSpPr>
          <p:nvPr>
            <p:ph idx="1"/>
          </p:nvPr>
        </p:nvSpPr>
        <p:spPr/>
        <p:txBody>
          <a:bodyPr/>
          <a:lstStyle/>
          <a:p>
            <a:r>
              <a:rPr lang="en-US" dirty="0"/>
              <a:t>Section 1 outlines fundamental ethical principles that form the basis for the remainder of the Code. </a:t>
            </a:r>
            <a:endParaRPr lang="en-US" dirty="0" smtClean="0"/>
          </a:p>
          <a:p>
            <a:r>
              <a:rPr lang="en-US" dirty="0" smtClean="0"/>
              <a:t>Section </a:t>
            </a:r>
            <a:r>
              <a:rPr lang="en-US" dirty="0"/>
              <a:t>2 addresses additional, more specific considerations of professional responsibility. </a:t>
            </a:r>
            <a:endParaRPr lang="en-US" dirty="0" smtClean="0"/>
          </a:p>
          <a:p>
            <a:r>
              <a:rPr lang="en-US" dirty="0" smtClean="0"/>
              <a:t>Section </a:t>
            </a:r>
            <a:r>
              <a:rPr lang="en-US" dirty="0"/>
              <a:t>3 guides individuals who have a leadership role, whether in the workplace or in a volunteer professional capacity. </a:t>
            </a:r>
            <a:endParaRPr lang="en-US" dirty="0" smtClean="0"/>
          </a:p>
          <a:p>
            <a:r>
              <a:rPr lang="en-US" dirty="0" smtClean="0"/>
              <a:t>Commitment </a:t>
            </a:r>
            <a:r>
              <a:rPr lang="en-US" dirty="0"/>
              <a:t>to ethical conduct is required of every ACM member, and principles involving compliance with the Code are given in Section 4</a:t>
            </a:r>
          </a:p>
        </p:txBody>
      </p:sp>
    </p:spTree>
    <p:extLst>
      <p:ext uri="{BB962C8B-B14F-4D97-AF65-F5344CB8AC3E}">
        <p14:creationId xmlns:p14="http://schemas.microsoft.com/office/powerpoint/2010/main" val="38269057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ACM</a:t>
            </a:r>
            <a:endParaRPr lang="en-US" dirty="0"/>
          </a:p>
        </p:txBody>
      </p:sp>
      <p:sp>
        <p:nvSpPr>
          <p:cNvPr id="3" name="Content Placeholder 2"/>
          <p:cNvSpPr>
            <a:spLocks noGrp="1"/>
          </p:cNvSpPr>
          <p:nvPr>
            <p:ph idx="1"/>
          </p:nvPr>
        </p:nvSpPr>
        <p:spPr/>
        <p:txBody>
          <a:bodyPr/>
          <a:lstStyle/>
          <a:p>
            <a:r>
              <a:rPr lang="en-US" dirty="0"/>
              <a:t>The Code as a whole is concerned with how fundamental ethical principles apply to a computing professional's conduct. The Code is not an algorithm for solving ethical problems; rather it serves as a basis for ethical decision-making. When thinking through a particular issue, a computing professional may find that multiple principles should be taken into account, and that different principles will have different relevance to the issue. Questions related to these kinds of issues can best be answered by thoughtful consideration of the fundamental ethical principles, understanding that the public good is the paramount consideration. The entire computing profession benefits when the ethical decision-making process is accountable to and transparent to all stakeholders. Open discussions about ethical issues promote this accountability and transparency.</a:t>
            </a:r>
          </a:p>
        </p:txBody>
      </p:sp>
    </p:spTree>
    <p:extLst>
      <p:ext uri="{BB962C8B-B14F-4D97-AF65-F5344CB8AC3E}">
        <p14:creationId xmlns:p14="http://schemas.microsoft.com/office/powerpoint/2010/main" val="8968059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 ETHICAL PRINCIPLES</a:t>
            </a:r>
          </a:p>
        </p:txBody>
      </p:sp>
      <p:sp>
        <p:nvSpPr>
          <p:cNvPr id="3" name="Content Placeholder 2"/>
          <p:cNvSpPr>
            <a:spLocks noGrp="1"/>
          </p:cNvSpPr>
          <p:nvPr>
            <p:ph idx="1"/>
          </p:nvPr>
        </p:nvSpPr>
        <p:spPr/>
        <p:txBody>
          <a:bodyPr>
            <a:normAutofit/>
          </a:bodyPr>
          <a:lstStyle/>
          <a:p>
            <a:pPr lvl="3"/>
            <a:r>
              <a:rPr lang="en-US" i="1" dirty="0" smtClean="0"/>
              <a:t>A </a:t>
            </a:r>
            <a:r>
              <a:rPr lang="en-US" i="1" dirty="0"/>
              <a:t>computing professional should...</a:t>
            </a:r>
            <a:endParaRPr lang="en-US" dirty="0"/>
          </a:p>
          <a:p>
            <a:endParaRPr lang="en-US" dirty="0" smtClean="0"/>
          </a:p>
          <a:p>
            <a:r>
              <a:rPr lang="en-US" dirty="0" smtClean="0"/>
              <a:t>1.1 </a:t>
            </a:r>
            <a:r>
              <a:rPr lang="en-US" dirty="0"/>
              <a:t>Contribute to society and to human well-being, acknowledging that all people are stakeholders in computing.</a:t>
            </a:r>
          </a:p>
          <a:p>
            <a:endParaRPr lang="en-US" dirty="0" smtClean="0"/>
          </a:p>
          <a:p>
            <a:r>
              <a:rPr lang="en-US" dirty="0"/>
              <a:t>This principle, which concerns the quality of life of all people, affirms an obligation of computing professionals, both individually and collectively, to use their skills for the benefit of society, its members, and the environment surrounding them. This obligation includes promoting fundamental human rights and protecting each individual's right to autonomy.</a:t>
            </a:r>
          </a:p>
        </p:txBody>
      </p:sp>
    </p:spTree>
    <p:extLst>
      <p:ext uri="{BB962C8B-B14F-4D97-AF65-F5344CB8AC3E}">
        <p14:creationId xmlns:p14="http://schemas.microsoft.com/office/powerpoint/2010/main" val="6530343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 ETHICAL PRINCIPLES</a:t>
            </a:r>
          </a:p>
        </p:txBody>
      </p:sp>
      <p:sp>
        <p:nvSpPr>
          <p:cNvPr id="3" name="Content Placeholder 2"/>
          <p:cNvSpPr>
            <a:spLocks noGrp="1"/>
          </p:cNvSpPr>
          <p:nvPr>
            <p:ph idx="1"/>
          </p:nvPr>
        </p:nvSpPr>
        <p:spPr/>
        <p:txBody>
          <a:bodyPr>
            <a:normAutofit fontScale="92500" lnSpcReduction="10000"/>
          </a:bodyPr>
          <a:lstStyle/>
          <a:p>
            <a:r>
              <a:rPr lang="en-US" b="1" dirty="0"/>
              <a:t>1.2 Avoid harm.</a:t>
            </a:r>
          </a:p>
          <a:p>
            <a:r>
              <a:rPr lang="en-US" dirty="0"/>
              <a:t>In this document, "harm" means negative consequences, especially when those consequences are significant and unjust. Examples of harm include unjustified physical or mental injury, unjustified destruction or disclosure of information, and unjustified damage to property, reputation, and the environment. This list is not exhaustive</a:t>
            </a:r>
            <a:r>
              <a:rPr lang="en-US" dirty="0" smtClean="0"/>
              <a:t>.</a:t>
            </a:r>
          </a:p>
          <a:p>
            <a:endParaRPr lang="en-US" dirty="0"/>
          </a:p>
          <a:p>
            <a:r>
              <a:rPr lang="en-US" dirty="0"/>
              <a:t>A computing professional has an additional obligation to report any signs of system risks that might result in harm. If leaders do not act to curtail or mitigate such risks, it may be necessary to "blow the whistle" to reduce potential harm. However, capricious or misguided reporting of risks can itself be harmful. Before reporting risks, a computing professional should carefully assess relevant aspects of the situation.</a:t>
            </a:r>
          </a:p>
          <a:p>
            <a:endParaRPr lang="en-US" dirty="0"/>
          </a:p>
        </p:txBody>
      </p:sp>
    </p:spTree>
    <p:extLst>
      <p:ext uri="{BB962C8B-B14F-4D97-AF65-F5344CB8AC3E}">
        <p14:creationId xmlns:p14="http://schemas.microsoft.com/office/powerpoint/2010/main" val="42394005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 principles</a:t>
            </a:r>
            <a:endParaRPr lang="en-US" dirty="0"/>
          </a:p>
        </p:txBody>
      </p:sp>
      <p:sp>
        <p:nvSpPr>
          <p:cNvPr id="3" name="Content Placeholder 2"/>
          <p:cNvSpPr>
            <a:spLocks noGrp="1"/>
          </p:cNvSpPr>
          <p:nvPr>
            <p:ph idx="1"/>
          </p:nvPr>
        </p:nvSpPr>
        <p:spPr/>
        <p:txBody>
          <a:bodyPr/>
          <a:lstStyle/>
          <a:p>
            <a:r>
              <a:rPr lang="en-US" dirty="0"/>
              <a:t> Be fair and take action not to discriminate</a:t>
            </a:r>
            <a:r>
              <a:rPr lang="en-US" dirty="0" smtClean="0"/>
              <a:t>.</a:t>
            </a:r>
          </a:p>
          <a:p>
            <a:r>
              <a:rPr lang="en-US" dirty="0"/>
              <a:t>Respect the work required to produce new ideas, inventions, creative works, and computing artifacts.</a:t>
            </a:r>
          </a:p>
          <a:p>
            <a:r>
              <a:rPr lang="en-US" dirty="0"/>
              <a:t>Respect privacy.</a:t>
            </a:r>
          </a:p>
          <a:p>
            <a:endParaRPr lang="en-US" dirty="0"/>
          </a:p>
          <a:p>
            <a:endParaRPr lang="en-US" dirty="0"/>
          </a:p>
        </p:txBody>
      </p:sp>
    </p:spTree>
    <p:extLst>
      <p:ext uri="{BB962C8B-B14F-4D97-AF65-F5344CB8AC3E}">
        <p14:creationId xmlns:p14="http://schemas.microsoft.com/office/powerpoint/2010/main" val="14054301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2. PROFESSIONAL RESPONSIBILITIES.</a:t>
            </a:r>
          </a:p>
        </p:txBody>
      </p:sp>
      <p:sp>
        <p:nvSpPr>
          <p:cNvPr id="3" name="Content Placeholder 2"/>
          <p:cNvSpPr>
            <a:spLocks noGrp="1"/>
          </p:cNvSpPr>
          <p:nvPr>
            <p:ph idx="1"/>
          </p:nvPr>
        </p:nvSpPr>
        <p:spPr/>
        <p:txBody>
          <a:bodyPr/>
          <a:lstStyle/>
          <a:p>
            <a:r>
              <a:rPr lang="en-US" dirty="0"/>
              <a:t>.1 Strive to achieve high quality in both the processes and products of professional work.</a:t>
            </a:r>
          </a:p>
          <a:p>
            <a:r>
              <a:rPr lang="en-US" dirty="0"/>
              <a:t>2.2 Maintain high standards of professional competence, conduct, and ethical practice.</a:t>
            </a:r>
          </a:p>
          <a:p>
            <a:r>
              <a:rPr lang="en-US" dirty="0"/>
              <a:t>2.3 Know and respect existing rules pertaining to professional work</a:t>
            </a:r>
            <a:r>
              <a:rPr lang="en-US" dirty="0" smtClean="0"/>
              <a:t>.</a:t>
            </a:r>
          </a:p>
          <a:p>
            <a:r>
              <a:rPr lang="en-US" dirty="0"/>
              <a:t>Give comprehensive and thorough evaluations of computer systems and their impacts, including analysis of possible risks.</a:t>
            </a:r>
          </a:p>
          <a:p>
            <a:endParaRPr lang="en-US" dirty="0"/>
          </a:p>
          <a:p>
            <a:endParaRPr lang="en-US" dirty="0"/>
          </a:p>
        </p:txBody>
      </p:sp>
    </p:spTree>
    <p:extLst>
      <p:ext uri="{BB962C8B-B14F-4D97-AF65-F5344CB8AC3E}">
        <p14:creationId xmlns:p14="http://schemas.microsoft.com/office/powerpoint/2010/main" val="38148807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PROFESSIONAL LEADERSHIP PRINCIPLES.</a:t>
            </a:r>
            <a:br>
              <a:rPr lang="en-US" dirty="0"/>
            </a:br>
            <a:endParaRPr lang="en-US" dirty="0"/>
          </a:p>
        </p:txBody>
      </p:sp>
      <p:sp>
        <p:nvSpPr>
          <p:cNvPr id="3" name="Content Placeholder 2"/>
          <p:cNvSpPr>
            <a:spLocks noGrp="1"/>
          </p:cNvSpPr>
          <p:nvPr>
            <p:ph idx="1"/>
          </p:nvPr>
        </p:nvSpPr>
        <p:spPr/>
        <p:txBody>
          <a:bodyPr/>
          <a:lstStyle/>
          <a:p>
            <a:r>
              <a:rPr lang="en-US" dirty="0"/>
              <a:t>Leadership may either be a formal designation or arise informally from influence over others. In this section, "leader" means any member of an organization or group who has influence, educational responsibilities, or managerial responsibilities. While these principles apply to all computing professionals, leaders bear a heightened responsibility to uphold and promote them, both within and through their organizations.</a:t>
            </a:r>
          </a:p>
          <a:p>
            <a:r>
              <a:rPr lang="en-US" i="1" dirty="0"/>
              <a:t>A computing professional, especially one acting as a leader, should...</a:t>
            </a:r>
            <a:endParaRPr lang="en-US" dirty="0"/>
          </a:p>
          <a:p>
            <a:endParaRPr lang="en-US" dirty="0"/>
          </a:p>
        </p:txBody>
      </p:sp>
    </p:spTree>
    <p:extLst>
      <p:ext uri="{BB962C8B-B14F-4D97-AF65-F5344CB8AC3E}">
        <p14:creationId xmlns:p14="http://schemas.microsoft.com/office/powerpoint/2010/main" val="191598317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78</TotalTime>
  <Words>2029</Words>
  <Application>Microsoft Office PowerPoint</Application>
  <PresentationFormat>Widescreen</PresentationFormat>
  <Paragraphs>143</Paragraphs>
  <Slides>26</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Calibri</vt:lpstr>
      <vt:lpstr>Century Gothic</vt:lpstr>
      <vt:lpstr>Wingdings 3</vt:lpstr>
      <vt:lpstr>Ion</vt:lpstr>
      <vt:lpstr>Professional Practices </vt:lpstr>
      <vt:lpstr>Preamble : ACM </vt:lpstr>
      <vt:lpstr>ACM</vt:lpstr>
      <vt:lpstr>ACM</vt:lpstr>
      <vt:lpstr>GENERAL ETHICAL PRINCIPLES</vt:lpstr>
      <vt:lpstr>GENERAL ETHICAL PRINCIPLES</vt:lpstr>
      <vt:lpstr>General principles</vt:lpstr>
      <vt:lpstr>2. PROFESSIONAL RESPONSIBILITIES.</vt:lpstr>
      <vt:lpstr> PROFESSIONAL LEADERSHIP PRINCIPLES. </vt:lpstr>
      <vt:lpstr>PowerPoint Presentation</vt:lpstr>
      <vt:lpstr>PowerPoint Presentation</vt:lpstr>
      <vt:lpstr>PowerPoint Presentation</vt:lpstr>
      <vt:lpstr>PowerPoint Presentation</vt:lpstr>
      <vt:lpstr>PowerPoint Presentation</vt:lpstr>
      <vt:lpstr>4. COMPLIANCE WITH THE CODE. </vt:lpstr>
      <vt:lpstr>What is Professional Ethics</vt:lpstr>
      <vt:lpstr>Why professional ethics?</vt:lpstr>
      <vt:lpstr>Professional Ethics</vt:lpstr>
      <vt:lpstr>History of Computer Ethics [standford, 2001]</vt:lpstr>
      <vt:lpstr>History of Computer Ethics (contd.)</vt:lpstr>
      <vt:lpstr>History of Computer Ethics (contd.)</vt:lpstr>
      <vt:lpstr>Categories of Computer Issues</vt:lpstr>
      <vt:lpstr>What is Computer Ethics? (contd.)</vt:lpstr>
      <vt:lpstr>Summarized definitions of Computer Ethics</vt:lpstr>
      <vt:lpstr>Levels of justification to study Computer Ethics</vt:lpstr>
      <vt:lpstr>Levels of justification to study Computer Ethics (contd.)</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Professional Practices</dc:title>
  <dc:creator>Maria batool</dc:creator>
  <cp:lastModifiedBy>Microsoft account</cp:lastModifiedBy>
  <cp:revision>13</cp:revision>
  <dcterms:created xsi:type="dcterms:W3CDTF">2020-01-24T10:18:47Z</dcterms:created>
  <dcterms:modified xsi:type="dcterms:W3CDTF">2021-12-24T12:30:10Z</dcterms:modified>
</cp:coreProperties>
</file>