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2DB83-7A26-4343-B52C-867DFFAB3C6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75CFE8-FDB3-4DF7-9ACB-0FFDFC516D0E}">
      <dgm:prSet/>
      <dgm:spPr/>
      <dgm:t>
        <a:bodyPr/>
        <a:lstStyle/>
        <a:p>
          <a:r>
            <a:rPr lang="en-US" b="0" i="0"/>
            <a:t>1. Symbols</a:t>
          </a:r>
          <a:endParaRPr lang="en-US"/>
        </a:p>
      </dgm:t>
    </dgm:pt>
    <dgm:pt modelId="{C37870F6-845F-4C4F-877D-8110B919ECB9}" type="parTrans" cxnId="{832EA54B-A39C-4EE7-8478-F85C1EE83B23}">
      <dgm:prSet/>
      <dgm:spPr/>
      <dgm:t>
        <a:bodyPr/>
        <a:lstStyle/>
        <a:p>
          <a:endParaRPr lang="en-US"/>
        </a:p>
      </dgm:t>
    </dgm:pt>
    <dgm:pt modelId="{2A48C420-A7AE-40AD-8BB3-96186EE07E3B}" type="sibTrans" cxnId="{832EA54B-A39C-4EE7-8478-F85C1EE83B23}">
      <dgm:prSet/>
      <dgm:spPr/>
      <dgm:t>
        <a:bodyPr/>
        <a:lstStyle/>
        <a:p>
          <a:endParaRPr lang="en-US"/>
        </a:p>
      </dgm:t>
    </dgm:pt>
    <dgm:pt modelId="{C9462724-9563-4034-B0BC-7ED23682D85D}">
      <dgm:prSet/>
      <dgm:spPr/>
      <dgm:t>
        <a:bodyPr/>
        <a:lstStyle/>
        <a:p>
          <a:r>
            <a:rPr lang="en-US" b="0" i="0"/>
            <a:t>basic building blocks</a:t>
          </a:r>
          <a:endParaRPr lang="en-US"/>
        </a:p>
      </dgm:t>
    </dgm:pt>
    <dgm:pt modelId="{2F6EA5A4-3FB3-4126-86F2-EA6575E875CF}" type="parTrans" cxnId="{D1671275-0E48-4448-9647-121225101B56}">
      <dgm:prSet/>
      <dgm:spPr/>
      <dgm:t>
        <a:bodyPr/>
        <a:lstStyle/>
        <a:p>
          <a:endParaRPr lang="en-US"/>
        </a:p>
      </dgm:t>
    </dgm:pt>
    <dgm:pt modelId="{948FB9F7-FB2C-4B84-9C6C-C1D60E073829}" type="sibTrans" cxnId="{D1671275-0E48-4448-9647-121225101B56}">
      <dgm:prSet/>
      <dgm:spPr/>
      <dgm:t>
        <a:bodyPr/>
        <a:lstStyle/>
        <a:p>
          <a:endParaRPr lang="en-US"/>
        </a:p>
      </dgm:t>
    </dgm:pt>
    <dgm:pt modelId="{58272D98-23BA-4031-B4C0-23536CF52709}">
      <dgm:prSet/>
      <dgm:spPr/>
      <dgm:t>
        <a:bodyPr/>
        <a:lstStyle/>
        <a:p>
          <a:r>
            <a:rPr lang="en-US" b="0" i="0"/>
            <a:t>decimal system uses digits 0 to 9</a:t>
          </a:r>
          <a:endParaRPr lang="en-US"/>
        </a:p>
      </dgm:t>
    </dgm:pt>
    <dgm:pt modelId="{D7AC4401-0AE5-4A38-940A-2295315B8185}" type="parTrans" cxnId="{DAB8E7EF-1A3D-42C7-897F-A570CC5FF04D}">
      <dgm:prSet/>
      <dgm:spPr/>
      <dgm:t>
        <a:bodyPr/>
        <a:lstStyle/>
        <a:p>
          <a:endParaRPr lang="en-US"/>
        </a:p>
      </dgm:t>
    </dgm:pt>
    <dgm:pt modelId="{B02B2A30-368F-4639-8C9D-639C804B6367}" type="sibTrans" cxnId="{DAB8E7EF-1A3D-42C7-897F-A570CC5FF04D}">
      <dgm:prSet/>
      <dgm:spPr/>
      <dgm:t>
        <a:bodyPr/>
        <a:lstStyle/>
        <a:p>
          <a:endParaRPr lang="en-US"/>
        </a:p>
      </dgm:t>
    </dgm:pt>
    <dgm:pt modelId="{69F08642-E8A8-44A4-9D26-E056561B329C}">
      <dgm:prSet/>
      <dgm:spPr/>
      <dgm:t>
        <a:bodyPr/>
        <a:lstStyle/>
        <a:p>
          <a:r>
            <a:rPr lang="en-US" b="0" i="0"/>
            <a:t>Roman numeral system uses letters like I, V, X, L, etc.</a:t>
          </a:r>
          <a:endParaRPr lang="en-US"/>
        </a:p>
      </dgm:t>
    </dgm:pt>
    <dgm:pt modelId="{6792752A-BF21-4F54-9DDC-D50A062328E3}" type="parTrans" cxnId="{939CBA55-4B50-4B43-8B83-C8262DAC2192}">
      <dgm:prSet/>
      <dgm:spPr/>
      <dgm:t>
        <a:bodyPr/>
        <a:lstStyle/>
        <a:p>
          <a:endParaRPr lang="en-US"/>
        </a:p>
      </dgm:t>
    </dgm:pt>
    <dgm:pt modelId="{83501BFD-026B-4265-80F8-C5A506AA9CB5}" type="sibTrans" cxnId="{939CBA55-4B50-4B43-8B83-C8262DAC2192}">
      <dgm:prSet/>
      <dgm:spPr/>
      <dgm:t>
        <a:bodyPr/>
        <a:lstStyle/>
        <a:p>
          <a:endParaRPr lang="en-US"/>
        </a:p>
      </dgm:t>
    </dgm:pt>
    <dgm:pt modelId="{C9C2A67D-3C0C-4397-A061-D66299CF0BFE}">
      <dgm:prSet/>
      <dgm:spPr/>
      <dgm:t>
        <a:bodyPr/>
        <a:lstStyle/>
        <a:p>
          <a:r>
            <a:rPr lang="en-US" b="0" i="0"/>
            <a:t>2. Base</a:t>
          </a:r>
          <a:endParaRPr lang="en-US"/>
        </a:p>
      </dgm:t>
    </dgm:pt>
    <dgm:pt modelId="{DFB5339E-06C5-4EF4-B715-F036D86648ED}" type="parTrans" cxnId="{B946F77B-3C20-47D4-9AFE-FA906FE76062}">
      <dgm:prSet/>
      <dgm:spPr/>
      <dgm:t>
        <a:bodyPr/>
        <a:lstStyle/>
        <a:p>
          <a:endParaRPr lang="en-US"/>
        </a:p>
      </dgm:t>
    </dgm:pt>
    <dgm:pt modelId="{55BEDB31-3447-4932-B21B-315AA51B08FA}" type="sibTrans" cxnId="{B946F77B-3C20-47D4-9AFE-FA906FE76062}">
      <dgm:prSet/>
      <dgm:spPr/>
      <dgm:t>
        <a:bodyPr/>
        <a:lstStyle/>
        <a:p>
          <a:endParaRPr lang="en-US"/>
        </a:p>
      </dgm:t>
    </dgm:pt>
    <dgm:pt modelId="{9F5815D2-1048-4B4B-AD78-D383785B66AB}">
      <dgm:prSet/>
      <dgm:spPr/>
      <dgm:t>
        <a:bodyPr/>
        <a:lstStyle/>
        <a:p>
          <a:r>
            <a:rPr lang="en-US" b="0" i="0"/>
            <a:t>Symbols variation or Number of shapes  </a:t>
          </a:r>
          <a:endParaRPr lang="en-US"/>
        </a:p>
      </dgm:t>
    </dgm:pt>
    <dgm:pt modelId="{B26B93C1-2625-4CA1-A45D-46485CF2B2FA}" type="parTrans" cxnId="{18113E57-CBEE-4439-9951-4CBDC3D930D3}">
      <dgm:prSet/>
      <dgm:spPr/>
      <dgm:t>
        <a:bodyPr/>
        <a:lstStyle/>
        <a:p>
          <a:endParaRPr lang="en-US"/>
        </a:p>
      </dgm:t>
    </dgm:pt>
    <dgm:pt modelId="{D6F85F82-D37A-44D4-9897-B3130848FA70}" type="sibTrans" cxnId="{18113E57-CBEE-4439-9951-4CBDC3D930D3}">
      <dgm:prSet/>
      <dgm:spPr/>
      <dgm:t>
        <a:bodyPr/>
        <a:lstStyle/>
        <a:p>
          <a:endParaRPr lang="en-US"/>
        </a:p>
      </dgm:t>
    </dgm:pt>
    <dgm:pt modelId="{562F5480-EF3C-415D-8CA5-78D6EF062C18}">
      <dgm:prSet/>
      <dgm:spPr/>
      <dgm:t>
        <a:bodyPr/>
        <a:lstStyle/>
        <a:p>
          <a:r>
            <a:rPr lang="en-US" b="1" dirty="0"/>
            <a:t>Unary has base-1 </a:t>
          </a:r>
          <a:r>
            <a:rPr lang="en-US" dirty="0"/>
            <a:t>single shape to representation the information e.g., 1=1,2=11,3=111 etc. i.e.</a:t>
          </a:r>
          <a:r>
            <a:rPr lang="en-US" b="0" i="0" dirty="0"/>
            <a:t> This means it uses only one symbol (usually "1") to represent all numbers.</a:t>
          </a:r>
          <a:endParaRPr lang="en-US" dirty="0"/>
        </a:p>
      </dgm:t>
    </dgm:pt>
    <dgm:pt modelId="{D154FAEB-4E33-4C0B-9337-58D681D48293}" type="parTrans" cxnId="{C8A89B70-5F54-448A-888F-14F3782F3F63}">
      <dgm:prSet/>
      <dgm:spPr/>
      <dgm:t>
        <a:bodyPr/>
        <a:lstStyle/>
        <a:p>
          <a:endParaRPr lang="en-US"/>
        </a:p>
      </dgm:t>
    </dgm:pt>
    <dgm:pt modelId="{95A07B89-1DD2-4ADD-A037-CDC32A541DF3}" type="sibTrans" cxnId="{C8A89B70-5F54-448A-888F-14F3782F3F63}">
      <dgm:prSet/>
      <dgm:spPr/>
      <dgm:t>
        <a:bodyPr/>
        <a:lstStyle/>
        <a:p>
          <a:endParaRPr lang="en-US"/>
        </a:p>
      </dgm:t>
    </dgm:pt>
    <dgm:pt modelId="{3C8A8E03-5A3A-4FB5-94F3-43DD42591CD3}">
      <dgm:prSet/>
      <dgm:spPr/>
      <dgm:t>
        <a:bodyPr/>
        <a:lstStyle/>
        <a:p>
          <a:r>
            <a:rPr lang="en-US" b="1" dirty="0"/>
            <a:t>Binary has base-2 </a:t>
          </a:r>
          <a:r>
            <a:rPr lang="en-US" dirty="0"/>
            <a:t>Two shape to representation the information e.g., 0=0,1=1,2=10,3=11,4=100 etc.</a:t>
          </a:r>
        </a:p>
      </dgm:t>
    </dgm:pt>
    <dgm:pt modelId="{E1559C0F-3D73-47C1-996D-556E7B558A8B}" type="parTrans" cxnId="{6A534A15-45CD-4401-BD92-2E7E4C6E4F40}">
      <dgm:prSet/>
      <dgm:spPr/>
      <dgm:t>
        <a:bodyPr/>
        <a:lstStyle/>
        <a:p>
          <a:endParaRPr lang="en-US"/>
        </a:p>
      </dgm:t>
    </dgm:pt>
    <dgm:pt modelId="{4A77D388-C2A3-4F9C-B517-DD970686EABE}" type="sibTrans" cxnId="{6A534A15-45CD-4401-BD92-2E7E4C6E4F40}">
      <dgm:prSet/>
      <dgm:spPr/>
      <dgm:t>
        <a:bodyPr/>
        <a:lstStyle/>
        <a:p>
          <a:endParaRPr lang="en-US"/>
        </a:p>
      </dgm:t>
    </dgm:pt>
    <dgm:pt modelId="{21DD33E7-219D-4791-A1CE-7A538AB85793}">
      <dgm:prSet/>
      <dgm:spPr/>
      <dgm:t>
        <a:bodyPr/>
        <a:lstStyle/>
        <a:p>
          <a:r>
            <a:rPr lang="en-US" b="1" dirty="0"/>
            <a:t>Decimal has base-10 </a:t>
          </a:r>
          <a:r>
            <a:rPr lang="en-US" dirty="0"/>
            <a:t>Two shape to representation the information e.g., 0=0,1=1,2=2………,9 for 9 et</a:t>
          </a:r>
        </a:p>
      </dgm:t>
    </dgm:pt>
    <dgm:pt modelId="{C26F86D6-2E8D-4345-B549-6E2779C1ED19}" type="parTrans" cxnId="{845B9EF2-CBC4-488B-9567-EED33AA6CD7C}">
      <dgm:prSet/>
      <dgm:spPr/>
      <dgm:t>
        <a:bodyPr/>
        <a:lstStyle/>
        <a:p>
          <a:endParaRPr lang="en-US"/>
        </a:p>
      </dgm:t>
    </dgm:pt>
    <dgm:pt modelId="{B38A23AF-6A40-425D-A0B1-A1A45F690363}" type="sibTrans" cxnId="{845B9EF2-CBC4-488B-9567-EED33AA6CD7C}">
      <dgm:prSet/>
      <dgm:spPr/>
      <dgm:t>
        <a:bodyPr/>
        <a:lstStyle/>
        <a:p>
          <a:endParaRPr lang="en-US"/>
        </a:p>
      </dgm:t>
    </dgm:pt>
    <dgm:pt modelId="{926E687C-8608-4193-B470-567A3FBF7E3A}" type="pres">
      <dgm:prSet presAssocID="{A6F2DB83-7A26-4343-B52C-867DFFAB3C6C}" presName="linear" presStyleCnt="0">
        <dgm:presLayoutVars>
          <dgm:animLvl val="lvl"/>
          <dgm:resizeHandles val="exact"/>
        </dgm:presLayoutVars>
      </dgm:prSet>
      <dgm:spPr/>
    </dgm:pt>
    <dgm:pt modelId="{77C37D20-0651-4FD1-A71E-3F8BA5F5734F}" type="pres">
      <dgm:prSet presAssocID="{BD75CFE8-FDB3-4DF7-9ACB-0FFDFC516D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59DC695-17CF-4AC8-84D6-AE1B0EBF2B65}" type="pres">
      <dgm:prSet presAssocID="{BD75CFE8-FDB3-4DF7-9ACB-0FFDFC516D0E}" presName="childText" presStyleLbl="revTx" presStyleIdx="0" presStyleCnt="2">
        <dgm:presLayoutVars>
          <dgm:bulletEnabled val="1"/>
        </dgm:presLayoutVars>
      </dgm:prSet>
      <dgm:spPr/>
    </dgm:pt>
    <dgm:pt modelId="{1380C7CF-E930-4D2C-9EAC-AA45E92617C8}" type="pres">
      <dgm:prSet presAssocID="{C9C2A67D-3C0C-4397-A061-D66299CF0BF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F585D46-C614-433E-BCAF-8DA9270D8005}" type="pres">
      <dgm:prSet presAssocID="{C9C2A67D-3C0C-4397-A061-D66299CF0BF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5566808-C0DE-486C-9700-270F6C6FF2B4}" type="presOf" srcId="{3C8A8E03-5A3A-4FB5-94F3-43DD42591CD3}" destId="{6F585D46-C614-433E-BCAF-8DA9270D8005}" srcOrd="0" destOrd="2" presId="urn:microsoft.com/office/officeart/2005/8/layout/vList2"/>
    <dgm:cxn modelId="{6A534A15-45CD-4401-BD92-2E7E4C6E4F40}" srcId="{C9C2A67D-3C0C-4397-A061-D66299CF0BFE}" destId="{3C8A8E03-5A3A-4FB5-94F3-43DD42591CD3}" srcOrd="2" destOrd="0" parTransId="{E1559C0F-3D73-47C1-996D-556E7B558A8B}" sibTransId="{4A77D388-C2A3-4F9C-B517-DD970686EABE}"/>
    <dgm:cxn modelId="{F29D8916-7B5A-470F-A1D6-D5F0EA2B05F2}" type="presOf" srcId="{A6F2DB83-7A26-4343-B52C-867DFFAB3C6C}" destId="{926E687C-8608-4193-B470-567A3FBF7E3A}" srcOrd="0" destOrd="0" presId="urn:microsoft.com/office/officeart/2005/8/layout/vList2"/>
    <dgm:cxn modelId="{CC96F53C-E9BF-4366-B84A-E84DD9DDA104}" type="presOf" srcId="{21DD33E7-219D-4791-A1CE-7A538AB85793}" destId="{6F585D46-C614-433E-BCAF-8DA9270D8005}" srcOrd="0" destOrd="3" presId="urn:microsoft.com/office/officeart/2005/8/layout/vList2"/>
    <dgm:cxn modelId="{8BE3AE60-8F29-45DB-9705-405A103CD0F9}" type="presOf" srcId="{BD75CFE8-FDB3-4DF7-9ACB-0FFDFC516D0E}" destId="{77C37D20-0651-4FD1-A71E-3F8BA5F5734F}" srcOrd="0" destOrd="0" presId="urn:microsoft.com/office/officeart/2005/8/layout/vList2"/>
    <dgm:cxn modelId="{CC381C45-7E55-463C-9BA2-4BA77768625F}" type="presOf" srcId="{C9C2A67D-3C0C-4397-A061-D66299CF0BFE}" destId="{1380C7CF-E930-4D2C-9EAC-AA45E92617C8}" srcOrd="0" destOrd="0" presId="urn:microsoft.com/office/officeart/2005/8/layout/vList2"/>
    <dgm:cxn modelId="{9022B845-829B-4819-9A41-EDB664AF6969}" type="presOf" srcId="{58272D98-23BA-4031-B4C0-23536CF52709}" destId="{259DC695-17CF-4AC8-84D6-AE1B0EBF2B65}" srcOrd="0" destOrd="1" presId="urn:microsoft.com/office/officeart/2005/8/layout/vList2"/>
    <dgm:cxn modelId="{620AC045-08B7-46FC-B8B7-4290E4FCCEFF}" type="presOf" srcId="{69F08642-E8A8-44A4-9D26-E056561B329C}" destId="{259DC695-17CF-4AC8-84D6-AE1B0EBF2B65}" srcOrd="0" destOrd="2" presId="urn:microsoft.com/office/officeart/2005/8/layout/vList2"/>
    <dgm:cxn modelId="{832EA54B-A39C-4EE7-8478-F85C1EE83B23}" srcId="{A6F2DB83-7A26-4343-B52C-867DFFAB3C6C}" destId="{BD75CFE8-FDB3-4DF7-9ACB-0FFDFC516D0E}" srcOrd="0" destOrd="0" parTransId="{C37870F6-845F-4C4F-877D-8110B919ECB9}" sibTransId="{2A48C420-A7AE-40AD-8BB3-96186EE07E3B}"/>
    <dgm:cxn modelId="{C8A89B70-5F54-448A-888F-14F3782F3F63}" srcId="{C9C2A67D-3C0C-4397-A061-D66299CF0BFE}" destId="{562F5480-EF3C-415D-8CA5-78D6EF062C18}" srcOrd="1" destOrd="0" parTransId="{D154FAEB-4E33-4C0B-9337-58D681D48293}" sibTransId="{95A07B89-1DD2-4ADD-A037-CDC32A541DF3}"/>
    <dgm:cxn modelId="{D1671275-0E48-4448-9647-121225101B56}" srcId="{BD75CFE8-FDB3-4DF7-9ACB-0FFDFC516D0E}" destId="{C9462724-9563-4034-B0BC-7ED23682D85D}" srcOrd="0" destOrd="0" parTransId="{2F6EA5A4-3FB3-4126-86F2-EA6575E875CF}" sibTransId="{948FB9F7-FB2C-4B84-9C6C-C1D60E073829}"/>
    <dgm:cxn modelId="{939CBA55-4B50-4B43-8B83-C8262DAC2192}" srcId="{BD75CFE8-FDB3-4DF7-9ACB-0FFDFC516D0E}" destId="{69F08642-E8A8-44A4-9D26-E056561B329C}" srcOrd="2" destOrd="0" parTransId="{6792752A-BF21-4F54-9DDC-D50A062328E3}" sibTransId="{83501BFD-026B-4265-80F8-C5A506AA9CB5}"/>
    <dgm:cxn modelId="{18113E57-CBEE-4439-9951-4CBDC3D930D3}" srcId="{C9C2A67D-3C0C-4397-A061-D66299CF0BFE}" destId="{9F5815D2-1048-4B4B-AD78-D383785B66AB}" srcOrd="0" destOrd="0" parTransId="{B26B93C1-2625-4CA1-A45D-46485CF2B2FA}" sibTransId="{D6F85F82-D37A-44D4-9897-B3130848FA70}"/>
    <dgm:cxn modelId="{B946F77B-3C20-47D4-9AFE-FA906FE76062}" srcId="{A6F2DB83-7A26-4343-B52C-867DFFAB3C6C}" destId="{C9C2A67D-3C0C-4397-A061-D66299CF0BFE}" srcOrd="1" destOrd="0" parTransId="{DFB5339E-06C5-4EF4-B715-F036D86648ED}" sibTransId="{55BEDB31-3447-4932-B21B-315AA51B08FA}"/>
    <dgm:cxn modelId="{DBB80C8B-A758-414F-B2A7-59797B50A0CF}" type="presOf" srcId="{C9462724-9563-4034-B0BC-7ED23682D85D}" destId="{259DC695-17CF-4AC8-84D6-AE1B0EBF2B65}" srcOrd="0" destOrd="0" presId="urn:microsoft.com/office/officeart/2005/8/layout/vList2"/>
    <dgm:cxn modelId="{4D9313EA-14AF-42DB-9948-8DE6BEE84F28}" type="presOf" srcId="{9F5815D2-1048-4B4B-AD78-D383785B66AB}" destId="{6F585D46-C614-433E-BCAF-8DA9270D8005}" srcOrd="0" destOrd="0" presId="urn:microsoft.com/office/officeart/2005/8/layout/vList2"/>
    <dgm:cxn modelId="{DAB8E7EF-1A3D-42C7-897F-A570CC5FF04D}" srcId="{BD75CFE8-FDB3-4DF7-9ACB-0FFDFC516D0E}" destId="{58272D98-23BA-4031-B4C0-23536CF52709}" srcOrd="1" destOrd="0" parTransId="{D7AC4401-0AE5-4A38-940A-2295315B8185}" sibTransId="{B02B2A30-368F-4639-8C9D-639C804B6367}"/>
    <dgm:cxn modelId="{845B9EF2-CBC4-488B-9567-EED33AA6CD7C}" srcId="{C9C2A67D-3C0C-4397-A061-D66299CF0BFE}" destId="{21DD33E7-219D-4791-A1CE-7A538AB85793}" srcOrd="3" destOrd="0" parTransId="{C26F86D6-2E8D-4345-B549-6E2779C1ED19}" sibTransId="{B38A23AF-6A40-425D-A0B1-A1A45F690363}"/>
    <dgm:cxn modelId="{A56E54FB-2A44-4AAF-8416-4B8E423BD9C0}" type="presOf" srcId="{562F5480-EF3C-415D-8CA5-78D6EF062C18}" destId="{6F585D46-C614-433E-BCAF-8DA9270D8005}" srcOrd="0" destOrd="1" presId="urn:microsoft.com/office/officeart/2005/8/layout/vList2"/>
    <dgm:cxn modelId="{B3842EFB-3F0E-432E-8F2A-ABB6D30290B5}" type="presParOf" srcId="{926E687C-8608-4193-B470-567A3FBF7E3A}" destId="{77C37D20-0651-4FD1-A71E-3F8BA5F5734F}" srcOrd="0" destOrd="0" presId="urn:microsoft.com/office/officeart/2005/8/layout/vList2"/>
    <dgm:cxn modelId="{5BEC9686-2FFB-4443-AEE6-1E1764398169}" type="presParOf" srcId="{926E687C-8608-4193-B470-567A3FBF7E3A}" destId="{259DC695-17CF-4AC8-84D6-AE1B0EBF2B65}" srcOrd="1" destOrd="0" presId="urn:microsoft.com/office/officeart/2005/8/layout/vList2"/>
    <dgm:cxn modelId="{E42D90AE-D1D4-4BF2-ADC4-E7A9C8C6CCC4}" type="presParOf" srcId="{926E687C-8608-4193-B470-567A3FBF7E3A}" destId="{1380C7CF-E930-4D2C-9EAC-AA45E92617C8}" srcOrd="2" destOrd="0" presId="urn:microsoft.com/office/officeart/2005/8/layout/vList2"/>
    <dgm:cxn modelId="{45870936-2346-456A-86E1-FF204859F118}" type="presParOf" srcId="{926E687C-8608-4193-B470-567A3FBF7E3A}" destId="{6F585D46-C614-433E-BCAF-8DA9270D800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37D20-0651-4FD1-A71E-3F8BA5F5734F}">
      <dsp:nvSpPr>
        <dsp:cNvPr id="0" name=""/>
        <dsp:cNvSpPr/>
      </dsp:nvSpPr>
      <dsp:spPr>
        <a:xfrm>
          <a:off x="0" y="22819"/>
          <a:ext cx="5906181" cy="617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1. Symbols</a:t>
          </a:r>
          <a:endParaRPr lang="en-US" sz="2400" kern="1200"/>
        </a:p>
      </dsp:txBody>
      <dsp:txXfrm>
        <a:off x="30157" y="52976"/>
        <a:ext cx="5845867" cy="557445"/>
      </dsp:txXfrm>
    </dsp:sp>
    <dsp:sp modelId="{259DC695-17CF-4AC8-84D6-AE1B0EBF2B65}">
      <dsp:nvSpPr>
        <dsp:cNvPr id="0" name=""/>
        <dsp:cNvSpPr/>
      </dsp:nvSpPr>
      <dsp:spPr>
        <a:xfrm>
          <a:off x="0" y="640579"/>
          <a:ext cx="5906181" cy="10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/>
            <a:t>basic building blocks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/>
            <a:t>decimal system uses digits 0 to 9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/>
            <a:t>Roman numeral system uses letters like I, V, X, L, etc.</a:t>
          </a:r>
          <a:endParaRPr lang="en-US" sz="1900" kern="1200"/>
        </a:p>
      </dsp:txBody>
      <dsp:txXfrm>
        <a:off x="0" y="640579"/>
        <a:ext cx="5906181" cy="1068120"/>
      </dsp:txXfrm>
    </dsp:sp>
    <dsp:sp modelId="{1380C7CF-E930-4D2C-9EAC-AA45E92617C8}">
      <dsp:nvSpPr>
        <dsp:cNvPr id="0" name=""/>
        <dsp:cNvSpPr/>
      </dsp:nvSpPr>
      <dsp:spPr>
        <a:xfrm>
          <a:off x="0" y="1708699"/>
          <a:ext cx="5906181" cy="617759"/>
        </a:xfrm>
        <a:prstGeom prst="roundRect">
          <a:avLst/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2. Base</a:t>
          </a:r>
          <a:endParaRPr lang="en-US" sz="2400" kern="1200"/>
        </a:p>
      </dsp:txBody>
      <dsp:txXfrm>
        <a:off x="30157" y="1738856"/>
        <a:ext cx="5845867" cy="557445"/>
      </dsp:txXfrm>
    </dsp:sp>
    <dsp:sp modelId="{6F585D46-C614-433E-BCAF-8DA9270D8005}">
      <dsp:nvSpPr>
        <dsp:cNvPr id="0" name=""/>
        <dsp:cNvSpPr/>
      </dsp:nvSpPr>
      <dsp:spPr>
        <a:xfrm>
          <a:off x="0" y="2326459"/>
          <a:ext cx="5906181" cy="288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/>
            <a:t>Symbols variation or Number of shapes 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/>
            <a:t>Unary has base-1 </a:t>
          </a:r>
          <a:r>
            <a:rPr lang="en-US" sz="1900" kern="1200" dirty="0"/>
            <a:t>single shape to representation the information e.g., 1=1,2=11,3=111 etc. i.e.</a:t>
          </a:r>
          <a:r>
            <a:rPr lang="en-US" sz="1900" b="0" i="0" kern="1200" dirty="0"/>
            <a:t> This means it uses only one symbol (usually "1") to represent all numbers.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/>
            <a:t>Binary has base-2 </a:t>
          </a:r>
          <a:r>
            <a:rPr lang="en-US" sz="1900" kern="1200" dirty="0"/>
            <a:t>Two shape to representation the information e.g., 0=0,1=1,2=10,3=11,4=100 etc.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/>
            <a:t>Decimal has base-10 </a:t>
          </a:r>
          <a:r>
            <a:rPr lang="en-US" sz="1900" kern="1200" dirty="0"/>
            <a:t>Two shape to representation the information e.g., 0=0,1=1,2=2………,9 for 9 et</a:t>
          </a:r>
        </a:p>
      </dsp:txBody>
      <dsp:txXfrm>
        <a:off x="0" y="2326459"/>
        <a:ext cx="5906181" cy="2881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29-Jan-24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7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9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3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6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29-Jan-24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8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29-Jan-24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4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29-Jan-24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5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29-Jan-24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29-Jan-24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8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29-Jan-24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29-Jan-24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02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800" spc="7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29-Jan-24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800" spc="7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7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86" r:id="rId5"/>
    <p:sldLayoutId id="2147483692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13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6EA103-00BE-3B36-0536-530982FE9A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l="1393" r="9718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23104-3FB9-92EF-9147-92D3B4251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Number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6F600-6716-58B8-AA24-9EFE7DB00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500" dirty="0"/>
              <a:t>The Number System in computer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062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5D81-35FE-904D-11F0-976C1F6A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What is number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90805-07A5-2FDD-A070-4F043B871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876475"/>
            <a:ext cx="4414438" cy="31232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E843-8685-3A1A-87DD-46F88929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Google Sans"/>
              </a:rPr>
              <a:t>A number system  provides a consistent and organized method for writing, naming, and performing calculations with numbers is a way to represent and express numbers.</a:t>
            </a:r>
          </a:p>
          <a:p>
            <a:r>
              <a:rPr lang="en-US" dirty="0">
                <a:latin typeface="Google Sans"/>
              </a:rPr>
              <a:t>We use symbols(Shapes) in number system.</a:t>
            </a:r>
          </a:p>
          <a:p>
            <a:pPr lvl="1"/>
            <a:r>
              <a:rPr lang="en-US" dirty="0">
                <a:latin typeface="Google Sans"/>
              </a:rPr>
              <a:t>The kind of symbols the Egyptians used</a:t>
            </a:r>
          </a:p>
          <a:p>
            <a:pPr lvl="1"/>
            <a:r>
              <a:rPr lang="en-US" b="1" dirty="0"/>
              <a:t>Unary</a:t>
            </a:r>
            <a:r>
              <a:rPr lang="en-US" dirty="0"/>
              <a:t> have single symbol</a:t>
            </a:r>
          </a:p>
          <a:p>
            <a:pPr lvl="1"/>
            <a:r>
              <a:rPr lang="en-US" b="1" dirty="0"/>
              <a:t>Binary</a:t>
            </a:r>
            <a:r>
              <a:rPr lang="en-US" dirty="0"/>
              <a:t> have two Symbol</a:t>
            </a:r>
          </a:p>
          <a:p>
            <a:pPr lvl="1"/>
            <a:r>
              <a:rPr lang="en-US" b="1" dirty="0"/>
              <a:t>Ternary</a:t>
            </a:r>
            <a:r>
              <a:rPr lang="en-US" dirty="0"/>
              <a:t> have three symbol etc.</a:t>
            </a:r>
          </a:p>
          <a:p>
            <a:pPr lvl="1"/>
            <a:r>
              <a:rPr lang="en-US" dirty="0"/>
              <a:t>And </a:t>
            </a:r>
            <a:r>
              <a:rPr lang="en-US" b="1" dirty="0"/>
              <a:t>Decimal</a:t>
            </a:r>
            <a:r>
              <a:rPr lang="en-US" dirty="0"/>
              <a:t> have Ten Symbol.</a:t>
            </a:r>
          </a:p>
          <a:p>
            <a:pPr lvl="1"/>
            <a:r>
              <a:rPr lang="en-US" b="1" dirty="0"/>
              <a:t>Hexadecimal</a:t>
            </a:r>
            <a:r>
              <a:rPr lang="en-US" dirty="0"/>
              <a:t> have 16 symbol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9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201C8-6340-8A48-0B25-51BBDF92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b="0" i="0">
                <a:effectLst/>
                <a:latin typeface="Google Sans"/>
              </a:rPr>
              <a:t>Some key aspects of number systems include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C87009-EA33-14EE-D92A-BB8DDAEF8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814634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889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7CCB-0FFF-0A68-AFD2-BD0D35A3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0" i="0" dirty="0">
                <a:solidFill>
                  <a:srgbClr val="1F1F1F"/>
                </a:solidFill>
                <a:effectLst/>
                <a:latin typeface="Google Sans"/>
              </a:rPr>
              <a:t>Place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92C5-9DF7-A197-C57E-56A87C39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dirty="0">
                <a:solidFill>
                  <a:srgbClr val="1F1F1F"/>
                </a:solidFill>
                <a:latin typeface="Google Sans"/>
              </a:rPr>
              <a:t>T</a:t>
            </a: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he value a digit holds based on its position within the number or the importance or weight of each digit in a number based on its position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Each position in a number has a specific place value, increasing in value as we move left.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1F1F"/>
                </a:solidFill>
                <a:effectLst/>
                <a:latin typeface="Google Sans"/>
              </a:rPr>
              <a:t>For example, in decimal, the rightmost position is the "one's place," then the "tens place," "hundreds place," and so on, each worth 10 times the previous one.</a:t>
            </a:r>
          </a:p>
          <a:p>
            <a:pPr marL="274320" lvl="1" indent="0">
              <a:buNone/>
            </a:pPr>
            <a:endParaRPr lang="en-US" sz="1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1F1F"/>
                </a:solidFill>
                <a:effectLst/>
                <a:latin typeface="Google Sans"/>
              </a:rPr>
              <a:t>In binary, the rightmost position is the "one's place," then the "twos place," "fours place," "eights place," and so on, each worth 2 times the previous one.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4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B2930D-A609-EBCA-71B5-CB3A7260F082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401070389"/>
              </p:ext>
            </p:extLst>
          </p:nvPr>
        </p:nvGraphicFramePr>
        <p:xfrm>
          <a:off x="280358" y="979997"/>
          <a:ext cx="7696198" cy="512161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3577243">
                  <a:extLst>
                    <a:ext uri="{9D8B030D-6E8A-4147-A177-3AD203B41FA5}">
                      <a16:colId xmlns:a16="http://schemas.microsoft.com/office/drawing/2014/main" val="2340280022"/>
                    </a:ext>
                  </a:extLst>
                </a:gridCol>
                <a:gridCol w="1903663">
                  <a:extLst>
                    <a:ext uri="{9D8B030D-6E8A-4147-A177-3AD203B41FA5}">
                      <a16:colId xmlns:a16="http://schemas.microsoft.com/office/drawing/2014/main" val="80761730"/>
                    </a:ext>
                  </a:extLst>
                </a:gridCol>
                <a:gridCol w="2215292">
                  <a:extLst>
                    <a:ext uri="{9D8B030D-6E8A-4147-A177-3AD203B41FA5}">
                      <a16:colId xmlns:a16="http://schemas.microsoft.com/office/drawing/2014/main" val="717765261"/>
                    </a:ext>
                  </a:extLst>
                </a:gridCol>
              </a:tblGrid>
              <a:tr h="829641">
                <a:tc>
                  <a:txBody>
                    <a:bodyPr/>
                    <a:lstStyle/>
                    <a:p>
                      <a:pPr algn="l"/>
                      <a:r>
                        <a:rPr lang="en-US" sz="3100" b="1" cap="none" spc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Place</a:t>
                      </a:r>
                    </a:p>
                  </a:txBody>
                  <a:tcPr marL="126665" marR="243061" marT="36190" marB="27142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100" b="1" cap="none" spc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Value</a:t>
                      </a:r>
                    </a:p>
                  </a:txBody>
                  <a:tcPr marL="126665" marR="243061" marT="36190" marB="27142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100" b="1" cap="none" spc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Example</a:t>
                      </a:r>
                    </a:p>
                  </a:txBody>
                  <a:tcPr marL="126665" marR="243061" marT="36190" marB="271424" anchor="b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093060"/>
                  </a:ext>
                </a:extLst>
              </a:tr>
              <a:tr h="715329"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Ones</a:t>
                      </a:r>
                    </a:p>
                  </a:txBody>
                  <a:tcPr marL="126665" marR="405103" marT="36190" marB="271424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1</a:t>
                      </a:r>
                    </a:p>
                  </a:txBody>
                  <a:tcPr marL="126665" marR="405103" marT="36190" marB="271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5</a:t>
                      </a:r>
                    </a:p>
                  </a:txBody>
                  <a:tcPr marL="126665" marR="405103" marT="36190" marB="271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325800"/>
                  </a:ext>
                </a:extLst>
              </a:tr>
              <a:tr h="715329"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Tens</a:t>
                      </a:r>
                    </a:p>
                  </a:txBody>
                  <a:tcPr marL="126665" marR="405103" marT="36190" marB="271424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10</a:t>
                      </a:r>
                    </a:p>
                  </a:txBody>
                  <a:tcPr marL="126665" marR="405103" marT="36190" marB="271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50</a:t>
                      </a:r>
                    </a:p>
                  </a:txBody>
                  <a:tcPr marL="126665" marR="405103" marT="36190" marB="271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889409"/>
                  </a:ext>
                </a:extLst>
              </a:tr>
              <a:tr h="715329"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Hundreds</a:t>
                      </a:r>
                    </a:p>
                  </a:txBody>
                  <a:tcPr marL="126665" marR="405103" marT="36190" marB="271424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100</a:t>
                      </a:r>
                    </a:p>
                  </a:txBody>
                  <a:tcPr marL="126665" marR="405103" marT="36190" marB="271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500</a:t>
                      </a:r>
                    </a:p>
                  </a:txBody>
                  <a:tcPr marL="126665" marR="405103" marT="36190" marB="271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7842"/>
                  </a:ext>
                </a:extLst>
              </a:tr>
              <a:tr h="715329"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Thousands</a:t>
                      </a:r>
                    </a:p>
                  </a:txBody>
                  <a:tcPr marL="126665" marR="405103" marT="36190" marB="271424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1,000</a:t>
                      </a:r>
                    </a:p>
                  </a:txBody>
                  <a:tcPr marL="126665" marR="405103" marT="36190" marB="271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5,000</a:t>
                      </a:r>
                    </a:p>
                  </a:txBody>
                  <a:tcPr marL="126665" marR="405103" marT="36190" marB="271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976362"/>
                  </a:ext>
                </a:extLst>
              </a:tr>
              <a:tr h="715329"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Ten Thousands</a:t>
                      </a:r>
                    </a:p>
                  </a:txBody>
                  <a:tcPr marL="126665" marR="405103" marT="36190" marB="271424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10,000</a:t>
                      </a:r>
                    </a:p>
                  </a:txBody>
                  <a:tcPr marL="126665" marR="405103" marT="36190" marB="271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50,000</a:t>
                      </a:r>
                    </a:p>
                  </a:txBody>
                  <a:tcPr marL="126665" marR="405103" marT="36190" marB="271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319313"/>
                  </a:ext>
                </a:extLst>
              </a:tr>
              <a:tr h="715329"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Hundred Thousands</a:t>
                      </a:r>
                    </a:p>
                  </a:txBody>
                  <a:tcPr marL="126665" marR="405103" marT="36190" marB="271424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100,000</a:t>
                      </a:r>
                    </a:p>
                  </a:txBody>
                  <a:tcPr marL="126665" marR="405103" marT="36190" marB="271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500,000</a:t>
                      </a:r>
                    </a:p>
                  </a:txBody>
                  <a:tcPr marL="126665" marR="405103" marT="36190" marB="27142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23008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E56D148-00BE-BA8F-B7DE-13AC2F71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Decimal place value</a:t>
            </a:r>
          </a:p>
        </p:txBody>
      </p:sp>
      <p:sp>
        <p:nvSpPr>
          <p:cNvPr id="53" name="Text Placeholder 9">
            <a:extLst>
              <a:ext uri="{FF2B5EF4-FFF2-40B4-BE49-F238E27FC236}">
                <a16:creationId xmlns:a16="http://schemas.microsoft.com/office/drawing/2014/main" id="{9B0F08D7-5A57-8ED1-96FA-06601D584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400" b="1" i="0" dirty="0">
                <a:solidFill>
                  <a:srgbClr val="1F1F1F"/>
                </a:solidFill>
                <a:effectLst/>
                <a:latin typeface="Google Sans"/>
              </a:rPr>
              <a:t>Example:</a:t>
            </a:r>
          </a:p>
          <a:p>
            <a:pPr algn="l"/>
            <a:r>
              <a:rPr lang="en-US" sz="1400" b="0" i="0" dirty="0">
                <a:solidFill>
                  <a:srgbClr val="1F1F1F"/>
                </a:solidFill>
                <a:effectLst/>
                <a:latin typeface="Google Sans"/>
              </a:rPr>
              <a:t>Consider the number </a:t>
            </a:r>
            <a:r>
              <a:rPr lang="en-US" sz="1400" b="1" i="0" dirty="0">
                <a:solidFill>
                  <a:srgbClr val="1F1F1F"/>
                </a:solidFill>
                <a:effectLst/>
                <a:latin typeface="Google Sans"/>
              </a:rPr>
              <a:t>357.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1F1F"/>
                </a:solidFill>
                <a:effectLst/>
                <a:latin typeface="Google Sans"/>
              </a:rPr>
              <a:t>The 3 is in the hundreds place, so its value is 3 x 100 = 300.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1F1F"/>
                </a:solidFill>
                <a:effectLst/>
                <a:latin typeface="Google Sans"/>
              </a:rPr>
              <a:t>The 5 is in the tens place, so its value is 5 x 10 = 50.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1F1F"/>
                </a:solidFill>
                <a:effectLst/>
                <a:latin typeface="Google Sans"/>
              </a:rPr>
              <a:t>The 7 is in the ones place, so its value is 7 x 1 = 7.</a:t>
            </a:r>
          </a:p>
          <a:p>
            <a:pPr algn="l"/>
            <a:r>
              <a:rPr lang="en-US" sz="1400" b="0" i="0" dirty="0">
                <a:solidFill>
                  <a:srgbClr val="1F1F1F"/>
                </a:solidFill>
                <a:effectLst/>
                <a:latin typeface="Google Sans"/>
              </a:rPr>
              <a:t>Therefore, the entire number 357 can be written as 300 + 50 + 7.</a:t>
            </a:r>
          </a:p>
          <a:p>
            <a:pPr lvl="1"/>
            <a:endParaRPr lang="en-US" sz="1500" dirty="0">
              <a:solidFill>
                <a:srgbClr val="1F1F1F"/>
              </a:solidFill>
              <a:latin typeface="Google Sans"/>
            </a:endParaRP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9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A3F6616D-0D0D-A8BB-9CBB-C2BC8109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Binary place values</a:t>
            </a:r>
            <a:endParaRPr lang="en-US" sz="3600" spc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4A864F8F-A11F-BAD6-03D6-2B15AAC37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Binary: The place values of the number 101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Ones place: 1 * 2^0 = 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Twos place: 0 * 2^1 = 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Fours place: 1 * 2^2 = 4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Total value: 1 + 0 + 4 = 5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AF3735-B153-ACE9-BFE8-B9AC2353E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15324"/>
              </p:ext>
            </p:extLst>
          </p:nvPr>
        </p:nvGraphicFramePr>
        <p:xfrm>
          <a:off x="1378105" y="1206900"/>
          <a:ext cx="4068742" cy="44623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35625">
                  <a:extLst>
                    <a:ext uri="{9D8B030D-6E8A-4147-A177-3AD203B41FA5}">
                      <a16:colId xmlns:a16="http://schemas.microsoft.com/office/drawing/2014/main" val="2354162985"/>
                    </a:ext>
                  </a:extLst>
                </a:gridCol>
                <a:gridCol w="1287538">
                  <a:extLst>
                    <a:ext uri="{9D8B030D-6E8A-4147-A177-3AD203B41FA5}">
                      <a16:colId xmlns:a16="http://schemas.microsoft.com/office/drawing/2014/main" val="3753235647"/>
                    </a:ext>
                  </a:extLst>
                </a:gridCol>
                <a:gridCol w="578403">
                  <a:extLst>
                    <a:ext uri="{9D8B030D-6E8A-4147-A177-3AD203B41FA5}">
                      <a16:colId xmlns:a16="http://schemas.microsoft.com/office/drawing/2014/main" val="3089213287"/>
                    </a:ext>
                  </a:extLst>
                </a:gridCol>
                <a:gridCol w="767176">
                  <a:extLst>
                    <a:ext uri="{9D8B030D-6E8A-4147-A177-3AD203B41FA5}">
                      <a16:colId xmlns:a16="http://schemas.microsoft.com/office/drawing/2014/main" val="3308187205"/>
                    </a:ext>
                  </a:extLst>
                </a:gridCol>
              </a:tblGrid>
              <a:tr h="446237">
                <a:tc>
                  <a:txBody>
                    <a:bodyPr/>
                    <a:lstStyle/>
                    <a:p>
                      <a:pPr algn="l"/>
                      <a:r>
                        <a:rPr lang="en-US" sz="1300" b="1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Place value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Position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Value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Example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986668"/>
                  </a:ext>
                </a:extLst>
              </a:tr>
              <a:tr h="446237"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Ones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Rightmost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2^0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1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880244"/>
                  </a:ext>
                </a:extLst>
              </a:tr>
              <a:tr h="446237"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Twos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One to the left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2^1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2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66607"/>
                  </a:ext>
                </a:extLst>
              </a:tr>
              <a:tr h="446237"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Fours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Two to the left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2^2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4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448026"/>
                  </a:ext>
                </a:extLst>
              </a:tr>
              <a:tr h="446237"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Eights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Three to the left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2^3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8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923116"/>
                  </a:ext>
                </a:extLst>
              </a:tr>
              <a:tr h="446237"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Sixteens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Four to the left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2^4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16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711221"/>
                  </a:ext>
                </a:extLst>
              </a:tr>
              <a:tr h="446237"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Thirty-twos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Five to the left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2^5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32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547964"/>
                  </a:ext>
                </a:extLst>
              </a:tr>
              <a:tr h="446237"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Sixty-fours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Six to the left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2^6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64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028788"/>
                  </a:ext>
                </a:extLst>
              </a:tr>
              <a:tr h="446237"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One-twenty-eights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Seven to the left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2^7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128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903089"/>
                  </a:ext>
                </a:extLst>
              </a:tr>
              <a:tr h="446237"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Two-fifty-sixes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Eight to the left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2^8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256</a:t>
                      </a:r>
                    </a:p>
                  </a:txBody>
                  <a:tcPr marL="0" marR="59235" marT="23694" marB="17770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3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317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534</Words>
  <Application>Microsoft Office PowerPoint</Application>
  <PresentationFormat>Widescreen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Garamond</vt:lpstr>
      <vt:lpstr>Google Sans</vt:lpstr>
      <vt:lpstr>Selawik Light</vt:lpstr>
      <vt:lpstr>Speak Pro</vt:lpstr>
      <vt:lpstr>SavonVTI</vt:lpstr>
      <vt:lpstr>Number system</vt:lpstr>
      <vt:lpstr>What is number system</vt:lpstr>
      <vt:lpstr>Some key aspects of number systems include</vt:lpstr>
      <vt:lpstr>Place Values</vt:lpstr>
      <vt:lpstr>Decimal place value</vt:lpstr>
      <vt:lpstr>Binary place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hammad Ahmed</dc:creator>
  <cp:lastModifiedBy>SYED HAMMAD AHMED</cp:lastModifiedBy>
  <cp:revision>5</cp:revision>
  <dcterms:created xsi:type="dcterms:W3CDTF">2024-01-08T09:37:42Z</dcterms:created>
  <dcterms:modified xsi:type="dcterms:W3CDTF">2024-01-29T09:03:31Z</dcterms:modified>
</cp:coreProperties>
</file>