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02" r:id="rId3"/>
    <p:sldId id="304" r:id="rId4"/>
    <p:sldId id="328" r:id="rId5"/>
    <p:sldId id="341" r:id="rId6"/>
    <p:sldId id="329" r:id="rId7"/>
    <p:sldId id="330" r:id="rId8"/>
    <p:sldId id="334" r:id="rId9"/>
    <p:sldId id="342" r:id="rId10"/>
    <p:sldId id="335" r:id="rId11"/>
    <p:sldId id="343" r:id="rId12"/>
    <p:sldId id="344" r:id="rId13"/>
    <p:sldId id="336" r:id="rId14"/>
    <p:sldId id="345" r:id="rId15"/>
    <p:sldId id="346" r:id="rId16"/>
    <p:sldId id="347" r:id="rId17"/>
    <p:sldId id="348" r:id="rId18"/>
    <p:sldId id="349" r:id="rId19"/>
    <p:sldId id="350" r:id="rId20"/>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96713"/>
    <a:srgbClr val="FFFF00"/>
    <a:srgbClr val="B3D3EA"/>
    <a:srgbClr val="78A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5596" autoAdjust="0"/>
  </p:normalViewPr>
  <p:slideViewPr>
    <p:cSldViewPr>
      <p:cViewPr varScale="1">
        <p:scale>
          <a:sx n="71" d="100"/>
          <a:sy n="71" d="100"/>
        </p:scale>
        <p:origin x="1380"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7B4AC52-0336-A313-F026-0F0753C7CFB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81923" name="Rectangle 3">
            <a:extLst>
              <a:ext uri="{FF2B5EF4-FFF2-40B4-BE49-F238E27FC236}">
                <a16:creationId xmlns:a16="http://schemas.microsoft.com/office/drawing/2014/main" id="{12418110-0BF7-A099-8C47-50743B9648D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81924" name="Rectangle 4">
            <a:extLst>
              <a:ext uri="{FF2B5EF4-FFF2-40B4-BE49-F238E27FC236}">
                <a16:creationId xmlns:a16="http://schemas.microsoft.com/office/drawing/2014/main" id="{31ED0D37-4D8D-155E-4931-04534510F98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a:extLst>
              <a:ext uri="{FF2B5EF4-FFF2-40B4-BE49-F238E27FC236}">
                <a16:creationId xmlns:a16="http://schemas.microsoft.com/office/drawing/2014/main" id="{D4B1F0F1-B606-2B7E-747D-180FB82FA03C}"/>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26" name="Rectangle 6">
            <a:extLst>
              <a:ext uri="{FF2B5EF4-FFF2-40B4-BE49-F238E27FC236}">
                <a16:creationId xmlns:a16="http://schemas.microsoft.com/office/drawing/2014/main" id="{E9ACCA65-D221-36B7-2655-575490CB1D7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81927" name="Rectangle 7">
            <a:extLst>
              <a:ext uri="{FF2B5EF4-FFF2-40B4-BE49-F238E27FC236}">
                <a16:creationId xmlns:a16="http://schemas.microsoft.com/office/drawing/2014/main" id="{23E6CF23-58D1-DA7E-5D8E-174059B6602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C77FB98-8C63-424E-B8D3-1474F78C513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4140CDF-F6EA-9FA8-4380-BDD1B1808BB7}"/>
              </a:ext>
            </a:extLst>
          </p:cNvPr>
          <p:cNvSpPr>
            <a:spLocks noGrp="1" noChangeArrowheads="1"/>
          </p:cNvSpPr>
          <p:nvPr>
            <p:ph type="sldNum" sz="quarter" idx="5"/>
          </p:nvPr>
        </p:nvSpPr>
        <p:spPr>
          <a:ln/>
        </p:spPr>
        <p:txBody>
          <a:bodyPr/>
          <a:lstStyle/>
          <a:p>
            <a:fld id="{2F1BE6CE-0AC4-4B27-92E5-36CF293C375A}" type="slidenum">
              <a:rPr lang="en-US" altLang="en-US"/>
              <a:pPr/>
              <a:t>1</a:t>
            </a:fld>
            <a:endParaRPr lang="en-US" altLang="en-US"/>
          </a:p>
        </p:txBody>
      </p:sp>
      <p:sp>
        <p:nvSpPr>
          <p:cNvPr id="107522" name="Rectangle 2">
            <a:extLst>
              <a:ext uri="{FF2B5EF4-FFF2-40B4-BE49-F238E27FC236}">
                <a16:creationId xmlns:a16="http://schemas.microsoft.com/office/drawing/2014/main" id="{46F11F4D-9123-BE32-6560-62B9B5F98192}"/>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DFB3BFD6-197C-F379-2CA2-23AC10482B4C}"/>
              </a:ext>
            </a:extLst>
          </p:cNvPr>
          <p:cNvSpPr>
            <a:spLocks noGrp="1" noChangeArrowheads="1"/>
          </p:cNvSpPr>
          <p:nvPr>
            <p:ph type="body" idx="1"/>
          </p:nvPr>
        </p:nvSpPr>
        <p:spPr/>
        <p:txBody>
          <a:bodyPr/>
          <a:lstStyle/>
          <a:p>
            <a:endParaRPr lang="ru-R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10</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074443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11</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709899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12</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734560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13</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631241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14</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386192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15</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203781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16</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524185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17</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765027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18</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98036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33570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3</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154330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4</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4124467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5</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547226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6</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33183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7</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628485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8</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698019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9</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966469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86782BA-3910-AA96-0131-D2927B1F6227}"/>
              </a:ext>
            </a:extLst>
          </p:cNvPr>
          <p:cNvSpPr>
            <a:spLocks noGrp="1" noChangeArrowheads="1"/>
          </p:cNvSpPr>
          <p:nvPr>
            <p:ph type="ctrTitle"/>
          </p:nvPr>
        </p:nvSpPr>
        <p:spPr>
          <a:xfrm>
            <a:off x="609600" y="777875"/>
            <a:ext cx="6324600" cy="704850"/>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a:defRPr/>
            </a:lvl1pPr>
          </a:lstStyle>
          <a:p>
            <a:pPr lvl="0"/>
            <a:r>
              <a:rPr lang="en-US" altLang="en-US" noProof="0"/>
              <a:t>Click to edit Master title style</a:t>
            </a:r>
          </a:p>
        </p:txBody>
      </p:sp>
      <p:sp>
        <p:nvSpPr>
          <p:cNvPr id="3075" name="Rectangle 3">
            <a:extLst>
              <a:ext uri="{FF2B5EF4-FFF2-40B4-BE49-F238E27FC236}">
                <a16:creationId xmlns:a16="http://schemas.microsoft.com/office/drawing/2014/main" id="{1730933A-9993-6CD3-8B2D-5D3805FABE4B}"/>
              </a:ext>
            </a:extLst>
          </p:cNvPr>
          <p:cNvSpPr>
            <a:spLocks noGrp="1" noChangeArrowheads="1"/>
          </p:cNvSpPr>
          <p:nvPr>
            <p:ph type="subTitle" idx="1"/>
          </p:nvPr>
        </p:nvSpPr>
        <p:spPr>
          <a:xfrm>
            <a:off x="609600" y="1463675"/>
            <a:ext cx="6324600" cy="441325"/>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marL="0" indent="0">
              <a:buFontTx/>
              <a:buNone/>
              <a:defRPr/>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4331-2868-200C-6EE6-340AFB520C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47C9FC-059E-C6C0-243E-30C1A6A14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778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4293EA-8B2E-C5F2-7659-B6B790E5107B}"/>
              </a:ext>
            </a:extLst>
          </p:cNvPr>
          <p:cNvSpPr>
            <a:spLocks noGrp="1"/>
          </p:cNvSpPr>
          <p:nvPr>
            <p:ph type="title" orient="vert"/>
          </p:nvPr>
        </p:nvSpPr>
        <p:spPr>
          <a:xfrm>
            <a:off x="5867400" y="381000"/>
            <a:ext cx="1828800" cy="55626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332233-A582-43D5-4092-AAD68A177166}"/>
              </a:ext>
            </a:extLst>
          </p:cNvPr>
          <p:cNvSpPr>
            <a:spLocks noGrp="1"/>
          </p:cNvSpPr>
          <p:nvPr>
            <p:ph type="body" orient="vert" idx="1"/>
          </p:nvPr>
        </p:nvSpPr>
        <p:spPr>
          <a:xfrm>
            <a:off x="381000" y="381000"/>
            <a:ext cx="53340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527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6029-0162-510B-48C4-DE3E488D63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A1D53-6CAC-0B82-EB2E-62F8E2C3A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886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65A1-407B-4185-26ED-0C252BE6BC7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CC286A-F1A8-F383-A120-E24E29C4FE4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244467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51BE-6A68-6216-634E-4C149CD163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1C5B0B-648B-420C-0AA5-13F5901FEBBF}"/>
              </a:ext>
            </a:extLst>
          </p:cNvPr>
          <p:cNvSpPr>
            <a:spLocks noGrp="1"/>
          </p:cNvSpPr>
          <p:nvPr>
            <p:ph sz="half" idx="1"/>
          </p:nvPr>
        </p:nvSpPr>
        <p:spPr>
          <a:xfrm>
            <a:off x="381000" y="1371600"/>
            <a:ext cx="3581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CD4938-A538-FDA1-B47D-8EE994D2B8D1}"/>
              </a:ext>
            </a:extLst>
          </p:cNvPr>
          <p:cNvSpPr>
            <a:spLocks noGrp="1"/>
          </p:cNvSpPr>
          <p:nvPr>
            <p:ph sz="half" idx="2"/>
          </p:nvPr>
        </p:nvSpPr>
        <p:spPr>
          <a:xfrm>
            <a:off x="4114800" y="1371600"/>
            <a:ext cx="3581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610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370C3-2C11-486C-39BE-F2A4C440FED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037108-DD0A-EE80-5ED6-819D68633A4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B76FD6-DA53-3F92-66AE-892084ACD6C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539322-28FD-AB8B-FFCF-145C4F4849C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FB4C34-87FC-913E-6375-FFE7C2C0324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694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CD3C-06E8-ED30-626D-E62073A9EC6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953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8213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3268-EAE7-23E8-FD52-0ECEC80F24F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B51CF2-F94A-E19B-29A4-F3067EB5109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3977FA-B843-CB02-B80F-BBD5BB71106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0824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14AA-93FE-F1C2-4EDB-CFFC445C2C1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826630-9F49-7531-1710-4C0DEDA9F92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A1CF674-9850-4258-CB18-B4180144916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0827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1262486-B081-1F66-0309-6B868E2674E8}"/>
              </a:ext>
            </a:extLst>
          </p:cNvPr>
          <p:cNvSpPr>
            <a:spLocks noGrp="1" noChangeArrowheads="1"/>
          </p:cNvSpPr>
          <p:nvPr>
            <p:ph type="title"/>
          </p:nvPr>
        </p:nvSpPr>
        <p:spPr bwMode="auto">
          <a:xfrm>
            <a:off x="381000" y="381000"/>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00A1903-8B94-2DFE-7B58-EA329F6CF28C}"/>
              </a:ext>
            </a:extLst>
          </p:cNvPr>
          <p:cNvSpPr>
            <a:spLocks noGrp="1" noChangeArrowheads="1"/>
          </p:cNvSpPr>
          <p:nvPr>
            <p:ph type="body" idx="1"/>
          </p:nvPr>
        </p:nvSpPr>
        <p:spPr bwMode="auto">
          <a:xfrm>
            <a:off x="381000" y="1371600"/>
            <a:ext cx="7315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kern="1200">
          <a:solidFill>
            <a:schemeClr val="bg1"/>
          </a:solidFill>
          <a:latin typeface="+mj-lt"/>
          <a:ea typeface="+mj-ea"/>
          <a:cs typeface="+mj-cs"/>
        </a:defRPr>
      </a:lvl1pPr>
      <a:lvl2pPr algn="l" rtl="0" eaLnBrk="1" fontAlgn="base" hangingPunct="1">
        <a:spcBef>
          <a:spcPct val="0"/>
        </a:spcBef>
        <a:spcAft>
          <a:spcPct val="0"/>
        </a:spcAft>
        <a:defRPr sz="4400">
          <a:solidFill>
            <a:schemeClr val="bg1"/>
          </a:solidFill>
          <a:latin typeface="Microsoft Sans Serif" panose="020B0604020202020204" pitchFamily="34" charset="0"/>
        </a:defRPr>
      </a:lvl2pPr>
      <a:lvl3pPr algn="l" rtl="0" eaLnBrk="1" fontAlgn="base" hangingPunct="1">
        <a:spcBef>
          <a:spcPct val="0"/>
        </a:spcBef>
        <a:spcAft>
          <a:spcPct val="0"/>
        </a:spcAft>
        <a:defRPr sz="4400">
          <a:solidFill>
            <a:schemeClr val="bg1"/>
          </a:solidFill>
          <a:latin typeface="Microsoft Sans Serif" panose="020B0604020202020204" pitchFamily="34" charset="0"/>
        </a:defRPr>
      </a:lvl3pPr>
      <a:lvl4pPr algn="l" rtl="0" eaLnBrk="1" fontAlgn="base" hangingPunct="1">
        <a:spcBef>
          <a:spcPct val="0"/>
        </a:spcBef>
        <a:spcAft>
          <a:spcPct val="0"/>
        </a:spcAft>
        <a:defRPr sz="4400">
          <a:solidFill>
            <a:schemeClr val="bg1"/>
          </a:solidFill>
          <a:latin typeface="Microsoft Sans Serif" panose="020B0604020202020204" pitchFamily="34" charset="0"/>
        </a:defRPr>
      </a:lvl4pPr>
      <a:lvl5pPr algn="l" rtl="0" eaLnBrk="1" fontAlgn="base" hangingPunct="1">
        <a:spcBef>
          <a:spcPct val="0"/>
        </a:spcBef>
        <a:spcAft>
          <a:spcPct val="0"/>
        </a:spcAft>
        <a:defRPr sz="4400">
          <a:solidFill>
            <a:schemeClr val="bg1"/>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bg1"/>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bg1"/>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bg1"/>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bg1"/>
          </a:solidFill>
          <a:latin typeface="Microsoft Sans Serif"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a:extLst>
              <a:ext uri="{FF2B5EF4-FFF2-40B4-BE49-F238E27FC236}">
                <a16:creationId xmlns:a16="http://schemas.microsoft.com/office/drawing/2014/main" id="{7DF94D5C-1B2B-1B45-1F48-F108EA2B870B}"/>
              </a:ext>
            </a:extLst>
          </p:cNvPr>
          <p:cNvSpPr>
            <a:spLocks noGrp="1" noChangeArrowheads="1"/>
          </p:cNvSpPr>
          <p:nvPr>
            <p:ph type="ctrTitle"/>
          </p:nvPr>
        </p:nvSpPr>
        <p:spPr/>
        <p:txBody>
          <a:bodyPr/>
          <a:lstStyle/>
          <a:p>
            <a:r>
              <a:rPr lang="en-US" altLang="en-US" dirty="0"/>
              <a:t>Introduction to</a:t>
            </a:r>
            <a:endParaRPr lang="ru-RU" altLang="en-US" dirty="0"/>
          </a:p>
        </p:txBody>
      </p:sp>
      <p:sp>
        <p:nvSpPr>
          <p:cNvPr id="2053" name="Rectangle 5">
            <a:extLst>
              <a:ext uri="{FF2B5EF4-FFF2-40B4-BE49-F238E27FC236}">
                <a16:creationId xmlns:a16="http://schemas.microsoft.com/office/drawing/2014/main" id="{C347B0A5-B667-3E17-8C9B-507128BF7C94}"/>
              </a:ext>
            </a:extLst>
          </p:cNvPr>
          <p:cNvSpPr>
            <a:spLocks noGrp="1" noChangeArrowheads="1"/>
          </p:cNvSpPr>
          <p:nvPr>
            <p:ph type="subTitle" idx="1"/>
          </p:nvPr>
        </p:nvSpPr>
        <p:spPr/>
        <p:txBody>
          <a:bodyPr/>
          <a:lstStyle/>
          <a:p>
            <a:r>
              <a:rPr lang="en-US" altLang="en-US" dirty="0"/>
              <a:t>List – Data Structure</a:t>
            </a:r>
            <a:endParaRPr lang="ru-RU"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Slicing: List</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Slicing allows you to access a range of elements in a list, creating a new list containing those elements.</a:t>
            </a:r>
          </a:p>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The slicing notation uses square brackets [] and colon : to specify the start and end indices (exclusive) of the slice.</a:t>
            </a:r>
          </a:p>
          <a:p>
            <a:pPr algn="just">
              <a:lnSpc>
                <a:spcPct val="150000"/>
              </a:lnSpc>
            </a:pPr>
            <a:r>
              <a:rPr lang="en-US" sz="2200" b="1" dirty="0">
                <a:solidFill>
                  <a:srgbClr val="2B2A2A"/>
                </a:solidFill>
                <a:latin typeface="Times New Roman" panose="02020603050405020304" pitchFamily="18" charset="0"/>
                <a:cs typeface="Times New Roman" panose="02020603050405020304" pitchFamily="18" charset="0"/>
              </a:rPr>
              <a:t>Example:</a:t>
            </a:r>
            <a:endParaRPr lang="en-US" sz="2000" b="1" i="0" dirty="0">
              <a:solidFill>
                <a:srgbClr val="2B2A2A"/>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808093C-58D7-9D33-7199-95FD5F9C4C5A}"/>
              </a:ext>
            </a:extLst>
          </p:cNvPr>
          <p:cNvPicPr>
            <a:picLocks noChangeAspect="1"/>
          </p:cNvPicPr>
          <p:nvPr/>
        </p:nvPicPr>
        <p:blipFill>
          <a:blip r:embed="rId4"/>
          <a:stretch>
            <a:fillRect/>
          </a:stretch>
        </p:blipFill>
        <p:spPr>
          <a:xfrm>
            <a:off x="2438400" y="5029200"/>
            <a:ext cx="6274178" cy="838200"/>
          </a:xfrm>
          <a:prstGeom prst="rect">
            <a:avLst/>
          </a:prstGeom>
        </p:spPr>
      </p:pic>
    </p:spTree>
    <p:extLst>
      <p:ext uri="{BB962C8B-B14F-4D97-AF65-F5344CB8AC3E}">
        <p14:creationId xmlns:p14="http://schemas.microsoft.com/office/powerpoint/2010/main" val="671504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Slicing with stride: List</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You can also specify a stride (step) when slicing to skip elements.</a:t>
            </a:r>
          </a:p>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The slicing notation with a stride is [</a:t>
            </a:r>
            <a:r>
              <a:rPr lang="en-US" sz="2200" i="0" dirty="0" err="1">
                <a:solidFill>
                  <a:srgbClr val="2B2A2A"/>
                </a:solidFill>
                <a:effectLst/>
                <a:latin typeface="Times New Roman" panose="02020603050405020304" pitchFamily="18" charset="0"/>
                <a:cs typeface="Times New Roman" panose="02020603050405020304" pitchFamily="18" charset="0"/>
              </a:rPr>
              <a:t>start:end:step</a:t>
            </a:r>
            <a:r>
              <a:rPr lang="en-US" sz="2200" i="0" dirty="0">
                <a:solidFill>
                  <a:srgbClr val="2B2A2A"/>
                </a:solidFill>
                <a:effectLst/>
                <a:latin typeface="Times New Roman" panose="02020603050405020304" pitchFamily="18" charset="0"/>
                <a:cs typeface="Times New Roman" panose="02020603050405020304" pitchFamily="18" charset="0"/>
              </a:rPr>
              <a:t>]</a:t>
            </a:r>
          </a:p>
          <a:p>
            <a:pPr algn="just">
              <a:lnSpc>
                <a:spcPct val="150000"/>
              </a:lnSpc>
            </a:pPr>
            <a:r>
              <a:rPr lang="en-US" sz="2200" b="1" dirty="0">
                <a:solidFill>
                  <a:srgbClr val="2B2A2A"/>
                </a:solidFill>
                <a:latin typeface="Times New Roman" panose="02020603050405020304" pitchFamily="18" charset="0"/>
                <a:cs typeface="Times New Roman" panose="02020603050405020304" pitchFamily="18" charset="0"/>
              </a:rPr>
              <a:t>Example:</a:t>
            </a:r>
          </a:p>
          <a:p>
            <a:pPr algn="just">
              <a:lnSpc>
                <a:spcPct val="150000"/>
              </a:lnSpc>
            </a:pPr>
            <a:endParaRPr lang="en-US" sz="2000" b="1" i="0" dirty="0">
              <a:solidFill>
                <a:srgbClr val="2B2A2A"/>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49CC324-D006-7752-69C4-7515316AC4BA}"/>
              </a:ext>
            </a:extLst>
          </p:cNvPr>
          <p:cNvPicPr>
            <a:picLocks noChangeAspect="1"/>
          </p:cNvPicPr>
          <p:nvPr/>
        </p:nvPicPr>
        <p:blipFill>
          <a:blip r:embed="rId4"/>
          <a:stretch>
            <a:fillRect/>
          </a:stretch>
        </p:blipFill>
        <p:spPr>
          <a:xfrm>
            <a:off x="2971799" y="3962400"/>
            <a:ext cx="4949369" cy="914400"/>
          </a:xfrm>
          <a:prstGeom prst="rect">
            <a:avLst/>
          </a:prstGeom>
        </p:spPr>
      </p:pic>
      <p:pic>
        <p:nvPicPr>
          <p:cNvPr id="6" name="Picture 5">
            <a:extLst>
              <a:ext uri="{FF2B5EF4-FFF2-40B4-BE49-F238E27FC236}">
                <a16:creationId xmlns:a16="http://schemas.microsoft.com/office/drawing/2014/main" id="{DA09059F-7D9E-08FA-5CB4-51B500B35FCF}"/>
              </a:ext>
            </a:extLst>
          </p:cNvPr>
          <p:cNvPicPr>
            <a:picLocks noChangeAspect="1"/>
          </p:cNvPicPr>
          <p:nvPr/>
        </p:nvPicPr>
        <p:blipFill>
          <a:blip r:embed="rId5"/>
          <a:stretch>
            <a:fillRect/>
          </a:stretch>
        </p:blipFill>
        <p:spPr>
          <a:xfrm>
            <a:off x="3599293" y="5260468"/>
            <a:ext cx="3698013" cy="742979"/>
          </a:xfrm>
          <a:prstGeom prst="rect">
            <a:avLst/>
          </a:prstGeom>
        </p:spPr>
      </p:pic>
    </p:spTree>
    <p:extLst>
      <p:ext uri="{BB962C8B-B14F-4D97-AF65-F5344CB8AC3E}">
        <p14:creationId xmlns:p14="http://schemas.microsoft.com/office/powerpoint/2010/main" val="3505974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Nested Indexing: List</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If you have a list of lists (nested lists), you can use multiple sets of square brackets to access elements in deeper levels.</a:t>
            </a:r>
          </a:p>
          <a:p>
            <a:pPr algn="just">
              <a:lnSpc>
                <a:spcPct val="150000"/>
              </a:lnSpc>
            </a:pPr>
            <a:r>
              <a:rPr lang="en-US" sz="2200" b="1" dirty="0">
                <a:solidFill>
                  <a:srgbClr val="2B2A2A"/>
                </a:solidFill>
                <a:latin typeface="Times New Roman" panose="02020603050405020304" pitchFamily="18" charset="0"/>
                <a:cs typeface="Times New Roman" panose="02020603050405020304" pitchFamily="18" charset="0"/>
              </a:rPr>
              <a:t>Example:</a:t>
            </a:r>
          </a:p>
          <a:p>
            <a:pPr algn="just">
              <a:lnSpc>
                <a:spcPct val="150000"/>
              </a:lnSpc>
            </a:pPr>
            <a:endParaRPr lang="en-US" sz="2000" b="1" i="0" dirty="0">
              <a:solidFill>
                <a:srgbClr val="2B2A2A"/>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1EABB11-6D35-9FD3-DA31-1C75AFDBC7D7}"/>
              </a:ext>
            </a:extLst>
          </p:cNvPr>
          <p:cNvPicPr>
            <a:picLocks noChangeAspect="1"/>
          </p:cNvPicPr>
          <p:nvPr/>
        </p:nvPicPr>
        <p:blipFill>
          <a:blip r:embed="rId4"/>
          <a:stretch>
            <a:fillRect/>
          </a:stretch>
        </p:blipFill>
        <p:spPr>
          <a:xfrm>
            <a:off x="2516613" y="3962400"/>
            <a:ext cx="5863373" cy="429981"/>
          </a:xfrm>
          <a:prstGeom prst="rect">
            <a:avLst/>
          </a:prstGeom>
        </p:spPr>
      </p:pic>
      <p:pic>
        <p:nvPicPr>
          <p:cNvPr id="7" name="Picture 6">
            <a:extLst>
              <a:ext uri="{FF2B5EF4-FFF2-40B4-BE49-F238E27FC236}">
                <a16:creationId xmlns:a16="http://schemas.microsoft.com/office/drawing/2014/main" id="{F6CEC02F-EFCB-E9DD-B2D8-0E6CEF6EBEC0}"/>
              </a:ext>
            </a:extLst>
          </p:cNvPr>
          <p:cNvPicPr>
            <a:picLocks noChangeAspect="1"/>
          </p:cNvPicPr>
          <p:nvPr/>
        </p:nvPicPr>
        <p:blipFill>
          <a:blip r:embed="rId5"/>
          <a:stretch>
            <a:fillRect/>
          </a:stretch>
        </p:blipFill>
        <p:spPr>
          <a:xfrm>
            <a:off x="2516613" y="4627643"/>
            <a:ext cx="4036587" cy="559377"/>
          </a:xfrm>
          <a:prstGeom prst="rect">
            <a:avLst/>
          </a:prstGeom>
        </p:spPr>
      </p:pic>
      <p:pic>
        <p:nvPicPr>
          <p:cNvPr id="9" name="Picture 8">
            <a:extLst>
              <a:ext uri="{FF2B5EF4-FFF2-40B4-BE49-F238E27FC236}">
                <a16:creationId xmlns:a16="http://schemas.microsoft.com/office/drawing/2014/main" id="{11D8E2B9-2CF1-6B0F-D19D-315CD9138125}"/>
              </a:ext>
            </a:extLst>
          </p:cNvPr>
          <p:cNvPicPr>
            <a:picLocks noChangeAspect="1"/>
          </p:cNvPicPr>
          <p:nvPr/>
        </p:nvPicPr>
        <p:blipFill>
          <a:blip r:embed="rId6"/>
          <a:stretch>
            <a:fillRect/>
          </a:stretch>
        </p:blipFill>
        <p:spPr>
          <a:xfrm>
            <a:off x="2271941" y="5638800"/>
            <a:ext cx="6634494" cy="440520"/>
          </a:xfrm>
          <a:prstGeom prst="rect">
            <a:avLst/>
          </a:prstGeom>
        </p:spPr>
      </p:pic>
    </p:spTree>
    <p:extLst>
      <p:ext uri="{BB962C8B-B14F-4D97-AF65-F5344CB8AC3E}">
        <p14:creationId xmlns:p14="http://schemas.microsoft.com/office/powerpoint/2010/main" val="27179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Updating List in Python:</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000" dirty="0">
                <a:solidFill>
                  <a:srgbClr val="2B2A2A"/>
                </a:solidFill>
                <a:latin typeface="Times New Roman" panose="02020603050405020304" pitchFamily="18" charset="0"/>
                <a:cs typeface="Times New Roman" panose="02020603050405020304" pitchFamily="18" charset="0"/>
              </a:rPr>
              <a:t>Updating lists in Python involves modifying the content of a list. Lists are mutable, which means you can change their elements by assigning new values to specific indices, adding new elements, or removing existing ones. Here are various ways to update lists in Python:</a:t>
            </a:r>
          </a:p>
          <a:p>
            <a:pPr algn="just">
              <a:lnSpc>
                <a:spcPct val="150000"/>
              </a:lnSpc>
            </a:pPr>
            <a:r>
              <a:rPr lang="en-US" sz="2400" b="1" dirty="0">
                <a:solidFill>
                  <a:srgbClr val="2B2A2A"/>
                </a:solidFill>
                <a:latin typeface="Times New Roman" panose="02020603050405020304" pitchFamily="18" charset="0"/>
                <a:cs typeface="Times New Roman" panose="02020603050405020304" pitchFamily="18" charset="0"/>
              </a:rPr>
              <a:t>Assigning New Values to Elements:</a:t>
            </a:r>
            <a:endParaRPr lang="en-US" sz="2400" i="0" dirty="0">
              <a:solidFill>
                <a:srgbClr val="2B2A2A"/>
              </a:solidFill>
              <a:effectLst/>
              <a:latin typeface="Times New Roman" panose="02020603050405020304" pitchFamily="18" charset="0"/>
              <a:cs typeface="Times New Roman" panose="02020603050405020304" pitchFamily="18" charset="0"/>
            </a:endParaRPr>
          </a:p>
          <a:p>
            <a:pPr algn="just">
              <a:lnSpc>
                <a:spcPct val="150000"/>
              </a:lnSpc>
            </a:pPr>
            <a:endParaRPr lang="en-US" sz="2000" dirty="0">
              <a:solidFill>
                <a:srgbClr val="2B2A2A"/>
              </a:solidFill>
              <a:latin typeface="Times New Roman" panose="02020603050405020304" pitchFamily="18" charset="0"/>
              <a:cs typeface="Times New Roman" panose="02020603050405020304" pitchFamily="18" charset="0"/>
            </a:endParaRPr>
          </a:p>
          <a:p>
            <a:pPr algn="just">
              <a:lnSpc>
                <a:spcPct val="150000"/>
              </a:lnSpc>
            </a:pPr>
            <a:endParaRPr lang="en-US" sz="2000" i="0" dirty="0">
              <a:solidFill>
                <a:srgbClr val="2B2A2A"/>
              </a:solidFill>
              <a:effectLst/>
              <a:latin typeface="Times New Roman" panose="02020603050405020304" pitchFamily="18" charset="0"/>
              <a:cs typeface="Times New Roman" panose="02020603050405020304" pitchFamily="18" charset="0"/>
            </a:endParaRPr>
          </a:p>
          <a:p>
            <a:pPr algn="just">
              <a:lnSpc>
                <a:spcPct val="150000"/>
              </a:lnSpc>
            </a:pPr>
            <a:endParaRPr lang="en-US" sz="2000" i="0" dirty="0">
              <a:solidFill>
                <a:srgbClr val="2B2A2A"/>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154F6D3-1726-0734-0EC6-C1097F0A667B}"/>
              </a:ext>
            </a:extLst>
          </p:cNvPr>
          <p:cNvPicPr>
            <a:picLocks noChangeAspect="1"/>
          </p:cNvPicPr>
          <p:nvPr/>
        </p:nvPicPr>
        <p:blipFill>
          <a:blip r:embed="rId4"/>
          <a:stretch>
            <a:fillRect/>
          </a:stretch>
        </p:blipFill>
        <p:spPr>
          <a:xfrm>
            <a:off x="2819400" y="4948215"/>
            <a:ext cx="5541266" cy="771569"/>
          </a:xfrm>
          <a:prstGeom prst="rect">
            <a:avLst/>
          </a:prstGeom>
        </p:spPr>
      </p:pic>
    </p:spTree>
    <p:extLst>
      <p:ext uri="{BB962C8B-B14F-4D97-AF65-F5344CB8AC3E}">
        <p14:creationId xmlns:p14="http://schemas.microsoft.com/office/powerpoint/2010/main" val="4196051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Updating List in Python:</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000" b="1" i="0" dirty="0">
                <a:solidFill>
                  <a:srgbClr val="2B2A2A"/>
                </a:solidFill>
                <a:effectLst/>
                <a:latin typeface="Times New Roman" panose="02020603050405020304" pitchFamily="18" charset="0"/>
                <a:cs typeface="Times New Roman" panose="02020603050405020304" pitchFamily="18" charset="0"/>
              </a:rPr>
              <a:t>Appending Elements: </a:t>
            </a:r>
            <a:r>
              <a:rPr lang="en-US" sz="2000" i="0" dirty="0">
                <a:solidFill>
                  <a:srgbClr val="2B2A2A"/>
                </a:solidFill>
                <a:effectLst/>
                <a:latin typeface="Times New Roman" panose="02020603050405020304" pitchFamily="18" charset="0"/>
                <a:cs typeface="Times New Roman" panose="02020603050405020304" pitchFamily="18" charset="0"/>
              </a:rPr>
              <a:t>To add new elements to the end of a list, you can use the append() method.</a:t>
            </a:r>
          </a:p>
        </p:txBody>
      </p:sp>
      <p:pic>
        <p:nvPicPr>
          <p:cNvPr id="3" name="Picture 2">
            <a:extLst>
              <a:ext uri="{FF2B5EF4-FFF2-40B4-BE49-F238E27FC236}">
                <a16:creationId xmlns:a16="http://schemas.microsoft.com/office/drawing/2014/main" id="{02034C4A-C61A-5960-0CDC-4B8A71681B7D}"/>
              </a:ext>
            </a:extLst>
          </p:cNvPr>
          <p:cNvPicPr>
            <a:picLocks noChangeAspect="1"/>
          </p:cNvPicPr>
          <p:nvPr/>
        </p:nvPicPr>
        <p:blipFill>
          <a:blip r:embed="rId4"/>
          <a:stretch>
            <a:fillRect/>
          </a:stretch>
        </p:blipFill>
        <p:spPr>
          <a:xfrm>
            <a:off x="2438400" y="3055123"/>
            <a:ext cx="6300739" cy="747753"/>
          </a:xfrm>
          <a:prstGeom prst="rect">
            <a:avLst/>
          </a:prstGeom>
        </p:spPr>
      </p:pic>
      <p:pic>
        <p:nvPicPr>
          <p:cNvPr id="6" name="Picture 5">
            <a:extLst>
              <a:ext uri="{FF2B5EF4-FFF2-40B4-BE49-F238E27FC236}">
                <a16:creationId xmlns:a16="http://schemas.microsoft.com/office/drawing/2014/main" id="{4B08AF4D-EC6B-72CE-7474-197D1E1E6A59}"/>
              </a:ext>
            </a:extLst>
          </p:cNvPr>
          <p:cNvPicPr>
            <a:picLocks noChangeAspect="1"/>
          </p:cNvPicPr>
          <p:nvPr/>
        </p:nvPicPr>
        <p:blipFill>
          <a:blip r:embed="rId5"/>
          <a:stretch>
            <a:fillRect/>
          </a:stretch>
        </p:blipFill>
        <p:spPr>
          <a:xfrm>
            <a:off x="2791237" y="4191000"/>
            <a:ext cx="5314126" cy="423890"/>
          </a:xfrm>
          <a:prstGeom prst="rect">
            <a:avLst/>
          </a:prstGeom>
        </p:spPr>
      </p:pic>
    </p:spTree>
    <p:extLst>
      <p:ext uri="{BB962C8B-B14F-4D97-AF65-F5344CB8AC3E}">
        <p14:creationId xmlns:p14="http://schemas.microsoft.com/office/powerpoint/2010/main" val="1664948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Updating List in Python:</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000" b="1" i="0" dirty="0">
                <a:solidFill>
                  <a:srgbClr val="2B2A2A"/>
                </a:solidFill>
                <a:effectLst/>
                <a:latin typeface="Times New Roman" panose="02020603050405020304" pitchFamily="18" charset="0"/>
                <a:cs typeface="Times New Roman" panose="02020603050405020304" pitchFamily="18" charset="0"/>
              </a:rPr>
              <a:t>Inserting Elements at Specific Positions</a:t>
            </a:r>
          </a:p>
          <a:p>
            <a:pPr algn="just">
              <a:lnSpc>
                <a:spcPct val="150000"/>
              </a:lnSpc>
            </a:pPr>
            <a:endParaRPr lang="en-US" sz="2000" b="1" dirty="0">
              <a:solidFill>
                <a:srgbClr val="2B2A2A"/>
              </a:solidFill>
              <a:latin typeface="Times New Roman" panose="02020603050405020304" pitchFamily="18" charset="0"/>
              <a:cs typeface="Times New Roman" panose="02020603050405020304" pitchFamily="18" charset="0"/>
            </a:endParaRPr>
          </a:p>
          <a:p>
            <a:pPr algn="just">
              <a:lnSpc>
                <a:spcPct val="150000"/>
              </a:lnSpc>
            </a:pPr>
            <a:endParaRPr lang="en-US" sz="2000" b="1" i="0" dirty="0">
              <a:solidFill>
                <a:srgbClr val="2B2A2A"/>
              </a:solidFill>
              <a:effectLst/>
              <a:latin typeface="Times New Roman" panose="02020603050405020304" pitchFamily="18" charset="0"/>
              <a:cs typeface="Times New Roman" panose="02020603050405020304" pitchFamily="18" charset="0"/>
            </a:endParaRPr>
          </a:p>
          <a:p>
            <a:pPr algn="just">
              <a:lnSpc>
                <a:spcPct val="150000"/>
              </a:lnSpc>
            </a:pPr>
            <a:endParaRPr lang="en-US" sz="2000" b="1" dirty="0">
              <a:solidFill>
                <a:srgbClr val="2B2A2A"/>
              </a:solidFill>
              <a:latin typeface="Times New Roman" panose="02020603050405020304" pitchFamily="18" charset="0"/>
              <a:cs typeface="Times New Roman" panose="02020603050405020304" pitchFamily="18" charset="0"/>
            </a:endParaRPr>
          </a:p>
          <a:p>
            <a:pPr algn="just">
              <a:lnSpc>
                <a:spcPct val="150000"/>
              </a:lnSpc>
            </a:pPr>
            <a:endParaRPr lang="en-US" sz="2000" b="1" i="0" dirty="0">
              <a:solidFill>
                <a:srgbClr val="2B2A2A"/>
              </a:solidFill>
              <a:effectLst/>
              <a:latin typeface="Times New Roman" panose="02020603050405020304" pitchFamily="18" charset="0"/>
              <a:cs typeface="Times New Roman" panose="02020603050405020304" pitchFamily="18" charset="0"/>
            </a:endParaRPr>
          </a:p>
          <a:p>
            <a:pPr algn="just">
              <a:lnSpc>
                <a:spcPct val="150000"/>
              </a:lnSpc>
            </a:pPr>
            <a:r>
              <a:rPr lang="en-US" sz="2000" b="1" i="0" dirty="0">
                <a:solidFill>
                  <a:srgbClr val="2B2A2A"/>
                </a:solidFill>
                <a:effectLst/>
                <a:latin typeface="Times New Roman" panose="02020603050405020304" pitchFamily="18" charset="0"/>
                <a:cs typeface="Times New Roman" panose="02020603050405020304" pitchFamily="18" charset="0"/>
              </a:rPr>
              <a:t>Extending Lists with Another List:</a:t>
            </a:r>
          </a:p>
        </p:txBody>
      </p:sp>
      <p:pic>
        <p:nvPicPr>
          <p:cNvPr id="4" name="Picture 3">
            <a:extLst>
              <a:ext uri="{FF2B5EF4-FFF2-40B4-BE49-F238E27FC236}">
                <a16:creationId xmlns:a16="http://schemas.microsoft.com/office/drawing/2014/main" id="{792D0CC1-3E64-9AAC-055B-F6B85D38153B}"/>
              </a:ext>
            </a:extLst>
          </p:cNvPr>
          <p:cNvPicPr>
            <a:picLocks noChangeAspect="1"/>
          </p:cNvPicPr>
          <p:nvPr/>
        </p:nvPicPr>
        <p:blipFill>
          <a:blip r:embed="rId4"/>
          <a:stretch>
            <a:fillRect/>
          </a:stretch>
        </p:blipFill>
        <p:spPr>
          <a:xfrm>
            <a:off x="2667000" y="2438400"/>
            <a:ext cx="5467646" cy="795294"/>
          </a:xfrm>
          <a:prstGeom prst="rect">
            <a:avLst/>
          </a:prstGeom>
        </p:spPr>
      </p:pic>
      <p:pic>
        <p:nvPicPr>
          <p:cNvPr id="7" name="Picture 6">
            <a:extLst>
              <a:ext uri="{FF2B5EF4-FFF2-40B4-BE49-F238E27FC236}">
                <a16:creationId xmlns:a16="http://schemas.microsoft.com/office/drawing/2014/main" id="{FBF3257F-5A09-A287-285D-C98EF18FC7C7}"/>
              </a:ext>
            </a:extLst>
          </p:cNvPr>
          <p:cNvPicPr>
            <a:picLocks noChangeAspect="1"/>
          </p:cNvPicPr>
          <p:nvPr/>
        </p:nvPicPr>
        <p:blipFill>
          <a:blip r:embed="rId5"/>
          <a:stretch>
            <a:fillRect/>
          </a:stretch>
        </p:blipFill>
        <p:spPr>
          <a:xfrm>
            <a:off x="2895600" y="3468956"/>
            <a:ext cx="4972744" cy="438211"/>
          </a:xfrm>
          <a:prstGeom prst="rect">
            <a:avLst/>
          </a:prstGeom>
        </p:spPr>
      </p:pic>
      <p:pic>
        <p:nvPicPr>
          <p:cNvPr id="9" name="Picture 8">
            <a:extLst>
              <a:ext uri="{FF2B5EF4-FFF2-40B4-BE49-F238E27FC236}">
                <a16:creationId xmlns:a16="http://schemas.microsoft.com/office/drawing/2014/main" id="{34A5272C-CC2F-5485-66DF-F0256435CA79}"/>
              </a:ext>
            </a:extLst>
          </p:cNvPr>
          <p:cNvPicPr>
            <a:picLocks noChangeAspect="1"/>
          </p:cNvPicPr>
          <p:nvPr/>
        </p:nvPicPr>
        <p:blipFill>
          <a:blip r:embed="rId6"/>
          <a:stretch>
            <a:fillRect/>
          </a:stretch>
        </p:blipFill>
        <p:spPr>
          <a:xfrm>
            <a:off x="3342742" y="4900552"/>
            <a:ext cx="3820058" cy="866896"/>
          </a:xfrm>
          <a:prstGeom prst="rect">
            <a:avLst/>
          </a:prstGeom>
        </p:spPr>
      </p:pic>
      <p:pic>
        <p:nvPicPr>
          <p:cNvPr id="11" name="Picture 10">
            <a:extLst>
              <a:ext uri="{FF2B5EF4-FFF2-40B4-BE49-F238E27FC236}">
                <a16:creationId xmlns:a16="http://schemas.microsoft.com/office/drawing/2014/main" id="{548745FC-7159-D8A5-F0D1-0D1EA0FC66B9}"/>
              </a:ext>
            </a:extLst>
          </p:cNvPr>
          <p:cNvPicPr>
            <a:picLocks noChangeAspect="1"/>
          </p:cNvPicPr>
          <p:nvPr/>
        </p:nvPicPr>
        <p:blipFill>
          <a:blip r:embed="rId7"/>
          <a:stretch>
            <a:fillRect/>
          </a:stretch>
        </p:blipFill>
        <p:spPr>
          <a:xfrm>
            <a:off x="2985898" y="6009676"/>
            <a:ext cx="4829849" cy="419158"/>
          </a:xfrm>
          <a:prstGeom prst="rect">
            <a:avLst/>
          </a:prstGeom>
        </p:spPr>
      </p:pic>
    </p:spTree>
    <p:extLst>
      <p:ext uri="{BB962C8B-B14F-4D97-AF65-F5344CB8AC3E}">
        <p14:creationId xmlns:p14="http://schemas.microsoft.com/office/powerpoint/2010/main" val="749668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Deleting List in Python:</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000" b="1" i="0" dirty="0">
                <a:solidFill>
                  <a:srgbClr val="2B2A2A"/>
                </a:solidFill>
                <a:effectLst/>
                <a:latin typeface="Times New Roman" panose="02020603050405020304" pitchFamily="18" charset="0"/>
                <a:cs typeface="Times New Roman" panose="02020603050405020304" pitchFamily="18" charset="0"/>
              </a:rPr>
              <a:t>Deleting Elements at Specific Positions</a:t>
            </a:r>
          </a:p>
          <a:p>
            <a:pPr algn="just">
              <a:lnSpc>
                <a:spcPct val="150000"/>
              </a:lnSpc>
            </a:pPr>
            <a:endParaRPr lang="en-US" sz="2000" b="1" dirty="0">
              <a:solidFill>
                <a:srgbClr val="2B2A2A"/>
              </a:solidFill>
              <a:latin typeface="Times New Roman" panose="02020603050405020304" pitchFamily="18" charset="0"/>
              <a:cs typeface="Times New Roman" panose="02020603050405020304" pitchFamily="18" charset="0"/>
            </a:endParaRPr>
          </a:p>
          <a:p>
            <a:pPr algn="just">
              <a:lnSpc>
                <a:spcPct val="150000"/>
              </a:lnSpc>
            </a:pPr>
            <a:endParaRPr lang="en-US" sz="2000" b="1" i="0" dirty="0">
              <a:solidFill>
                <a:srgbClr val="2B2A2A"/>
              </a:solidFill>
              <a:effectLst/>
              <a:latin typeface="Times New Roman" panose="02020603050405020304" pitchFamily="18" charset="0"/>
              <a:cs typeface="Times New Roman" panose="02020603050405020304" pitchFamily="18" charset="0"/>
            </a:endParaRPr>
          </a:p>
          <a:p>
            <a:pPr algn="just">
              <a:lnSpc>
                <a:spcPct val="150000"/>
              </a:lnSpc>
            </a:pPr>
            <a:endParaRPr lang="en-US" sz="2000" b="1" dirty="0">
              <a:solidFill>
                <a:srgbClr val="2B2A2A"/>
              </a:solidFill>
              <a:latin typeface="Times New Roman" panose="02020603050405020304" pitchFamily="18" charset="0"/>
              <a:cs typeface="Times New Roman" panose="02020603050405020304" pitchFamily="18" charset="0"/>
            </a:endParaRPr>
          </a:p>
          <a:p>
            <a:pPr algn="just">
              <a:lnSpc>
                <a:spcPct val="150000"/>
              </a:lnSpc>
            </a:pPr>
            <a:endParaRPr lang="en-US" sz="2000" b="1" i="0" dirty="0">
              <a:solidFill>
                <a:srgbClr val="2B2A2A"/>
              </a:solidFill>
              <a:effectLst/>
              <a:latin typeface="Times New Roman" panose="02020603050405020304" pitchFamily="18" charset="0"/>
              <a:cs typeface="Times New Roman" panose="02020603050405020304" pitchFamily="18" charset="0"/>
            </a:endParaRPr>
          </a:p>
          <a:p>
            <a:pPr algn="just">
              <a:lnSpc>
                <a:spcPct val="150000"/>
              </a:lnSpc>
            </a:pPr>
            <a:r>
              <a:rPr lang="en-US" sz="2000" b="1" i="0" dirty="0">
                <a:solidFill>
                  <a:srgbClr val="2B2A2A"/>
                </a:solidFill>
                <a:effectLst/>
                <a:latin typeface="Times New Roman" panose="02020603050405020304" pitchFamily="18" charset="0"/>
                <a:cs typeface="Times New Roman" panose="02020603050405020304" pitchFamily="18" charset="0"/>
              </a:rPr>
              <a:t>Removing Elements by Value:</a:t>
            </a:r>
          </a:p>
        </p:txBody>
      </p:sp>
      <p:pic>
        <p:nvPicPr>
          <p:cNvPr id="3" name="Picture 2">
            <a:extLst>
              <a:ext uri="{FF2B5EF4-FFF2-40B4-BE49-F238E27FC236}">
                <a16:creationId xmlns:a16="http://schemas.microsoft.com/office/drawing/2014/main" id="{59CA2393-AA55-CA8B-8D4E-19EEE223A15C}"/>
              </a:ext>
            </a:extLst>
          </p:cNvPr>
          <p:cNvPicPr>
            <a:picLocks noChangeAspect="1"/>
          </p:cNvPicPr>
          <p:nvPr/>
        </p:nvPicPr>
        <p:blipFill>
          <a:blip r:embed="rId4"/>
          <a:stretch>
            <a:fillRect/>
          </a:stretch>
        </p:blipFill>
        <p:spPr>
          <a:xfrm>
            <a:off x="2947793" y="2359525"/>
            <a:ext cx="4867954" cy="676369"/>
          </a:xfrm>
          <a:prstGeom prst="rect">
            <a:avLst/>
          </a:prstGeom>
        </p:spPr>
      </p:pic>
      <p:pic>
        <p:nvPicPr>
          <p:cNvPr id="6" name="Picture 5">
            <a:extLst>
              <a:ext uri="{FF2B5EF4-FFF2-40B4-BE49-F238E27FC236}">
                <a16:creationId xmlns:a16="http://schemas.microsoft.com/office/drawing/2014/main" id="{4BE65CBE-1615-4FB6-B8AA-02B52F64D1A8}"/>
              </a:ext>
            </a:extLst>
          </p:cNvPr>
          <p:cNvPicPr>
            <a:picLocks noChangeAspect="1"/>
          </p:cNvPicPr>
          <p:nvPr/>
        </p:nvPicPr>
        <p:blipFill>
          <a:blip r:embed="rId5"/>
          <a:stretch>
            <a:fillRect/>
          </a:stretch>
        </p:blipFill>
        <p:spPr>
          <a:xfrm>
            <a:off x="2775925" y="3395800"/>
            <a:ext cx="4953691" cy="390580"/>
          </a:xfrm>
          <a:prstGeom prst="rect">
            <a:avLst/>
          </a:prstGeom>
        </p:spPr>
      </p:pic>
      <p:pic>
        <p:nvPicPr>
          <p:cNvPr id="10" name="Picture 9">
            <a:extLst>
              <a:ext uri="{FF2B5EF4-FFF2-40B4-BE49-F238E27FC236}">
                <a16:creationId xmlns:a16="http://schemas.microsoft.com/office/drawing/2014/main" id="{32FF7D06-364D-9691-F19D-EFCDEF80F778}"/>
              </a:ext>
            </a:extLst>
          </p:cNvPr>
          <p:cNvPicPr>
            <a:picLocks noChangeAspect="1"/>
          </p:cNvPicPr>
          <p:nvPr/>
        </p:nvPicPr>
        <p:blipFill>
          <a:blip r:embed="rId6"/>
          <a:stretch>
            <a:fillRect/>
          </a:stretch>
        </p:blipFill>
        <p:spPr>
          <a:xfrm>
            <a:off x="2775925" y="4869705"/>
            <a:ext cx="4944165" cy="676369"/>
          </a:xfrm>
          <a:prstGeom prst="rect">
            <a:avLst/>
          </a:prstGeom>
        </p:spPr>
      </p:pic>
      <p:pic>
        <p:nvPicPr>
          <p:cNvPr id="13" name="Picture 12">
            <a:extLst>
              <a:ext uri="{FF2B5EF4-FFF2-40B4-BE49-F238E27FC236}">
                <a16:creationId xmlns:a16="http://schemas.microsoft.com/office/drawing/2014/main" id="{E2C5A499-E3A6-B805-2C19-38954550335A}"/>
              </a:ext>
            </a:extLst>
          </p:cNvPr>
          <p:cNvPicPr>
            <a:picLocks noChangeAspect="1"/>
          </p:cNvPicPr>
          <p:nvPr/>
        </p:nvPicPr>
        <p:blipFill>
          <a:blip r:embed="rId7"/>
          <a:stretch>
            <a:fillRect/>
          </a:stretch>
        </p:blipFill>
        <p:spPr>
          <a:xfrm>
            <a:off x="2775925" y="5875592"/>
            <a:ext cx="4867954" cy="409632"/>
          </a:xfrm>
          <a:prstGeom prst="rect">
            <a:avLst/>
          </a:prstGeom>
        </p:spPr>
      </p:pic>
    </p:spTree>
    <p:extLst>
      <p:ext uri="{BB962C8B-B14F-4D97-AF65-F5344CB8AC3E}">
        <p14:creationId xmlns:p14="http://schemas.microsoft.com/office/powerpoint/2010/main" val="3926132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Deleting List in Python:</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000" b="1" i="0" dirty="0">
                <a:solidFill>
                  <a:srgbClr val="2B2A2A"/>
                </a:solidFill>
                <a:effectLst/>
                <a:latin typeface="Times New Roman" panose="02020603050405020304" pitchFamily="18" charset="0"/>
                <a:cs typeface="Times New Roman" panose="02020603050405020304" pitchFamily="18" charset="0"/>
              </a:rPr>
              <a:t>Clear complete list</a:t>
            </a:r>
          </a:p>
          <a:p>
            <a:pPr algn="just">
              <a:lnSpc>
                <a:spcPct val="150000"/>
              </a:lnSpc>
            </a:pPr>
            <a:endParaRPr lang="en-US" sz="2000" b="1" dirty="0">
              <a:solidFill>
                <a:srgbClr val="2B2A2A"/>
              </a:solidFill>
              <a:latin typeface="Times New Roman" panose="02020603050405020304" pitchFamily="18" charset="0"/>
              <a:cs typeface="Times New Roman" panose="02020603050405020304" pitchFamily="18" charset="0"/>
            </a:endParaRPr>
          </a:p>
          <a:p>
            <a:pPr algn="just">
              <a:lnSpc>
                <a:spcPct val="150000"/>
              </a:lnSpc>
            </a:pPr>
            <a:endParaRPr lang="en-US" sz="2000" b="1" i="0" dirty="0">
              <a:solidFill>
                <a:srgbClr val="2B2A2A"/>
              </a:solidFill>
              <a:effectLst/>
              <a:latin typeface="Times New Roman" panose="02020603050405020304" pitchFamily="18" charset="0"/>
              <a:cs typeface="Times New Roman" panose="02020603050405020304" pitchFamily="18" charset="0"/>
            </a:endParaRPr>
          </a:p>
          <a:p>
            <a:pPr algn="just">
              <a:lnSpc>
                <a:spcPct val="150000"/>
              </a:lnSpc>
            </a:pPr>
            <a:endParaRPr lang="en-US" sz="2000" b="1" dirty="0">
              <a:solidFill>
                <a:srgbClr val="2B2A2A"/>
              </a:solidFill>
              <a:latin typeface="Times New Roman" panose="02020603050405020304" pitchFamily="18" charset="0"/>
              <a:cs typeface="Times New Roman" panose="02020603050405020304" pitchFamily="18" charset="0"/>
            </a:endParaRPr>
          </a:p>
          <a:p>
            <a:pPr algn="just">
              <a:lnSpc>
                <a:spcPct val="150000"/>
              </a:lnSpc>
            </a:pPr>
            <a:endParaRPr lang="en-US" sz="2000" b="1" i="0" dirty="0">
              <a:solidFill>
                <a:srgbClr val="2B2A2A"/>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1A592C8-B316-46D3-714D-5DA6A2237E6E}"/>
              </a:ext>
            </a:extLst>
          </p:cNvPr>
          <p:cNvPicPr>
            <a:picLocks noChangeAspect="1"/>
          </p:cNvPicPr>
          <p:nvPr/>
        </p:nvPicPr>
        <p:blipFill>
          <a:blip r:embed="rId4"/>
          <a:stretch>
            <a:fillRect/>
          </a:stretch>
        </p:blipFill>
        <p:spPr>
          <a:xfrm>
            <a:off x="2775925" y="2590800"/>
            <a:ext cx="5327648" cy="1003759"/>
          </a:xfrm>
          <a:prstGeom prst="rect">
            <a:avLst/>
          </a:prstGeom>
        </p:spPr>
      </p:pic>
    </p:spTree>
    <p:extLst>
      <p:ext uri="{BB962C8B-B14F-4D97-AF65-F5344CB8AC3E}">
        <p14:creationId xmlns:p14="http://schemas.microsoft.com/office/powerpoint/2010/main" val="1880794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List Operations &amp; Functions: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algn="just">
              <a:lnSpc>
                <a:spcPct val="150000"/>
              </a:lnSpc>
            </a:pPr>
            <a:r>
              <a:rPr lang="en-US" sz="1400" dirty="0" err="1">
                <a:solidFill>
                  <a:srgbClr val="2B2A2A"/>
                </a:solidFill>
                <a:latin typeface="Times New Roman" panose="02020603050405020304" pitchFamily="18" charset="0"/>
                <a:cs typeface="Times New Roman" panose="02020603050405020304" pitchFamily="18" charset="0"/>
              </a:rPr>
              <a:t>len</a:t>
            </a:r>
            <a:r>
              <a:rPr lang="en-US" sz="1400" dirty="0">
                <a:solidFill>
                  <a:srgbClr val="2B2A2A"/>
                </a:solidFill>
                <a:latin typeface="Times New Roman" panose="02020603050405020304" pitchFamily="18" charset="0"/>
                <a:cs typeface="Times New Roman" panose="02020603050405020304" pitchFamily="18" charset="0"/>
              </a:rPr>
              <a:t>(list): Returns the number of elements in the list.</a:t>
            </a:r>
          </a:p>
          <a:p>
            <a:pPr algn="just">
              <a:lnSpc>
                <a:spcPct val="150000"/>
              </a:lnSpc>
            </a:pPr>
            <a:r>
              <a:rPr lang="en-US" sz="1400" dirty="0">
                <a:solidFill>
                  <a:srgbClr val="2B2A2A"/>
                </a:solidFill>
                <a:latin typeface="Times New Roman" panose="02020603050405020304" pitchFamily="18" charset="0"/>
                <a:cs typeface="Times New Roman" panose="02020603050405020304" pitchFamily="18" charset="0"/>
              </a:rPr>
              <a:t>min(list): Returns the smallest element in the list.</a:t>
            </a:r>
          </a:p>
          <a:p>
            <a:pPr algn="just">
              <a:lnSpc>
                <a:spcPct val="150000"/>
              </a:lnSpc>
            </a:pPr>
            <a:r>
              <a:rPr lang="en-US" sz="1400" dirty="0">
                <a:solidFill>
                  <a:srgbClr val="2B2A2A"/>
                </a:solidFill>
                <a:latin typeface="Times New Roman" panose="02020603050405020304" pitchFamily="18" charset="0"/>
                <a:cs typeface="Times New Roman" panose="02020603050405020304" pitchFamily="18" charset="0"/>
              </a:rPr>
              <a:t>max(list): Returns the largest element in the list.</a:t>
            </a:r>
          </a:p>
          <a:p>
            <a:pPr algn="just">
              <a:lnSpc>
                <a:spcPct val="150000"/>
              </a:lnSpc>
            </a:pPr>
            <a:r>
              <a:rPr lang="en-US" sz="1400" dirty="0">
                <a:solidFill>
                  <a:srgbClr val="2B2A2A"/>
                </a:solidFill>
                <a:latin typeface="Times New Roman" panose="02020603050405020304" pitchFamily="18" charset="0"/>
                <a:cs typeface="Times New Roman" panose="02020603050405020304" pitchFamily="18" charset="0"/>
              </a:rPr>
              <a:t>sum(list): Returns the sum of all elements in the list.</a:t>
            </a:r>
          </a:p>
          <a:p>
            <a:pPr algn="just">
              <a:lnSpc>
                <a:spcPct val="150000"/>
              </a:lnSpc>
            </a:pPr>
            <a:r>
              <a:rPr lang="en-US" sz="1400" dirty="0">
                <a:solidFill>
                  <a:srgbClr val="2B2A2A"/>
                </a:solidFill>
                <a:latin typeface="Times New Roman" panose="02020603050405020304" pitchFamily="18" charset="0"/>
                <a:cs typeface="Times New Roman" panose="02020603050405020304" pitchFamily="18" charset="0"/>
              </a:rPr>
              <a:t>sorted(list): Returns a new sorted list without modifying the original.</a:t>
            </a:r>
          </a:p>
          <a:p>
            <a:pPr algn="just">
              <a:lnSpc>
                <a:spcPct val="150000"/>
              </a:lnSpc>
            </a:pPr>
            <a:r>
              <a:rPr lang="en-US" sz="1400" dirty="0" err="1">
                <a:solidFill>
                  <a:srgbClr val="2B2A2A"/>
                </a:solidFill>
                <a:latin typeface="Times New Roman" panose="02020603050405020304" pitchFamily="18" charset="0"/>
                <a:cs typeface="Times New Roman" panose="02020603050405020304" pitchFamily="18" charset="0"/>
              </a:rPr>
              <a:t>list.reverse</a:t>
            </a:r>
            <a:r>
              <a:rPr lang="en-US" sz="1400" dirty="0">
                <a:solidFill>
                  <a:srgbClr val="2B2A2A"/>
                </a:solidFill>
                <a:latin typeface="Times New Roman" panose="02020603050405020304" pitchFamily="18" charset="0"/>
                <a:cs typeface="Times New Roman" panose="02020603050405020304" pitchFamily="18" charset="0"/>
              </a:rPr>
              <a:t>(): Reverses the list in-place.</a:t>
            </a:r>
          </a:p>
          <a:p>
            <a:pPr algn="just">
              <a:lnSpc>
                <a:spcPct val="150000"/>
              </a:lnSpc>
            </a:pPr>
            <a:r>
              <a:rPr lang="en-US" sz="1400" dirty="0" err="1">
                <a:solidFill>
                  <a:srgbClr val="2B2A2A"/>
                </a:solidFill>
                <a:latin typeface="Times New Roman" panose="02020603050405020304" pitchFamily="18" charset="0"/>
                <a:cs typeface="Times New Roman" panose="02020603050405020304" pitchFamily="18" charset="0"/>
              </a:rPr>
              <a:t>list.sort</a:t>
            </a:r>
            <a:r>
              <a:rPr lang="en-US" sz="1400" dirty="0">
                <a:solidFill>
                  <a:srgbClr val="2B2A2A"/>
                </a:solidFill>
                <a:latin typeface="Times New Roman" panose="02020603050405020304" pitchFamily="18" charset="0"/>
                <a:cs typeface="Times New Roman" panose="02020603050405020304" pitchFamily="18" charset="0"/>
              </a:rPr>
              <a:t>(): Sorts the list in ascending order in-place.</a:t>
            </a:r>
          </a:p>
          <a:p>
            <a:pPr algn="just">
              <a:lnSpc>
                <a:spcPct val="150000"/>
              </a:lnSpc>
            </a:pPr>
            <a:r>
              <a:rPr lang="en-US" sz="1400" dirty="0" err="1">
                <a:solidFill>
                  <a:srgbClr val="2B2A2A"/>
                </a:solidFill>
                <a:latin typeface="Times New Roman" panose="02020603050405020304" pitchFamily="18" charset="0"/>
                <a:cs typeface="Times New Roman" panose="02020603050405020304" pitchFamily="18" charset="0"/>
              </a:rPr>
              <a:t>list.append</a:t>
            </a:r>
            <a:r>
              <a:rPr lang="en-US" sz="1400" dirty="0">
                <a:solidFill>
                  <a:srgbClr val="2B2A2A"/>
                </a:solidFill>
                <a:latin typeface="Times New Roman" panose="02020603050405020304" pitchFamily="18" charset="0"/>
                <a:cs typeface="Times New Roman" panose="02020603050405020304" pitchFamily="18" charset="0"/>
              </a:rPr>
              <a:t>(item): Adds an element to the end of the list.</a:t>
            </a:r>
          </a:p>
          <a:p>
            <a:pPr algn="just">
              <a:lnSpc>
                <a:spcPct val="150000"/>
              </a:lnSpc>
            </a:pPr>
            <a:r>
              <a:rPr lang="en-US" sz="1400" dirty="0" err="1">
                <a:solidFill>
                  <a:srgbClr val="2B2A2A"/>
                </a:solidFill>
                <a:latin typeface="Times New Roman" panose="02020603050405020304" pitchFamily="18" charset="0"/>
                <a:cs typeface="Times New Roman" panose="02020603050405020304" pitchFamily="18" charset="0"/>
              </a:rPr>
              <a:t>list.insert</a:t>
            </a:r>
            <a:r>
              <a:rPr lang="en-US" sz="1400" dirty="0">
                <a:solidFill>
                  <a:srgbClr val="2B2A2A"/>
                </a:solidFill>
                <a:latin typeface="Times New Roman" panose="02020603050405020304" pitchFamily="18" charset="0"/>
                <a:cs typeface="Times New Roman" panose="02020603050405020304" pitchFamily="18" charset="0"/>
              </a:rPr>
              <a:t>(index, item): Inserts an element at the specified index.</a:t>
            </a:r>
          </a:p>
          <a:p>
            <a:pPr algn="just">
              <a:lnSpc>
                <a:spcPct val="150000"/>
              </a:lnSpc>
            </a:pPr>
            <a:r>
              <a:rPr lang="en-US" sz="1400" dirty="0" err="1">
                <a:solidFill>
                  <a:srgbClr val="2B2A2A"/>
                </a:solidFill>
                <a:latin typeface="Times New Roman" panose="02020603050405020304" pitchFamily="18" charset="0"/>
                <a:cs typeface="Times New Roman" panose="02020603050405020304" pitchFamily="18" charset="0"/>
              </a:rPr>
              <a:t>list.remove</a:t>
            </a:r>
            <a:r>
              <a:rPr lang="en-US" sz="1400" dirty="0">
                <a:solidFill>
                  <a:srgbClr val="2B2A2A"/>
                </a:solidFill>
                <a:latin typeface="Times New Roman" panose="02020603050405020304" pitchFamily="18" charset="0"/>
                <a:cs typeface="Times New Roman" panose="02020603050405020304" pitchFamily="18" charset="0"/>
              </a:rPr>
              <a:t>(item): Removes the first occurrence of the specified item.</a:t>
            </a:r>
          </a:p>
          <a:p>
            <a:pPr algn="just">
              <a:lnSpc>
                <a:spcPct val="150000"/>
              </a:lnSpc>
            </a:pPr>
            <a:r>
              <a:rPr lang="en-US" sz="1400" dirty="0" err="1">
                <a:solidFill>
                  <a:srgbClr val="2B2A2A"/>
                </a:solidFill>
                <a:latin typeface="Times New Roman" panose="02020603050405020304" pitchFamily="18" charset="0"/>
                <a:cs typeface="Times New Roman" panose="02020603050405020304" pitchFamily="18" charset="0"/>
              </a:rPr>
              <a:t>list.pop</a:t>
            </a:r>
            <a:r>
              <a:rPr lang="en-US" sz="1400" dirty="0">
                <a:solidFill>
                  <a:srgbClr val="2B2A2A"/>
                </a:solidFill>
                <a:latin typeface="Times New Roman" panose="02020603050405020304" pitchFamily="18" charset="0"/>
                <a:cs typeface="Times New Roman" panose="02020603050405020304" pitchFamily="18" charset="0"/>
              </a:rPr>
              <a:t>(index): Removes and returns the element at the specified index.</a:t>
            </a:r>
          </a:p>
          <a:p>
            <a:pPr algn="just">
              <a:lnSpc>
                <a:spcPct val="150000"/>
              </a:lnSpc>
            </a:pPr>
            <a:r>
              <a:rPr lang="en-US" sz="1400" dirty="0" err="1">
                <a:solidFill>
                  <a:srgbClr val="2B2A2A"/>
                </a:solidFill>
                <a:latin typeface="Times New Roman" panose="02020603050405020304" pitchFamily="18" charset="0"/>
                <a:cs typeface="Times New Roman" panose="02020603050405020304" pitchFamily="18" charset="0"/>
              </a:rPr>
              <a:t>list.count</a:t>
            </a:r>
            <a:r>
              <a:rPr lang="en-US" sz="1400" dirty="0">
                <a:solidFill>
                  <a:srgbClr val="2B2A2A"/>
                </a:solidFill>
                <a:latin typeface="Times New Roman" panose="02020603050405020304" pitchFamily="18" charset="0"/>
                <a:cs typeface="Times New Roman" panose="02020603050405020304" pitchFamily="18" charset="0"/>
              </a:rPr>
              <a:t>(item): Returns the number of occurrences of the specified item.</a:t>
            </a:r>
          </a:p>
          <a:p>
            <a:pPr algn="just">
              <a:lnSpc>
                <a:spcPct val="150000"/>
              </a:lnSpc>
            </a:pPr>
            <a:r>
              <a:rPr lang="en-US" sz="1400" dirty="0" err="1">
                <a:solidFill>
                  <a:srgbClr val="2B2A2A"/>
                </a:solidFill>
                <a:latin typeface="Times New Roman" panose="02020603050405020304" pitchFamily="18" charset="0"/>
                <a:cs typeface="Times New Roman" panose="02020603050405020304" pitchFamily="18" charset="0"/>
              </a:rPr>
              <a:t>list.index</a:t>
            </a:r>
            <a:r>
              <a:rPr lang="en-US" sz="1400" dirty="0">
                <a:solidFill>
                  <a:srgbClr val="2B2A2A"/>
                </a:solidFill>
                <a:latin typeface="Times New Roman" panose="02020603050405020304" pitchFamily="18" charset="0"/>
                <a:cs typeface="Times New Roman" panose="02020603050405020304" pitchFamily="18" charset="0"/>
              </a:rPr>
              <a:t>(item): Returns the index of the first occurrence of the specified item.</a:t>
            </a:r>
          </a:p>
          <a:p>
            <a:pPr algn="just">
              <a:lnSpc>
                <a:spcPct val="150000"/>
              </a:lnSpc>
            </a:pPr>
            <a:r>
              <a:rPr lang="en-US" sz="1400" dirty="0" err="1">
                <a:solidFill>
                  <a:srgbClr val="2B2A2A"/>
                </a:solidFill>
                <a:latin typeface="Times New Roman" panose="02020603050405020304" pitchFamily="18" charset="0"/>
                <a:cs typeface="Times New Roman" panose="02020603050405020304" pitchFamily="18" charset="0"/>
              </a:rPr>
              <a:t>list.clear</a:t>
            </a:r>
            <a:r>
              <a:rPr lang="en-US" sz="1400" dirty="0">
                <a:solidFill>
                  <a:srgbClr val="2B2A2A"/>
                </a:solidFill>
                <a:latin typeface="Times New Roman" panose="02020603050405020304" pitchFamily="18" charset="0"/>
                <a:cs typeface="Times New Roman" panose="02020603050405020304" pitchFamily="18" charset="0"/>
              </a:rPr>
              <a:t>(): Removes all elements from the list, making it empty.</a:t>
            </a:r>
          </a:p>
          <a:p>
            <a:pPr algn="just">
              <a:lnSpc>
                <a:spcPct val="150000"/>
              </a:lnSpc>
            </a:pPr>
            <a:endParaRPr lang="en-US" sz="1000" i="0" dirty="0">
              <a:solidFill>
                <a:srgbClr val="2B2A2A"/>
              </a:solidFill>
              <a:effectLst/>
              <a:latin typeface="Times New Roman" panose="02020603050405020304" pitchFamily="18" charset="0"/>
              <a:cs typeface="Times New Roman" panose="02020603050405020304" pitchFamily="18" charset="0"/>
            </a:endParaRPr>
          </a:p>
          <a:p>
            <a:pPr algn="just">
              <a:lnSpc>
                <a:spcPct val="150000"/>
              </a:lnSpc>
            </a:pPr>
            <a:endParaRPr lang="en-US" sz="1000" dirty="0">
              <a:solidFill>
                <a:srgbClr val="2B2A2A"/>
              </a:solidFill>
              <a:latin typeface="Times New Roman" panose="02020603050405020304" pitchFamily="18" charset="0"/>
              <a:cs typeface="Times New Roman" panose="02020603050405020304" pitchFamily="18" charset="0"/>
            </a:endParaRPr>
          </a:p>
          <a:p>
            <a:pPr algn="just">
              <a:lnSpc>
                <a:spcPct val="150000"/>
              </a:lnSpc>
            </a:pPr>
            <a:endParaRPr lang="en-US" sz="1000" i="0" dirty="0">
              <a:solidFill>
                <a:srgbClr val="2B2A2A"/>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694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9AA6-F528-A2F1-266B-3C12D0DB3A6E}"/>
              </a:ext>
            </a:extLst>
          </p:cNvPr>
          <p:cNvSpPr>
            <a:spLocks noGrp="1"/>
          </p:cNvSpPr>
          <p:nvPr>
            <p:ph type="title"/>
          </p:nvPr>
        </p:nvSpPr>
        <p:spPr/>
        <p:txBody>
          <a:bodyPr/>
          <a:lstStyle/>
          <a:p>
            <a:r>
              <a:rPr lang="en-US" dirty="0"/>
              <a:t>Assignment: List</a:t>
            </a:r>
          </a:p>
        </p:txBody>
      </p:sp>
      <p:sp>
        <p:nvSpPr>
          <p:cNvPr id="3" name="Content Placeholder 2">
            <a:extLst>
              <a:ext uri="{FF2B5EF4-FFF2-40B4-BE49-F238E27FC236}">
                <a16:creationId xmlns:a16="http://schemas.microsoft.com/office/drawing/2014/main" id="{EC3DB387-6835-95F6-773C-155BEE72BEB8}"/>
              </a:ext>
            </a:extLst>
          </p:cNvPr>
          <p:cNvSpPr>
            <a:spLocks noGrp="1"/>
          </p:cNvSpPr>
          <p:nvPr>
            <p:ph idx="1"/>
          </p:nvPr>
        </p:nvSpPr>
        <p:spPr/>
        <p:txBody>
          <a:bodyPr/>
          <a:lstStyle/>
          <a:p>
            <a:r>
              <a:rPr lang="en-US" b="1" i="0" dirty="0">
                <a:effectLst/>
                <a:latin typeface="Söhne"/>
              </a:rPr>
              <a:t>Ensure Everyone Practices 20 Unique List Methods and Runs Them on a Compiler</a:t>
            </a:r>
          </a:p>
          <a:p>
            <a:r>
              <a:rPr lang="en-US" b="0" i="0" dirty="0">
                <a:solidFill>
                  <a:srgbClr val="D1D5DB"/>
                </a:solidFill>
                <a:effectLst/>
                <a:latin typeface="Söhne"/>
              </a:rPr>
              <a:t>In this exercise</a:t>
            </a:r>
            <a:r>
              <a:rPr lang="en-US" b="0" i="0">
                <a:solidFill>
                  <a:srgbClr val="D1D5DB"/>
                </a:solidFill>
                <a:effectLst/>
                <a:latin typeface="Söhne"/>
              </a:rPr>
              <a:t>, each </a:t>
            </a:r>
            <a:r>
              <a:rPr lang="en-US" b="0" i="0" dirty="0">
                <a:solidFill>
                  <a:srgbClr val="D1D5DB"/>
                </a:solidFill>
                <a:effectLst/>
                <a:latin typeface="Söhne"/>
              </a:rPr>
              <a:t>student practices a minimum of 20 distinct list methods. Furthermore, it is essential that they run these methods on a compiler to validate their functionality.</a:t>
            </a:r>
            <a:endParaRPr lang="en-US" dirty="0"/>
          </a:p>
        </p:txBody>
      </p:sp>
    </p:spTree>
    <p:extLst>
      <p:ext uri="{BB962C8B-B14F-4D97-AF65-F5344CB8AC3E}">
        <p14:creationId xmlns:p14="http://schemas.microsoft.com/office/powerpoint/2010/main" val="417448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57200"/>
            <a:ext cx="6934200" cy="715962"/>
          </a:xfrm>
        </p:spPr>
        <p:txBody>
          <a:bodyPr/>
          <a:lstStyle/>
          <a:p>
            <a:r>
              <a:rPr lang="en-US" altLang="en-US" sz="3000" dirty="0">
                <a:solidFill>
                  <a:schemeClr val="tx1"/>
                </a:solidFill>
              </a:rPr>
              <a:t>Why do we use List?</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algn="just">
              <a:lnSpc>
                <a:spcPct val="150000"/>
              </a:lnSpc>
            </a:pP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Collection of Data </a:t>
            </a:r>
          </a:p>
          <a:p>
            <a:pPr algn="just">
              <a:lnSpc>
                <a:spcPct val="150000"/>
              </a:lnSpc>
            </a:pP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Ordered Data </a:t>
            </a:r>
          </a:p>
          <a:p>
            <a:pPr algn="just">
              <a:lnSpc>
                <a:spcPct val="150000"/>
              </a:lnSpc>
            </a:pP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Dynamic Data</a:t>
            </a:r>
          </a:p>
          <a:p>
            <a:pPr algn="just">
              <a:lnSpc>
                <a:spcPct val="150000"/>
              </a:lnSpc>
            </a:pP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Heterogeneous Data</a:t>
            </a:r>
          </a:p>
          <a:p>
            <a:pPr algn="just">
              <a:lnSpc>
                <a:spcPct val="150000"/>
              </a:lnSpc>
            </a:pP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Data Manipulation</a:t>
            </a:r>
          </a:p>
          <a:p>
            <a:pPr algn="just">
              <a:lnSpc>
                <a:spcPct val="150000"/>
              </a:lnSpc>
            </a:pP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Iteration</a:t>
            </a:r>
          </a:p>
          <a:p>
            <a:pPr algn="just">
              <a:lnSpc>
                <a:spcPct val="150000"/>
              </a:lnSpc>
            </a:pP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Stacks &amp; Queues </a:t>
            </a:r>
          </a:p>
          <a:p>
            <a:pPr algn="just">
              <a:lnSpc>
                <a:spcPct val="150000"/>
              </a:lnSpc>
            </a:pP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Data Storage</a:t>
            </a:r>
          </a:p>
          <a:p>
            <a:pPr algn="just">
              <a:lnSpc>
                <a:spcPct val="150000"/>
              </a:lnSpc>
            </a:pP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User Input Handling</a:t>
            </a:r>
          </a:p>
          <a:p>
            <a:pPr algn="just">
              <a:lnSpc>
                <a:spcPct val="150000"/>
              </a:lnSpc>
            </a:pP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Container for Function Results</a:t>
            </a:r>
          </a:p>
        </p:txBody>
      </p:sp>
    </p:spTree>
    <p:extLst>
      <p:ext uri="{BB962C8B-B14F-4D97-AF65-F5344CB8AC3E}">
        <p14:creationId xmlns:p14="http://schemas.microsoft.com/office/powerpoint/2010/main" val="2725602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b="1" dirty="0">
                <a:solidFill>
                  <a:schemeClr val="tx1"/>
                </a:solidFill>
              </a:rPr>
              <a:t>List Creation</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marL="0" indent="0" algn="just">
              <a:lnSpc>
                <a:spcPct val="150000"/>
              </a:lnSpc>
              <a:buNone/>
            </a:pPr>
            <a:r>
              <a:rPr lang="en-US" altLang="ko-KR" sz="26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Lists are created by enclosing a comma-separated sequence of values in square brackets ‘[ ]’ </a:t>
            </a:r>
          </a:p>
          <a:p>
            <a:pPr marL="0" indent="0" algn="just">
              <a:lnSpc>
                <a:spcPct val="150000"/>
              </a:lnSpc>
              <a:buNone/>
            </a:pPr>
            <a:r>
              <a:rPr lang="en-US" altLang="ko-KR" sz="26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Example:</a:t>
            </a:r>
          </a:p>
          <a:p>
            <a:pPr marL="0" indent="0" algn="just">
              <a:lnSpc>
                <a:spcPct val="150000"/>
              </a:lnSpc>
              <a:buNone/>
            </a:pPr>
            <a:r>
              <a:rPr lang="en-US" altLang="ko-KR" sz="2600" dirty="0" err="1">
                <a:solidFill>
                  <a:srgbClr val="2B2A2A"/>
                </a:solidFill>
                <a:latin typeface="Times New Roman" panose="02020603050405020304" pitchFamily="18" charset="0"/>
                <a:ea typeface="Tahoma" panose="020B0604030504040204" pitchFamily="34" charset="0"/>
                <a:cs typeface="Times New Roman" panose="02020603050405020304" pitchFamily="18" charset="0"/>
              </a:rPr>
              <a:t>My_list</a:t>
            </a:r>
            <a:r>
              <a:rPr lang="en-US" altLang="ko-KR" sz="26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 = [ 1,2,3,4,5 ]</a:t>
            </a:r>
          </a:p>
          <a:p>
            <a:pPr marL="0" indent="0" algn="just">
              <a:lnSpc>
                <a:spcPct val="150000"/>
              </a:lnSpc>
              <a:buNone/>
            </a:pPr>
            <a:r>
              <a:rPr lang="en-US" altLang="ko-KR" sz="26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Mutable:</a:t>
            </a:r>
          </a:p>
          <a:p>
            <a:pPr marL="0" indent="0" algn="just">
              <a:lnSpc>
                <a:spcPct val="150000"/>
              </a:lnSpc>
              <a:buNone/>
            </a:pPr>
            <a:r>
              <a:rPr lang="en-US" altLang="ko-KR" sz="26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Lists are mutable, which means you can change their content by adding, removing, or modifying elements.</a:t>
            </a:r>
          </a:p>
        </p:txBody>
      </p:sp>
    </p:spTree>
    <p:extLst>
      <p:ext uri="{BB962C8B-B14F-4D97-AF65-F5344CB8AC3E}">
        <p14:creationId xmlns:p14="http://schemas.microsoft.com/office/powerpoint/2010/main" val="378006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b="1" dirty="0">
                <a:solidFill>
                  <a:schemeClr val="tx1"/>
                </a:solidFill>
              </a:rPr>
              <a:t>Explaining List</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500" b="1" i="0" dirty="0">
                <a:solidFill>
                  <a:srgbClr val="2B2A2A"/>
                </a:solidFill>
                <a:effectLst/>
                <a:latin typeface="Times New Roman" panose="02020603050405020304" pitchFamily="18" charset="0"/>
                <a:cs typeface="Times New Roman" panose="02020603050405020304" pitchFamily="18" charset="0"/>
              </a:rPr>
              <a:t>Heterogeneous Elements:</a:t>
            </a:r>
            <a:r>
              <a:rPr lang="en-US" sz="2500" i="0" dirty="0">
                <a:solidFill>
                  <a:srgbClr val="2B2A2A"/>
                </a:solidFill>
                <a:effectLst/>
                <a:latin typeface="Times New Roman" panose="02020603050405020304" pitchFamily="18" charset="0"/>
                <a:cs typeface="Times New Roman" panose="02020603050405020304" pitchFamily="18" charset="0"/>
              </a:rPr>
              <a:t> Python lists can contain elements of different data types in the same list. For instance, you can have integers, strings, floats, and even other lists within the same list.</a:t>
            </a:r>
          </a:p>
          <a:p>
            <a:pPr algn="just">
              <a:lnSpc>
                <a:spcPct val="150000"/>
              </a:lnSpc>
            </a:pPr>
            <a:r>
              <a:rPr lang="en-US" sz="2500" b="1" i="0" dirty="0">
                <a:solidFill>
                  <a:srgbClr val="2B2A2A"/>
                </a:solidFill>
                <a:effectLst/>
                <a:latin typeface="Times New Roman" panose="02020603050405020304" pitchFamily="18" charset="0"/>
                <a:cs typeface="Times New Roman" panose="02020603050405020304" pitchFamily="18" charset="0"/>
              </a:rPr>
              <a:t>Indexing and Slicing: </a:t>
            </a:r>
            <a:r>
              <a:rPr lang="en-US" sz="2500" i="0" dirty="0">
                <a:solidFill>
                  <a:srgbClr val="2B2A2A"/>
                </a:solidFill>
                <a:effectLst/>
                <a:latin typeface="Times New Roman" panose="02020603050405020304" pitchFamily="18" charset="0"/>
                <a:cs typeface="Times New Roman" panose="02020603050405020304" pitchFamily="18" charset="0"/>
              </a:rPr>
              <a:t>You can access individual elements in a list using indexing, and you can also extract a portion of a list using slicing. Indexing starts at 0.</a:t>
            </a:r>
          </a:p>
          <a:p>
            <a:pPr algn="just">
              <a:lnSpc>
                <a:spcPct val="150000"/>
              </a:lnSpc>
            </a:pPr>
            <a:endParaRPr lang="en-US" sz="2500" i="0" dirty="0">
              <a:solidFill>
                <a:srgbClr val="2B2A2A"/>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08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b="1" dirty="0">
                <a:solidFill>
                  <a:schemeClr val="tx1"/>
                </a:solidFill>
              </a:rPr>
              <a:t>Explaining List</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500" b="1" i="0" dirty="0">
                <a:solidFill>
                  <a:srgbClr val="2B2A2A"/>
                </a:solidFill>
                <a:effectLst/>
                <a:latin typeface="Times New Roman" panose="02020603050405020304" pitchFamily="18" charset="0"/>
                <a:cs typeface="Times New Roman" panose="02020603050405020304" pitchFamily="18" charset="0"/>
              </a:rPr>
              <a:t>List Comprehensions: </a:t>
            </a:r>
            <a:r>
              <a:rPr lang="en-US" sz="2500" i="0" dirty="0">
                <a:solidFill>
                  <a:srgbClr val="2B2A2A"/>
                </a:solidFill>
                <a:effectLst/>
                <a:latin typeface="Times New Roman" panose="02020603050405020304" pitchFamily="18" charset="0"/>
                <a:cs typeface="Times New Roman" panose="02020603050405020304" pitchFamily="18" charset="0"/>
              </a:rPr>
              <a:t>Python allows you to create new lists by applying an expression to each item in an existing list or iterable. This is called list comprehension.</a:t>
            </a:r>
          </a:p>
          <a:p>
            <a:pPr algn="just">
              <a:lnSpc>
                <a:spcPct val="150000"/>
              </a:lnSpc>
            </a:pPr>
            <a:r>
              <a:rPr lang="en-US" sz="2500" b="1" i="0" dirty="0">
                <a:solidFill>
                  <a:srgbClr val="2B2A2A"/>
                </a:solidFill>
                <a:effectLst/>
                <a:latin typeface="Times New Roman" panose="02020603050405020304" pitchFamily="18" charset="0"/>
                <a:cs typeface="Times New Roman" panose="02020603050405020304" pitchFamily="18" charset="0"/>
              </a:rPr>
              <a:t>Flexible Sizing: </a:t>
            </a:r>
            <a:r>
              <a:rPr lang="en-US" sz="2500" i="0" dirty="0">
                <a:solidFill>
                  <a:srgbClr val="2B2A2A"/>
                </a:solidFill>
                <a:effectLst/>
                <a:latin typeface="Times New Roman" panose="02020603050405020304" pitchFamily="18" charset="0"/>
                <a:cs typeface="Times New Roman" panose="02020603050405020304" pitchFamily="18" charset="0"/>
              </a:rPr>
              <a:t>Unlike some other languages, Python lists do not require you to specify their size when creating them. They can grow or shrink as needed.</a:t>
            </a:r>
          </a:p>
        </p:txBody>
      </p:sp>
    </p:spTree>
    <p:extLst>
      <p:ext uri="{BB962C8B-B14F-4D97-AF65-F5344CB8AC3E}">
        <p14:creationId xmlns:p14="http://schemas.microsoft.com/office/powerpoint/2010/main" val="402381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48235"/>
            <a:ext cx="6934200" cy="715962"/>
          </a:xfrm>
        </p:spPr>
        <p:txBody>
          <a:bodyPr/>
          <a:lstStyle/>
          <a:p>
            <a:r>
              <a:rPr lang="en-US" altLang="en-US" sz="3000" b="1" dirty="0">
                <a:solidFill>
                  <a:schemeClr val="tx1"/>
                </a:solidFill>
              </a:rPr>
              <a:t>List Comprehension:</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219200"/>
            <a:ext cx="6934200" cy="5105400"/>
          </a:xfrm>
        </p:spPr>
        <p:txBody>
          <a:bodyPr/>
          <a:lstStyle/>
          <a:p>
            <a:pPr algn="just">
              <a:lnSpc>
                <a:spcPct val="150000"/>
              </a:lnSpc>
            </a:pPr>
            <a:r>
              <a:rPr lang="en-US" sz="1800" b="1" i="0" dirty="0" err="1">
                <a:solidFill>
                  <a:srgbClr val="2B2A2A"/>
                </a:solidFill>
                <a:effectLst/>
                <a:latin typeface="Times New Roman" panose="02020603050405020304" pitchFamily="18" charset="0"/>
                <a:cs typeface="Times New Roman" panose="02020603050405020304" pitchFamily="18" charset="0"/>
              </a:rPr>
              <a:t>new_list</a:t>
            </a:r>
            <a:r>
              <a:rPr lang="en-US" sz="1800" b="1" i="0" dirty="0">
                <a:solidFill>
                  <a:srgbClr val="2B2A2A"/>
                </a:solidFill>
                <a:effectLst/>
                <a:latin typeface="Times New Roman" panose="02020603050405020304" pitchFamily="18" charset="0"/>
                <a:cs typeface="Times New Roman" panose="02020603050405020304" pitchFamily="18" charset="0"/>
              </a:rPr>
              <a:t> = [expression </a:t>
            </a:r>
            <a:r>
              <a:rPr lang="en-US" sz="1800" i="0" dirty="0">
                <a:solidFill>
                  <a:srgbClr val="2B2A2A"/>
                </a:solidFill>
                <a:effectLst/>
                <a:latin typeface="Times New Roman" panose="02020603050405020304" pitchFamily="18" charset="0"/>
                <a:cs typeface="Times New Roman" panose="02020603050405020304" pitchFamily="18" charset="0"/>
              </a:rPr>
              <a:t>for</a:t>
            </a:r>
            <a:r>
              <a:rPr lang="en-US" sz="1800" b="1" i="0" dirty="0">
                <a:solidFill>
                  <a:srgbClr val="2B2A2A"/>
                </a:solidFill>
                <a:effectLst/>
                <a:latin typeface="Times New Roman" panose="02020603050405020304" pitchFamily="18" charset="0"/>
                <a:cs typeface="Times New Roman" panose="02020603050405020304" pitchFamily="18" charset="0"/>
              </a:rPr>
              <a:t> item </a:t>
            </a:r>
            <a:r>
              <a:rPr lang="en-US" sz="1800" i="0" dirty="0">
                <a:solidFill>
                  <a:srgbClr val="2B2A2A"/>
                </a:solidFill>
                <a:effectLst/>
                <a:latin typeface="Times New Roman" panose="02020603050405020304" pitchFamily="18" charset="0"/>
                <a:cs typeface="Times New Roman" panose="02020603050405020304" pitchFamily="18" charset="0"/>
              </a:rPr>
              <a:t>in</a:t>
            </a:r>
            <a:r>
              <a:rPr lang="en-US" sz="1800" b="1" i="0" dirty="0">
                <a:solidFill>
                  <a:srgbClr val="2B2A2A"/>
                </a:solidFill>
                <a:effectLst/>
                <a:latin typeface="Times New Roman" panose="02020603050405020304" pitchFamily="18" charset="0"/>
                <a:cs typeface="Times New Roman" panose="02020603050405020304" pitchFamily="18" charset="0"/>
              </a:rPr>
              <a:t> iterable </a:t>
            </a:r>
            <a:r>
              <a:rPr lang="en-US" sz="1800" i="0" dirty="0">
                <a:solidFill>
                  <a:srgbClr val="2B2A2A"/>
                </a:solidFill>
                <a:effectLst/>
                <a:latin typeface="Times New Roman" panose="02020603050405020304" pitchFamily="18" charset="0"/>
                <a:cs typeface="Times New Roman" panose="02020603050405020304" pitchFamily="18" charset="0"/>
              </a:rPr>
              <a:t>if</a:t>
            </a:r>
            <a:r>
              <a:rPr lang="en-US" sz="1800" b="1" i="0" dirty="0">
                <a:solidFill>
                  <a:srgbClr val="2B2A2A"/>
                </a:solidFill>
                <a:effectLst/>
                <a:latin typeface="Times New Roman" panose="02020603050405020304" pitchFamily="18" charset="0"/>
                <a:cs typeface="Times New Roman" panose="02020603050405020304" pitchFamily="18" charset="0"/>
              </a:rPr>
              <a:t> condition]</a:t>
            </a:r>
          </a:p>
          <a:p>
            <a:pPr algn="just">
              <a:lnSpc>
                <a:spcPct val="150000"/>
              </a:lnSpc>
            </a:pPr>
            <a:r>
              <a:rPr lang="en-US" sz="2000" b="1" i="0" dirty="0">
                <a:solidFill>
                  <a:srgbClr val="2B2A2A"/>
                </a:solidFill>
                <a:effectLst/>
                <a:latin typeface="Times New Roman" panose="02020603050405020304" pitchFamily="18" charset="0"/>
                <a:cs typeface="Times New Roman" panose="02020603050405020304" pitchFamily="18" charset="0"/>
              </a:rPr>
              <a:t>Expression:</a:t>
            </a:r>
            <a:r>
              <a:rPr lang="en-US" sz="2000" i="0" dirty="0">
                <a:solidFill>
                  <a:srgbClr val="2B2A2A"/>
                </a:solidFill>
                <a:effectLst/>
                <a:latin typeface="Times New Roman" panose="02020603050405020304" pitchFamily="18" charset="0"/>
                <a:cs typeface="Times New Roman" panose="02020603050405020304" pitchFamily="18" charset="0"/>
              </a:rPr>
              <a:t> This is the expression that will be applied to each item in the iterable to generate new values for the new list.</a:t>
            </a:r>
          </a:p>
          <a:p>
            <a:pPr algn="just">
              <a:lnSpc>
                <a:spcPct val="150000"/>
              </a:lnSpc>
            </a:pPr>
            <a:r>
              <a:rPr lang="en-US" sz="2000" b="1" i="0" dirty="0">
                <a:solidFill>
                  <a:srgbClr val="2B2A2A"/>
                </a:solidFill>
                <a:effectLst/>
                <a:latin typeface="Times New Roman" panose="02020603050405020304" pitchFamily="18" charset="0"/>
                <a:cs typeface="Times New Roman" panose="02020603050405020304" pitchFamily="18" charset="0"/>
              </a:rPr>
              <a:t>Item:</a:t>
            </a:r>
            <a:r>
              <a:rPr lang="en-US" sz="2000" i="0" dirty="0">
                <a:solidFill>
                  <a:srgbClr val="2B2A2A"/>
                </a:solidFill>
                <a:effectLst/>
                <a:latin typeface="Times New Roman" panose="02020603050405020304" pitchFamily="18" charset="0"/>
                <a:cs typeface="Times New Roman" panose="02020603050405020304" pitchFamily="18" charset="0"/>
              </a:rPr>
              <a:t> It represents each item in the iterable that you want to process.</a:t>
            </a:r>
          </a:p>
          <a:p>
            <a:pPr algn="just">
              <a:lnSpc>
                <a:spcPct val="150000"/>
              </a:lnSpc>
            </a:pPr>
            <a:r>
              <a:rPr lang="en-US" sz="2000" b="1" i="0" dirty="0">
                <a:solidFill>
                  <a:srgbClr val="2B2A2A"/>
                </a:solidFill>
                <a:effectLst/>
                <a:latin typeface="Times New Roman" panose="02020603050405020304" pitchFamily="18" charset="0"/>
                <a:cs typeface="Times New Roman" panose="02020603050405020304" pitchFamily="18" charset="0"/>
              </a:rPr>
              <a:t>Iterable:</a:t>
            </a:r>
            <a:r>
              <a:rPr lang="en-US" sz="2000" i="0" dirty="0">
                <a:solidFill>
                  <a:srgbClr val="2B2A2A"/>
                </a:solidFill>
                <a:effectLst/>
                <a:latin typeface="Times New Roman" panose="02020603050405020304" pitchFamily="18" charset="0"/>
                <a:cs typeface="Times New Roman" panose="02020603050405020304" pitchFamily="18" charset="0"/>
              </a:rPr>
              <a:t> This is an existing iterable (e.g., a list, tuple, or range) that you want to use as a source for generating the new list.</a:t>
            </a:r>
          </a:p>
          <a:p>
            <a:pPr algn="just">
              <a:lnSpc>
                <a:spcPct val="150000"/>
              </a:lnSpc>
            </a:pPr>
            <a:r>
              <a:rPr lang="en-US" sz="2000" b="1" i="0" dirty="0">
                <a:solidFill>
                  <a:srgbClr val="2B2A2A"/>
                </a:solidFill>
                <a:effectLst/>
                <a:latin typeface="Times New Roman" panose="02020603050405020304" pitchFamily="18" charset="0"/>
                <a:cs typeface="Times New Roman" panose="02020603050405020304" pitchFamily="18" charset="0"/>
              </a:rPr>
              <a:t>Condition</a:t>
            </a:r>
            <a:r>
              <a:rPr lang="en-US" sz="2000" i="0" dirty="0">
                <a:solidFill>
                  <a:srgbClr val="2B2A2A"/>
                </a:solidFill>
                <a:effectLst/>
                <a:latin typeface="Times New Roman" panose="02020603050405020304" pitchFamily="18" charset="0"/>
                <a:cs typeface="Times New Roman" panose="02020603050405020304" pitchFamily="18" charset="0"/>
              </a:rPr>
              <a:t> (Optional): You can include an optional condition that filters items from the iterable. Only items for which the condition is </a:t>
            </a:r>
            <a:r>
              <a:rPr lang="en-US" sz="2000" b="1" i="0" dirty="0">
                <a:solidFill>
                  <a:srgbClr val="2B2A2A"/>
                </a:solidFill>
                <a:effectLst/>
                <a:latin typeface="Times New Roman" panose="02020603050405020304" pitchFamily="18" charset="0"/>
                <a:cs typeface="Times New Roman" panose="02020603050405020304" pitchFamily="18" charset="0"/>
              </a:rPr>
              <a:t>TRUE </a:t>
            </a:r>
            <a:r>
              <a:rPr lang="en-US" sz="2000" i="0" dirty="0">
                <a:solidFill>
                  <a:srgbClr val="2B2A2A"/>
                </a:solidFill>
                <a:effectLst/>
                <a:latin typeface="Times New Roman" panose="02020603050405020304" pitchFamily="18" charset="0"/>
                <a:cs typeface="Times New Roman" panose="02020603050405020304" pitchFamily="18" charset="0"/>
              </a:rPr>
              <a:t>will be included in the new list.</a:t>
            </a:r>
          </a:p>
          <a:p>
            <a:pPr algn="just">
              <a:lnSpc>
                <a:spcPct val="150000"/>
              </a:lnSpc>
            </a:pPr>
            <a:endParaRPr lang="en-US" sz="2400" b="1" i="0" dirty="0">
              <a:solidFill>
                <a:srgbClr val="2B2A2A"/>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9480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685800"/>
            <a:ext cx="6934200" cy="715962"/>
          </a:xfrm>
        </p:spPr>
        <p:txBody>
          <a:bodyPr/>
          <a:lstStyle/>
          <a:p>
            <a:r>
              <a:rPr lang="en-US" altLang="en-US" sz="3000" b="1" dirty="0">
                <a:solidFill>
                  <a:schemeClr val="tx1"/>
                </a:solidFill>
              </a:rPr>
              <a:t>Example: list comprehension</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Creating a list of squared numbers:</a:t>
            </a:r>
          </a:p>
          <a:p>
            <a:pPr algn="just">
              <a:lnSpc>
                <a:spcPct val="150000"/>
              </a:lnSpc>
            </a:pPr>
            <a:endParaRPr lang="en-US" sz="2200" dirty="0">
              <a:solidFill>
                <a:srgbClr val="2B2A2A"/>
              </a:solidFill>
              <a:latin typeface="Times New Roman" panose="02020603050405020304" pitchFamily="18" charset="0"/>
              <a:cs typeface="Times New Roman" panose="02020603050405020304" pitchFamily="18" charset="0"/>
            </a:endParaRPr>
          </a:p>
          <a:p>
            <a:pPr algn="just">
              <a:lnSpc>
                <a:spcPct val="150000"/>
              </a:lnSpc>
            </a:pPr>
            <a:endParaRPr lang="en-US" sz="2200" i="0" dirty="0">
              <a:solidFill>
                <a:srgbClr val="2B2A2A"/>
              </a:solidFill>
              <a:effectLst/>
              <a:latin typeface="Times New Roman" panose="02020603050405020304" pitchFamily="18" charset="0"/>
              <a:cs typeface="Times New Roman" panose="02020603050405020304" pitchFamily="18" charset="0"/>
            </a:endParaRPr>
          </a:p>
          <a:p>
            <a:pPr algn="just">
              <a:lnSpc>
                <a:spcPct val="150000"/>
              </a:lnSpc>
            </a:pPr>
            <a:endParaRPr lang="en-US" sz="2200" dirty="0">
              <a:solidFill>
                <a:srgbClr val="2B2A2A"/>
              </a:solidFill>
              <a:latin typeface="Times New Roman" panose="02020603050405020304" pitchFamily="18" charset="0"/>
              <a:cs typeface="Times New Roman" panose="02020603050405020304" pitchFamily="18" charset="0"/>
            </a:endParaRPr>
          </a:p>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 Filtering even numbers:</a:t>
            </a:r>
          </a:p>
          <a:p>
            <a:pPr algn="just">
              <a:lnSpc>
                <a:spcPct val="150000"/>
              </a:lnSpc>
            </a:pPr>
            <a:endParaRPr lang="en-US" sz="2200" i="0" dirty="0">
              <a:solidFill>
                <a:srgbClr val="2B2A2A"/>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A967535-0F83-CB16-C74A-902B10C9BE9C}"/>
              </a:ext>
            </a:extLst>
          </p:cNvPr>
          <p:cNvPicPr>
            <a:picLocks noChangeAspect="1"/>
          </p:cNvPicPr>
          <p:nvPr/>
        </p:nvPicPr>
        <p:blipFill>
          <a:blip r:embed="rId4"/>
          <a:stretch>
            <a:fillRect/>
          </a:stretch>
        </p:blipFill>
        <p:spPr>
          <a:xfrm>
            <a:off x="2438400" y="2438400"/>
            <a:ext cx="6326561" cy="1276411"/>
          </a:xfrm>
          <a:prstGeom prst="rect">
            <a:avLst/>
          </a:prstGeom>
        </p:spPr>
      </p:pic>
      <p:pic>
        <p:nvPicPr>
          <p:cNvPr id="7" name="Picture 6">
            <a:extLst>
              <a:ext uri="{FF2B5EF4-FFF2-40B4-BE49-F238E27FC236}">
                <a16:creationId xmlns:a16="http://schemas.microsoft.com/office/drawing/2014/main" id="{654289F7-E304-6975-ED47-726037FB0DAA}"/>
              </a:ext>
            </a:extLst>
          </p:cNvPr>
          <p:cNvPicPr>
            <a:picLocks noChangeAspect="1"/>
          </p:cNvPicPr>
          <p:nvPr/>
        </p:nvPicPr>
        <p:blipFill>
          <a:blip r:embed="rId5"/>
          <a:stretch>
            <a:fillRect/>
          </a:stretch>
        </p:blipFill>
        <p:spPr>
          <a:xfrm>
            <a:off x="2438400" y="4695794"/>
            <a:ext cx="6368183" cy="1276411"/>
          </a:xfrm>
          <a:prstGeom prst="rect">
            <a:avLst/>
          </a:prstGeom>
        </p:spPr>
      </p:pic>
    </p:spTree>
    <p:extLst>
      <p:ext uri="{BB962C8B-B14F-4D97-AF65-F5344CB8AC3E}">
        <p14:creationId xmlns:p14="http://schemas.microsoft.com/office/powerpoint/2010/main" val="240469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Accessing Values in List: Indexing</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Lists in Python are zero-indexed, which means the index of the first element is 0, the second element is at index 1, and so on.</a:t>
            </a:r>
          </a:p>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To access a specific element, you can use square brackets [] with the index of the element you want to retrieve.</a:t>
            </a:r>
          </a:p>
          <a:p>
            <a:pPr algn="just">
              <a:lnSpc>
                <a:spcPct val="150000"/>
              </a:lnSpc>
            </a:pPr>
            <a:r>
              <a:rPr lang="en-US" sz="2200" b="1" dirty="0">
                <a:solidFill>
                  <a:srgbClr val="2B2A2A"/>
                </a:solidFill>
                <a:latin typeface="Times New Roman" panose="02020603050405020304" pitchFamily="18" charset="0"/>
                <a:cs typeface="Times New Roman" panose="02020603050405020304" pitchFamily="18" charset="0"/>
              </a:rPr>
              <a:t>Example:</a:t>
            </a:r>
            <a:endParaRPr lang="en-US" sz="2200" b="1" i="0" dirty="0">
              <a:solidFill>
                <a:srgbClr val="2B2A2A"/>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B867F99-84A1-D003-E1D8-536F13715E5A}"/>
              </a:ext>
            </a:extLst>
          </p:cNvPr>
          <p:cNvPicPr>
            <a:picLocks noChangeAspect="1"/>
          </p:cNvPicPr>
          <p:nvPr/>
        </p:nvPicPr>
        <p:blipFill>
          <a:blip r:embed="rId4"/>
          <a:stretch>
            <a:fillRect/>
          </a:stretch>
        </p:blipFill>
        <p:spPr>
          <a:xfrm>
            <a:off x="3048000" y="5347447"/>
            <a:ext cx="4800600" cy="1183527"/>
          </a:xfrm>
          <a:prstGeom prst="rect">
            <a:avLst/>
          </a:prstGeom>
        </p:spPr>
      </p:pic>
    </p:spTree>
    <p:extLst>
      <p:ext uri="{BB962C8B-B14F-4D97-AF65-F5344CB8AC3E}">
        <p14:creationId xmlns:p14="http://schemas.microsoft.com/office/powerpoint/2010/main" val="2410361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Negative Indexing:</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Python allows negative indexing, where -1 refers to the last element, -2 to the second-to-last element, and so on.</a:t>
            </a:r>
          </a:p>
          <a:p>
            <a:pPr algn="just">
              <a:lnSpc>
                <a:spcPct val="150000"/>
              </a:lnSpc>
            </a:pPr>
            <a:endParaRPr lang="en-US" sz="2200" i="0" dirty="0">
              <a:solidFill>
                <a:srgbClr val="2B2A2A"/>
              </a:solidFill>
              <a:effectLst/>
              <a:latin typeface="Times New Roman" panose="02020603050405020304" pitchFamily="18" charset="0"/>
              <a:cs typeface="Times New Roman" panose="02020603050405020304" pitchFamily="18" charset="0"/>
            </a:endParaRPr>
          </a:p>
          <a:p>
            <a:pPr algn="just">
              <a:lnSpc>
                <a:spcPct val="150000"/>
              </a:lnSpc>
            </a:pPr>
            <a:r>
              <a:rPr lang="en-US" sz="2200" b="1" dirty="0">
                <a:solidFill>
                  <a:srgbClr val="2B2A2A"/>
                </a:solidFill>
                <a:latin typeface="Times New Roman" panose="02020603050405020304" pitchFamily="18" charset="0"/>
                <a:cs typeface="Times New Roman" panose="02020603050405020304" pitchFamily="18" charset="0"/>
              </a:rPr>
              <a:t>Example:</a:t>
            </a:r>
          </a:p>
          <a:p>
            <a:pPr algn="just">
              <a:lnSpc>
                <a:spcPct val="150000"/>
              </a:lnSpc>
            </a:pPr>
            <a:endParaRPr lang="en-US" sz="2200" b="1" i="0" dirty="0">
              <a:solidFill>
                <a:srgbClr val="2B2A2A"/>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AECA2EA-3E88-370E-A4F3-48A4FA164CC4}"/>
              </a:ext>
            </a:extLst>
          </p:cNvPr>
          <p:cNvPicPr>
            <a:picLocks noChangeAspect="1"/>
          </p:cNvPicPr>
          <p:nvPr/>
        </p:nvPicPr>
        <p:blipFill>
          <a:blip r:embed="rId4"/>
          <a:stretch>
            <a:fillRect/>
          </a:stretch>
        </p:blipFill>
        <p:spPr>
          <a:xfrm>
            <a:off x="2667000" y="4191000"/>
            <a:ext cx="5213072" cy="1414522"/>
          </a:xfrm>
          <a:prstGeom prst="rect">
            <a:avLst/>
          </a:prstGeom>
        </p:spPr>
      </p:pic>
    </p:spTree>
    <p:extLst>
      <p:ext uri="{BB962C8B-B14F-4D97-AF65-F5344CB8AC3E}">
        <p14:creationId xmlns:p14="http://schemas.microsoft.com/office/powerpoint/2010/main" val="2204528483"/>
      </p:ext>
    </p:extLst>
  </p:cSld>
  <p:clrMapOvr>
    <a:masterClrMapping/>
  </p:clrMapOvr>
</p:sld>
</file>

<file path=ppt/theme/theme1.xml><?xml version="1.0" encoding="utf-8"?>
<a:theme xmlns:a="http://schemas.openxmlformats.org/drawingml/2006/main" name="powerpoint-template-24">
  <a:themeElements>
    <a:clrScheme name="powerpoint-template-24 13">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DE0000"/>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93CB6A"/>
        </a:lt2>
        <a:accent1>
          <a:srgbClr val="71BE5E"/>
        </a:accent1>
        <a:accent2>
          <a:srgbClr val="A0CD6E"/>
        </a:accent2>
        <a:accent3>
          <a:srgbClr val="FFFFFF"/>
        </a:accent3>
        <a:accent4>
          <a:srgbClr val="404040"/>
        </a:accent4>
        <a:accent5>
          <a:srgbClr val="BBDBB6"/>
        </a:accent5>
        <a:accent6>
          <a:srgbClr val="91BA63"/>
        </a:accent6>
        <a:hlink>
          <a:srgbClr val="6BAB4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189C25"/>
        </a:lt2>
        <a:accent1>
          <a:srgbClr val="33B642"/>
        </a:accent1>
        <a:accent2>
          <a:srgbClr val="5ED05F"/>
        </a:accent2>
        <a:accent3>
          <a:srgbClr val="FFFFFF"/>
        </a:accent3>
        <a:accent4>
          <a:srgbClr val="404040"/>
        </a:accent4>
        <a:accent5>
          <a:srgbClr val="ADD7B0"/>
        </a:accent5>
        <a:accent6>
          <a:srgbClr val="54BC55"/>
        </a:accent6>
        <a:hlink>
          <a:srgbClr val="66D15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E1E14F"/>
        </a:lt2>
        <a:accent1>
          <a:srgbClr val="33B642"/>
        </a:accent1>
        <a:accent2>
          <a:srgbClr val="5ED05F"/>
        </a:accent2>
        <a:accent3>
          <a:srgbClr val="FFFFFF"/>
        </a:accent3>
        <a:accent4>
          <a:srgbClr val="404040"/>
        </a:accent4>
        <a:accent5>
          <a:srgbClr val="ADD7B0"/>
        </a:accent5>
        <a:accent6>
          <a:srgbClr val="54BC55"/>
        </a:accent6>
        <a:hlink>
          <a:srgbClr val="66D15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4C8E3D"/>
        </a:lt2>
        <a:accent1>
          <a:srgbClr val="66A050"/>
        </a:accent1>
        <a:accent2>
          <a:srgbClr val="6EA552"/>
        </a:accent2>
        <a:accent3>
          <a:srgbClr val="FFFFFF"/>
        </a:accent3>
        <a:accent4>
          <a:srgbClr val="404040"/>
        </a:accent4>
        <a:accent5>
          <a:srgbClr val="B8CDB3"/>
        </a:accent5>
        <a:accent6>
          <a:srgbClr val="639549"/>
        </a:accent6>
        <a:hlink>
          <a:srgbClr val="89B96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4D7C48"/>
        </a:lt2>
        <a:accent1>
          <a:srgbClr val="599148"/>
        </a:accent1>
        <a:accent2>
          <a:srgbClr val="69A253"/>
        </a:accent2>
        <a:accent3>
          <a:srgbClr val="FFFFFF"/>
        </a:accent3>
        <a:accent4>
          <a:srgbClr val="404040"/>
        </a:accent4>
        <a:accent5>
          <a:srgbClr val="B5C7B1"/>
        </a:accent5>
        <a:accent6>
          <a:srgbClr val="5E924A"/>
        </a:accent6>
        <a:hlink>
          <a:srgbClr val="80C15D"/>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467F20"/>
        </a:lt2>
        <a:accent1>
          <a:srgbClr val="5CA822"/>
        </a:accent1>
        <a:accent2>
          <a:srgbClr val="66C022"/>
        </a:accent2>
        <a:accent3>
          <a:srgbClr val="FFFFFF"/>
        </a:accent3>
        <a:accent4>
          <a:srgbClr val="404040"/>
        </a:accent4>
        <a:accent5>
          <a:srgbClr val="B5D1AB"/>
        </a:accent5>
        <a:accent6>
          <a:srgbClr val="5CAE1E"/>
        </a:accent6>
        <a:hlink>
          <a:srgbClr val="71CF2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8A9BA5"/>
        </a:lt2>
        <a:accent1>
          <a:srgbClr val="5CA822"/>
        </a:accent1>
        <a:accent2>
          <a:srgbClr val="66C022"/>
        </a:accent2>
        <a:accent3>
          <a:srgbClr val="FFFFFF"/>
        </a:accent3>
        <a:accent4>
          <a:srgbClr val="404040"/>
        </a:accent4>
        <a:accent5>
          <a:srgbClr val="B5D1AB"/>
        </a:accent5>
        <a:accent6>
          <a:srgbClr val="5CAE1E"/>
        </a:accent6>
        <a:hlink>
          <a:srgbClr val="71CF2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51873B"/>
        </a:lt2>
        <a:accent1>
          <a:srgbClr val="669E4B"/>
        </a:accent1>
        <a:accent2>
          <a:srgbClr val="79B25C"/>
        </a:accent2>
        <a:accent3>
          <a:srgbClr val="FFFFFF"/>
        </a:accent3>
        <a:accent4>
          <a:srgbClr val="404040"/>
        </a:accent4>
        <a:accent5>
          <a:srgbClr val="B8CCB1"/>
        </a:accent5>
        <a:accent6>
          <a:srgbClr val="6DA153"/>
        </a:accent6>
        <a:hlink>
          <a:srgbClr val="92CB6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0E7E24"/>
        </a:lt2>
        <a:accent1>
          <a:srgbClr val="369026"/>
        </a:accent1>
        <a:accent2>
          <a:srgbClr val="57A025"/>
        </a:accent2>
        <a:accent3>
          <a:srgbClr val="FFFFFF"/>
        </a:accent3>
        <a:accent4>
          <a:srgbClr val="404040"/>
        </a:accent4>
        <a:accent5>
          <a:srgbClr val="AEC6AC"/>
        </a:accent5>
        <a:accent6>
          <a:srgbClr val="4E9120"/>
        </a:accent6>
        <a:hlink>
          <a:srgbClr val="73B02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2">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01A6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3">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DE0000"/>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1394</TotalTime>
  <Words>963</Words>
  <Application>Microsoft Office PowerPoint</Application>
  <PresentationFormat>On-screen Show (4:3)</PresentationFormat>
  <Paragraphs>117</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Microsoft Sans Serif</vt:lpstr>
      <vt:lpstr>Söhne</vt:lpstr>
      <vt:lpstr>Times New Roman</vt:lpstr>
      <vt:lpstr>powerpoint-template-24</vt:lpstr>
      <vt:lpstr>Introduction to</vt:lpstr>
      <vt:lpstr>Why do we use List?</vt:lpstr>
      <vt:lpstr>List Creation</vt:lpstr>
      <vt:lpstr>Explaining List</vt:lpstr>
      <vt:lpstr>Explaining List</vt:lpstr>
      <vt:lpstr>List Comprehension:</vt:lpstr>
      <vt:lpstr>Example: list comprehension</vt:lpstr>
      <vt:lpstr>Accessing Values in List: Indexing</vt:lpstr>
      <vt:lpstr>Negative Indexing:</vt:lpstr>
      <vt:lpstr>Slicing: List</vt:lpstr>
      <vt:lpstr>Slicing with stride: List</vt:lpstr>
      <vt:lpstr>Nested Indexing: List</vt:lpstr>
      <vt:lpstr>Updating List in Python:</vt:lpstr>
      <vt:lpstr>Updating List in Python:</vt:lpstr>
      <vt:lpstr>Updating List in Python:</vt:lpstr>
      <vt:lpstr>Deleting List in Python:</vt:lpstr>
      <vt:lpstr>Deleting List in Python:</vt:lpstr>
      <vt:lpstr>List Operations &amp; Functions:</vt:lpstr>
      <vt:lpstr>Assignment: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Hammad Imran</dc:creator>
  <cp:lastModifiedBy>Maddy exx</cp:lastModifiedBy>
  <cp:revision>25</cp:revision>
  <dcterms:created xsi:type="dcterms:W3CDTF">2023-07-15T06:48:42Z</dcterms:created>
  <dcterms:modified xsi:type="dcterms:W3CDTF">2023-09-02T20:47:06Z</dcterms:modified>
</cp:coreProperties>
</file>