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694" r:id="rId4"/>
    <p:sldId id="693" r:id="rId5"/>
    <p:sldId id="689" r:id="rId6"/>
    <p:sldId id="691" r:id="rId7"/>
    <p:sldId id="649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EA6F00"/>
    <a:srgbClr val="FF7900"/>
    <a:srgbClr val="EB200B"/>
    <a:srgbClr val="ED6F00"/>
    <a:srgbClr val="FF04FF"/>
    <a:srgbClr val="DED408"/>
    <a:srgbClr val="F6D40A"/>
    <a:srgbClr val="E26C00"/>
    <a:srgbClr val="F7EC1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4" autoAdjust="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38" cy="479540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8" y="0"/>
            <a:ext cx="3170138" cy="479540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r">
              <a:defRPr sz="1200"/>
            </a:lvl1pPr>
          </a:lstStyle>
          <a:p>
            <a:fld id="{C8165B46-4BAE-4D75-ACA7-833DA9789FC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73"/>
            <a:ext cx="3170138" cy="479540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8" y="9120173"/>
            <a:ext cx="3170138" cy="479540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r">
              <a:defRPr sz="1200"/>
            </a:lvl1pPr>
          </a:lstStyle>
          <a:p>
            <a:fld id="{DED18453-37E5-44CA-AEE2-AC8635F0F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89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38" cy="4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8" y="0"/>
            <a:ext cx="3170138" cy="4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2AD59EE5-0A79-4329-B718-7F539A5EFCDF}" type="datetime1">
              <a:rPr lang="en-US"/>
              <a:pPr>
                <a:defRPr/>
              </a:pPr>
              <a:t>5/5/2019</a:t>
            </a:fld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5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73"/>
            <a:ext cx="3170138" cy="4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8" y="9120173"/>
            <a:ext cx="3170138" cy="4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1EA4FC01-AB73-48EE-8922-964FCF119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6084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1" dirty="0" smtClean="0">
              <a:latin typeface="+mn-lt"/>
              <a:ea typeface="+mn-ea"/>
            </a:endParaRPr>
          </a:p>
          <a:p>
            <a:r>
              <a:rPr lang="en-US" sz="1300" dirty="0" smtClean="0">
                <a:latin typeface="+mn-lt"/>
                <a:ea typeface="+mn-ea"/>
              </a:rPr>
              <a:t> </a:t>
            </a:r>
            <a:r>
              <a:rPr lang="en-US" sz="1300" dirty="0" err="1" smtClean="0">
                <a:latin typeface="+mn-lt"/>
                <a:ea typeface="+mn-ea"/>
              </a:rPr>
              <a:t>Steenbruggen</a:t>
            </a:r>
            <a:r>
              <a:rPr lang="en-US" sz="1300" dirty="0" smtClean="0">
                <a:latin typeface="+mn-lt"/>
                <a:ea typeface="+mn-ea"/>
              </a:rPr>
              <a:t>, J., </a:t>
            </a:r>
            <a:r>
              <a:rPr lang="en-US" sz="1300" dirty="0" err="1" smtClean="0">
                <a:latin typeface="+mn-lt"/>
                <a:ea typeface="+mn-ea"/>
              </a:rPr>
              <a:t>Kusters</a:t>
            </a:r>
            <a:r>
              <a:rPr lang="en-US" sz="1300" dirty="0" smtClean="0">
                <a:latin typeface="+mn-lt"/>
                <a:ea typeface="+mn-ea"/>
              </a:rPr>
              <a:t>, M., and </a:t>
            </a:r>
            <a:r>
              <a:rPr lang="en-US" sz="1300" dirty="0" err="1" smtClean="0">
                <a:latin typeface="+mn-lt"/>
                <a:ea typeface="+mn-ea"/>
              </a:rPr>
              <a:t>Broekhuizen</a:t>
            </a:r>
            <a:r>
              <a:rPr lang="en-US" sz="1300" dirty="0" smtClean="0">
                <a:latin typeface="+mn-lt"/>
                <a:ea typeface="+mn-ea"/>
              </a:rPr>
              <a:t>, G. Best practice in </a:t>
            </a:r>
            <a:r>
              <a:rPr lang="en-US" sz="1300" dirty="0" err="1" smtClean="0">
                <a:latin typeface="+mn-lt"/>
                <a:ea typeface="+mn-ea"/>
              </a:rPr>
              <a:t>european</a:t>
            </a:r>
            <a:r>
              <a:rPr lang="en-US" sz="1300" dirty="0" smtClean="0">
                <a:latin typeface="+mn-lt"/>
                <a:ea typeface="+mn-ea"/>
              </a:rPr>
              <a:t> traﬃc incident management. Procedia-Social and Behavioral Sciences 48 (2012), 297–310.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FFBB-13E5-4488-AAF5-A100164D593E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290154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Human delay in doing a call</a:t>
            </a:r>
          </a:p>
          <a:p>
            <a:r>
              <a:rPr lang="en-GB" dirty="0" smtClean="0"/>
              <a:t>Or people taking photos,</a:t>
            </a:r>
          </a:p>
          <a:p>
            <a:r>
              <a:rPr lang="en-GB" dirty="0" smtClean="0"/>
              <a:t>Or in night no one to send the</a:t>
            </a:r>
            <a:r>
              <a:rPr lang="en-GB" baseline="0" dirty="0" smtClean="0"/>
              <a:t> call for </a:t>
            </a:r>
            <a:r>
              <a:rPr lang="en-GB" dirty="0" smtClean="0"/>
              <a:t>help</a:t>
            </a:r>
          </a:p>
          <a:p>
            <a:r>
              <a:rPr lang="en-GB" dirty="0" smtClean="0"/>
              <a:t>You are not able to inform other cars</a:t>
            </a:r>
          </a:p>
          <a:p>
            <a:endParaRPr lang="en-GB" dirty="0" smtClean="0"/>
          </a:p>
          <a:p>
            <a:r>
              <a:rPr lang="en-GB" dirty="0" smtClean="0"/>
              <a:t>Two stages for </a:t>
            </a:r>
            <a:r>
              <a:rPr lang="en-GB" baseline="0" dirty="0" smtClean="0"/>
              <a:t> action</a:t>
            </a:r>
          </a:p>
          <a:p>
            <a:r>
              <a:rPr lang="en-GB" baseline="0" dirty="0" smtClean="0"/>
              <a:t>From light pole using on street camera for video or pictures</a:t>
            </a:r>
          </a:p>
          <a:p>
            <a:r>
              <a:rPr lang="en-GB" baseline="0" dirty="0" smtClean="0"/>
              <a:t>Control unit using ML and Signal processing determine  situation of  of the accident and road</a:t>
            </a:r>
          </a:p>
          <a:p>
            <a:r>
              <a:rPr lang="en-GB" baseline="0" dirty="0" smtClean="0"/>
              <a:t>Drone can be sent fro emergency help or for taking videos </a:t>
            </a:r>
          </a:p>
          <a:p>
            <a:r>
              <a:rPr lang="en-GB" baseline="0" dirty="0" smtClean="0"/>
              <a:t>Ambulance and police will be informed directly with the location of the accidents, and car information</a:t>
            </a:r>
          </a:p>
          <a:p>
            <a:r>
              <a:rPr lang="en-GB" baseline="0" dirty="0" smtClean="0"/>
              <a:t>Inform  health insurance,  car maintenance  of the incidents  and provide phots immediately</a:t>
            </a:r>
          </a:p>
          <a:p>
            <a:endParaRPr lang="en-GB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FFBB-13E5-4488-AAF5-A100164D593E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3228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7900"/>
                </a:solidFill>
              </a:defRPr>
            </a:lvl1pPr>
          </a:lstStyle>
          <a:p>
            <a:r>
              <a:rPr lang="fi-FI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D339C-D93E-4D15-85AD-E90EF3358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68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58CAD-7DC2-48F1-B973-B96F48283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46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3C09-29C6-44B9-9D54-8BCB825B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672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7900"/>
                </a:solidFill>
              </a:defRPr>
            </a:lvl1pPr>
          </a:lstStyle>
          <a:p>
            <a:r>
              <a:rPr lang="fi-FI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D339C-D93E-4D15-85AD-E90EF3358C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50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900"/>
                </a:solidFill>
              </a:defRPr>
            </a:lvl1pPr>
          </a:lstStyle>
          <a:p>
            <a:r>
              <a:rPr lang="fi-FI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7900"/>
              </a:buClr>
              <a:defRPr/>
            </a:lvl1pPr>
          </a:lstStyle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808" y="6245225"/>
            <a:ext cx="3528392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86726-49A9-4625-9A1E-B82703DF2A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79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1DD91-2AAB-4CD9-81B0-AACAE956A3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04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7B57-1433-44BB-A94D-FA3F34F19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40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E6B6F-A484-4DF3-892E-61ADA80159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521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6726-99A0-4D50-9C02-7AD16D636E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724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0576C-CA53-49BE-A07A-735FBC3B7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0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6F1A-A5AA-4341-A975-1460C9F019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60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900"/>
                </a:solidFill>
              </a:defRPr>
            </a:lvl1pPr>
          </a:lstStyle>
          <a:p>
            <a:r>
              <a:rPr lang="fi-FI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7900"/>
              </a:buClr>
              <a:defRPr/>
            </a:lvl1pPr>
          </a:lstStyle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86726-49A9-4625-9A1E-B82703DF2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648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9EF2-4A42-4896-9A3B-7D15E4DF0F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4939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58CAD-7DC2-48F1-B973-B96F482837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8085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52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3C09-29C6-44B9-9D54-8BCB825B70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34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188640"/>
            <a:ext cx="7988400" cy="77916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980728"/>
            <a:ext cx="7988400" cy="4739672"/>
          </a:xfrm>
        </p:spPr>
        <p:txBody>
          <a:bodyPr/>
          <a:lstStyle>
            <a:lvl1pPr>
              <a:buClr>
                <a:srgbClr val="FF7900"/>
              </a:buClr>
              <a:buFont typeface="Wingdings" pitchFamily="2" charset="2"/>
              <a:buChar char="q"/>
              <a:defRPr/>
            </a:lvl1pPr>
            <a:lvl2pPr>
              <a:buClr>
                <a:schemeClr val="bg2"/>
              </a:buClr>
              <a:buSzPct val="125000"/>
              <a:buFont typeface="Arial" pitchFamily="34" charset="0"/>
              <a:buChar char="■"/>
              <a:defRPr/>
            </a:lvl2pPr>
            <a:lvl3pPr>
              <a:buClr>
                <a:srgbClr val="FF7900"/>
              </a:buClr>
              <a:buFont typeface="Wingdings" pitchFamily="2" charset="2"/>
              <a:buChar char="q"/>
              <a:defRPr/>
            </a:lvl3pPr>
            <a:lvl4pPr>
              <a:buClr>
                <a:schemeClr val="bg2"/>
              </a:buClr>
              <a:buSzPct val="125000"/>
              <a:buFont typeface="Arial" pitchFamily="34" charset="0"/>
              <a:buChar char="■"/>
              <a:defRPr/>
            </a:lvl4pPr>
            <a:lvl5pPr>
              <a:buClr>
                <a:srgbClr val="FF7900"/>
              </a:buClr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288-A24B-48C8-9E1B-03D383A6B44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B7D5-3ED7-498F-BBF2-4E3034FB2C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77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1DD91-2AAB-4CD9-81B0-AACAE956A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70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7B57-1433-44BB-A94D-FA3F34F19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88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E6B6F-A484-4DF3-892E-61ADA8015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2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6726-99A0-4D50-9C02-7AD16D63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16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0576C-CA53-49BE-A07A-735FBC3B7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69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6F1A-A5AA-4341-A975-1460C9F01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7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9EF2-4A42-4896-9A3B-7D15E4DF0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Contents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/>
              <a:t>S-72.3216 RC Systems I (5 cr)  Lectures 1-2, Autumn 2013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34" charset="-128"/>
              </a:defRPr>
            </a:lvl1pPr>
          </a:lstStyle>
          <a:p>
            <a:pPr>
              <a:defRPr/>
            </a:pPr>
            <a:fld id="{EC76768E-518D-4C72-806E-8AB935194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3088" y="5734050"/>
            <a:ext cx="7988300" cy="65088"/>
          </a:xfrm>
          <a:prstGeom prst="rect">
            <a:avLst/>
          </a:prstGeom>
          <a:solidFill>
            <a:srgbClr val="FF7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r>
              <a:rPr lang="en-US">
                <a:solidFill>
                  <a:schemeClr val="accent2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 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95288" y="5807075"/>
            <a:ext cx="1343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sz="4800" b="1">
                <a:ea typeface="+mn-ea"/>
              </a:rPr>
              <a:t>A</a:t>
            </a:r>
            <a:r>
              <a:rPr lang="en-US" sz="4800" b="1">
                <a:solidFill>
                  <a:srgbClr val="F6D40A"/>
                </a:solidFill>
                <a:ea typeface="+mn-ea"/>
              </a:rPr>
              <a:t>!</a:t>
            </a:r>
          </a:p>
          <a:p>
            <a:pPr>
              <a:defRPr/>
            </a:pPr>
            <a:r>
              <a:rPr lang="en-US" sz="1200" b="1">
                <a:ea typeface="+mn-ea"/>
              </a:rPr>
              <a:t>Aalto University</a:t>
            </a:r>
          </a:p>
          <a:p>
            <a:pPr>
              <a:defRPr/>
            </a:pPr>
            <a:r>
              <a:rPr lang="en-US" sz="1200" b="1">
                <a:solidFill>
                  <a:schemeClr val="bg2"/>
                </a:solidFill>
                <a:ea typeface="+mn-ea"/>
              </a:rPr>
              <a:t>Comnet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79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Contents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332000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ELEC-E7120 - Wireless Systems (5 </a:t>
            </a:r>
            <a:r>
              <a:rPr lang="en-US" dirty="0" err="1">
                <a:solidFill>
                  <a:srgbClr val="000000"/>
                </a:solidFill>
              </a:rPr>
              <a:t>cr</a:t>
            </a:r>
            <a:r>
              <a:rPr lang="en-US" dirty="0">
                <a:solidFill>
                  <a:srgbClr val="000000"/>
                </a:solidFill>
              </a:rPr>
              <a:t>) Fall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34" charset="-128"/>
              </a:defRPr>
            </a:lvl1pPr>
          </a:lstStyle>
          <a:p>
            <a:pPr>
              <a:defRPr/>
            </a:pPr>
            <a:fld id="{EC76768E-518D-4C72-806E-8AB9351949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3088" y="5734050"/>
            <a:ext cx="7988300" cy="65088"/>
          </a:xfrm>
          <a:prstGeom prst="rect">
            <a:avLst/>
          </a:prstGeom>
          <a:solidFill>
            <a:srgbClr val="FF7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r>
              <a:rPr lang="en-US">
                <a:solidFill>
                  <a:srgbClr val="333399"/>
                </a:solidFill>
                <a:latin typeface="Arial"/>
                <a:ea typeface="ＭＳ Ｐゴシック" pitchFamily="-106" charset="-128"/>
                <a:cs typeface="ＭＳ Ｐゴシック" pitchFamily="-106" charset="-128"/>
              </a:rPr>
              <a:t>  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95288" y="5807075"/>
            <a:ext cx="1343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sz="4800" b="1">
                <a:solidFill>
                  <a:srgbClr val="000000"/>
                </a:solidFill>
              </a:rPr>
              <a:t>A</a:t>
            </a:r>
            <a:r>
              <a:rPr lang="en-US" sz="4800" b="1">
                <a:solidFill>
                  <a:srgbClr val="F6D40A"/>
                </a:solidFill>
              </a:rPr>
              <a:t>!</a:t>
            </a: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</a:rPr>
              <a:t>Aalto University</a:t>
            </a:r>
          </a:p>
          <a:p>
            <a:pPr>
              <a:defRPr/>
            </a:pPr>
            <a:r>
              <a:rPr lang="en-US" sz="1200" b="1">
                <a:solidFill>
                  <a:srgbClr val="808080"/>
                </a:solidFill>
              </a:rPr>
              <a:t>Comnet</a:t>
            </a:r>
          </a:p>
        </p:txBody>
      </p:sp>
    </p:spTree>
    <p:extLst>
      <p:ext uri="{BB962C8B-B14F-4D97-AF65-F5344CB8AC3E}">
        <p14:creationId xmlns="" xmlns:p14="http://schemas.microsoft.com/office/powerpoint/2010/main" val="29251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79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852936"/>
            <a:ext cx="7776914" cy="2520280"/>
          </a:xfrm>
          <a:solidFill>
            <a:srgbClr val="FF7900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endParaRPr lang="en-US" sz="3000" dirty="0">
              <a:solidFill>
                <a:schemeClr val="bg1"/>
              </a:solidFill>
              <a:latin typeface="Georgia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Muhammad </a:t>
            </a:r>
            <a:r>
              <a:rPr lang="en-US" sz="2000" dirty="0" err="1" smtClean="0">
                <a:solidFill>
                  <a:schemeClr val="bg1"/>
                </a:solidFill>
                <a:latin typeface="Georgia" pitchFamily="18" charset="0"/>
              </a:rPr>
              <a:t>Usman</a:t>
            </a: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 Sheikh, </a:t>
            </a:r>
            <a:r>
              <a:rPr lang="en-US" sz="2000" dirty="0" err="1" smtClean="0">
                <a:solidFill>
                  <a:schemeClr val="bg1"/>
                </a:solidFill>
                <a:latin typeface="Georgia" pitchFamily="18" charset="0"/>
              </a:rPr>
              <a:t>Hammad</a:t>
            </a: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Georgia" pitchFamily="18" charset="0"/>
              </a:rPr>
              <a:t>Kabir</a:t>
            </a: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  <a:latin typeface="Georgia" pitchFamily="18" charset="0"/>
              </a:rPr>
              <a:t>Hanan</a:t>
            </a: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 Al-</a:t>
            </a:r>
            <a:r>
              <a:rPr lang="en-US" sz="2000" dirty="0" err="1" smtClean="0">
                <a:solidFill>
                  <a:schemeClr val="bg1"/>
                </a:solidFill>
                <a:latin typeface="Georgia" pitchFamily="18" charset="0"/>
              </a:rPr>
              <a:t>Tous</a:t>
            </a:r>
            <a:endParaRPr lang="en-US" sz="2000" dirty="0">
              <a:solidFill>
                <a:schemeClr val="bg1"/>
              </a:solidFill>
              <a:latin typeface="Georgia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  <a:latin typeface="Georgia" pitchFamily="18" charset="0"/>
              </a:rPr>
              <a:t>Department of Communications and </a:t>
            </a:r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Networking</a:t>
            </a:r>
          </a:p>
          <a:p>
            <a:pPr algn="l" eaLnBrk="1" hangingPunct="1">
              <a:lnSpc>
                <a:spcPct val="80000"/>
              </a:lnSpc>
            </a:pPr>
            <a:endParaRPr lang="en-US" sz="2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D339C-D93E-4D15-85AD-E90EF3358C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556792"/>
            <a:ext cx="7776914" cy="934789"/>
          </a:xfrm>
          <a:solidFill>
            <a:srgbClr val="FF7900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Automated Rapid Response in Critical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  <a:endParaRPr lang="fi-FI" sz="2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4217" y="260350"/>
            <a:ext cx="4295775" cy="752598"/>
            <a:chOff x="204217" y="260350"/>
            <a:chExt cx="4295775" cy="752598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260350"/>
              <a:ext cx="325755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17" y="298573"/>
              <a:ext cx="4295775" cy="7143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952285" y="5868561"/>
            <a:ext cx="582211" cy="307777"/>
          </a:xfrm>
          <a:prstGeom prst="rect">
            <a:avLst/>
          </a:prstGeom>
        </p:spPr>
        <p:style>
          <a:lnRef idx="2">
            <a:schemeClr val="accent3"/>
          </a:lnRef>
          <a:fillRef idx="100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2019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94348" y="6165304"/>
            <a:ext cx="3175992" cy="476250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384376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ICT </a:t>
            </a:r>
            <a:r>
              <a:rPr lang="en-US" sz="3200" dirty="0" smtClean="0"/>
              <a:t>Industry </a:t>
            </a:r>
            <a:r>
              <a:rPr lang="en-US" sz="3200" b="1" dirty="0" smtClean="0"/>
              <a:t>and </a:t>
            </a:r>
            <a:r>
              <a:rPr lang="en-US" sz="3200" b="1" dirty="0" smtClean="0"/>
              <a:t>Customer’s Point of 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72952"/>
            <a:ext cx="4064496" cy="2028056"/>
          </a:xfrm>
        </p:spPr>
        <p:txBody>
          <a:bodyPr/>
          <a:lstStyle/>
          <a:p>
            <a:r>
              <a:rPr lang="en-US" sz="1800" b="1" dirty="0" smtClean="0"/>
              <a:t>Telecom Industry Point </a:t>
            </a:r>
            <a:r>
              <a:rPr lang="en-US" sz="1800" b="1" dirty="0" smtClean="0"/>
              <a:t>of View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</p:txBody>
      </p:sp>
      <p:pic>
        <p:nvPicPr>
          <p:cNvPr id="25602" name="Picture 2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26642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6660232" y="5157192"/>
            <a:ext cx="2304256" cy="363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5000116"/>
            <a:ext cx="2448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355976" y="4937488"/>
            <a:ext cx="1584176" cy="363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5604" name="Picture 4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20672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5004048" y="2993272"/>
            <a:ext cx="1584176" cy="363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55576" y="3633192"/>
            <a:ext cx="4064496" cy="202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Ø"/>
            </a:pPr>
            <a:r>
              <a:rPr lang="en-US" b="1" dirty="0" smtClean="0"/>
              <a:t>End User’s Point of </a:t>
            </a:r>
            <a:r>
              <a:rPr lang="en-US" b="1" dirty="0" smtClean="0"/>
              <a:t>View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201568"/>
            <a:ext cx="7988400" cy="779160"/>
          </a:xfrm>
        </p:spPr>
        <p:txBody>
          <a:bodyPr/>
          <a:lstStyle/>
          <a:p>
            <a:r>
              <a:rPr lang="fi-FI" dirty="0" smtClean="0"/>
              <a:t>Enabling Technology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B7D5-3ED7-498F-BBF2-4E3034FB2CA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5864" y="836712"/>
            <a:ext cx="135460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36388" y="49411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Smart 5G</a:t>
            </a:r>
          </a:p>
          <a:p>
            <a:r>
              <a:rPr lang="fi-FI" dirty="0" smtClean="0"/>
              <a:t> light pole</a:t>
            </a:r>
            <a:endParaRPr lang="fi-FI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8514" y="908720"/>
            <a:ext cx="432048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256928"/>
            <a:ext cx="3563888" cy="2028056"/>
          </a:xfrm>
        </p:spPr>
        <p:txBody>
          <a:bodyPr/>
          <a:lstStyle/>
          <a:p>
            <a:pPr algn="just"/>
            <a:r>
              <a:rPr lang="fi-FI" sz="1600" dirty="0" smtClean="0"/>
              <a:t>Ultra Dense Network (UDN) deployment with the help of </a:t>
            </a:r>
            <a:r>
              <a:rPr lang="fi-FI" sz="1600" b="1" dirty="0" smtClean="0">
                <a:solidFill>
                  <a:srgbClr val="EA6F00"/>
                </a:solidFill>
              </a:rPr>
              <a:t>Smart 5G light </a:t>
            </a:r>
            <a:r>
              <a:rPr lang="fi-FI" sz="1600" b="1" dirty="0" smtClean="0">
                <a:solidFill>
                  <a:srgbClr val="EA6F00"/>
                </a:solidFill>
              </a:rPr>
              <a:t>pole</a:t>
            </a:r>
            <a:r>
              <a:rPr lang="fi-FI" sz="1600" dirty="0" smtClean="0"/>
              <a:t>.</a:t>
            </a:r>
          </a:p>
          <a:p>
            <a:pPr algn="just"/>
            <a:endParaRPr lang="fi-FI" sz="1600" dirty="0" smtClean="0"/>
          </a:p>
          <a:p>
            <a:pPr algn="just"/>
            <a:endParaRPr lang="fi-FI" sz="1600" dirty="0" smtClean="0"/>
          </a:p>
          <a:p>
            <a:pPr algn="just"/>
            <a:endParaRPr lang="fi-FI" sz="1600" dirty="0" smtClean="0"/>
          </a:p>
          <a:p>
            <a:pPr algn="just"/>
            <a:endParaRPr lang="fi-FI" sz="1600" dirty="0" smtClean="0"/>
          </a:p>
          <a:p>
            <a:pPr algn="just"/>
            <a:endParaRPr lang="fi-FI" sz="1600" dirty="0" smtClean="0"/>
          </a:p>
          <a:p>
            <a:r>
              <a:rPr lang="en-US" sz="1600" dirty="0" smtClean="0"/>
              <a:t>Smart pole is equipped with cameras and numerous sensors which makes an eco system of </a:t>
            </a:r>
            <a:r>
              <a:rPr lang="en-US" sz="1600" b="1" dirty="0" smtClean="0">
                <a:solidFill>
                  <a:srgbClr val="EA6F00"/>
                </a:solidFill>
              </a:rPr>
              <a:t>Internet of Things </a:t>
            </a:r>
            <a:r>
              <a:rPr lang="en-US" sz="1600" dirty="0" smtClean="0"/>
              <a:t>(</a:t>
            </a:r>
            <a:r>
              <a:rPr lang="en-US" sz="1600" dirty="0" err="1" smtClean="0"/>
              <a:t>IoTs</a:t>
            </a:r>
            <a:r>
              <a:rPr lang="en-US" sz="1600" dirty="0" smtClean="0"/>
              <a:t>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Motivation</a:t>
            </a:r>
            <a:endParaRPr lang="fi-FI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908720"/>
            <a:ext cx="9144000" cy="202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r>
              <a:rPr lang="en-US" sz="1600" dirty="0" smtClean="0"/>
              <a:t>Approximately </a:t>
            </a:r>
            <a:r>
              <a:rPr lang="en-US" sz="1600" b="1" dirty="0" smtClean="0">
                <a:solidFill>
                  <a:srgbClr val="EA6F00"/>
                </a:solidFill>
              </a:rPr>
              <a:t>1.35 million </a:t>
            </a:r>
            <a:r>
              <a:rPr lang="en-US" sz="1600" dirty="0" smtClean="0"/>
              <a:t>people die each year as a result of road traffic crashes</a:t>
            </a:r>
            <a:r>
              <a:rPr lang="en-US" sz="1600" dirty="0" smtClean="0"/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/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r>
              <a:rPr lang="en-US" sz="1600" dirty="0" smtClean="0"/>
              <a:t>Road </a:t>
            </a:r>
            <a:r>
              <a:rPr lang="en-US" sz="1600" dirty="0" smtClean="0"/>
              <a:t>traffic injuries are the leading cause of death for children and young adults aged 5-29 years, and that is due to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EA6F00"/>
                </a:solidFill>
              </a:rPr>
              <a:t>inadequate</a:t>
            </a:r>
            <a:r>
              <a:rPr lang="fi-FI" sz="1600" b="1" dirty="0" smtClean="0">
                <a:solidFill>
                  <a:srgbClr val="EA6F00"/>
                </a:solidFill>
              </a:rPr>
              <a:t> </a:t>
            </a:r>
            <a:r>
              <a:rPr lang="en-US" sz="1600" b="1" dirty="0" smtClean="0">
                <a:solidFill>
                  <a:srgbClr val="EA6F00"/>
                </a:solidFill>
              </a:rPr>
              <a:t>post-crash</a:t>
            </a:r>
            <a:r>
              <a:rPr lang="fi-FI" sz="1600" b="1" dirty="0" smtClean="0">
                <a:solidFill>
                  <a:srgbClr val="EA6F00"/>
                </a:solidFill>
              </a:rPr>
              <a:t> </a:t>
            </a:r>
            <a:r>
              <a:rPr lang="en-US" sz="1600" b="1" dirty="0" smtClean="0">
                <a:solidFill>
                  <a:srgbClr val="EA6F00"/>
                </a:solidFill>
              </a:rPr>
              <a:t>reporting and response </a:t>
            </a:r>
            <a:r>
              <a:rPr lang="en-US" sz="1600" b="1" dirty="0" smtClean="0">
                <a:solidFill>
                  <a:srgbClr val="EA6F00"/>
                </a:solidFill>
              </a:rPr>
              <a:t>time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kumimoji="0" lang="fi-FI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7900"/>
              </a:buClr>
              <a:buFont typeface="Wingdings" pitchFamily="2" charset="2"/>
              <a:buChar char="q"/>
            </a:pP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22920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*World Health Report 2018</a:t>
            </a:r>
            <a:endParaRPr lang="fi-FI" dirty="0"/>
          </a:p>
        </p:txBody>
      </p:sp>
      <p:pic>
        <p:nvPicPr>
          <p:cNvPr id="7" name="Picture 6" descr="the beat bike blog: KAPOW! Car acciden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412776"/>
            <a:ext cx="3581926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79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6702" y="1152362"/>
            <a:ext cx="2367386" cy="1077218"/>
          </a:xfrm>
          <a:prstGeom prst="rect">
            <a:avLst/>
          </a:prstGeom>
          <a:gradFill flip="none" rotWithShape="1">
            <a:gsLst>
              <a:gs pos="0">
                <a:srgbClr val="FF7900">
                  <a:shade val="30000"/>
                  <a:satMod val="115000"/>
                </a:srgbClr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Message </a:t>
            </a:r>
            <a:r>
              <a:rPr lang="en-GB" sz="1600" dirty="0" smtClean="0"/>
              <a:t>sent with GPS information to Control Unit / Message </a:t>
            </a:r>
            <a:r>
              <a:rPr lang="en-GB" sz="1600" dirty="0" smtClean="0"/>
              <a:t>sent to other cars</a:t>
            </a:r>
            <a:endParaRPr lang="fi-FI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476672"/>
            <a:ext cx="2376264" cy="584775"/>
          </a:xfrm>
          <a:prstGeom prst="rect">
            <a:avLst/>
          </a:prstGeom>
          <a:gradFill flip="none" rotWithShape="1">
            <a:gsLst>
              <a:gs pos="0">
                <a:srgbClr val="EA6F00">
                  <a:shade val="30000"/>
                  <a:satMod val="115000"/>
                </a:srgbClr>
              </a:gs>
              <a:gs pos="50000">
                <a:srgbClr val="EA6F00">
                  <a:shade val="67500"/>
                  <a:satMod val="115000"/>
                </a:srgbClr>
              </a:gs>
              <a:gs pos="100000">
                <a:srgbClr val="EA6F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Collision detection </a:t>
            </a:r>
            <a:r>
              <a:rPr lang="en-GB" sz="1600" dirty="0"/>
              <a:t>(</a:t>
            </a:r>
            <a:r>
              <a:rPr lang="en-GB" sz="1600" dirty="0" smtClean="0"/>
              <a:t>accident) Smart </a:t>
            </a:r>
            <a:r>
              <a:rPr lang="en-GB" sz="1600" dirty="0" smtClean="0"/>
              <a:t>car</a:t>
            </a:r>
            <a:endParaRPr lang="fi-FI" sz="16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5496" y="-171400"/>
            <a:ext cx="8093256" cy="779160"/>
          </a:xfrm>
        </p:spPr>
        <p:txBody>
          <a:bodyPr/>
          <a:lstStyle/>
          <a:p>
            <a:r>
              <a:rPr lang="fi-FI" sz="3200" dirty="0" smtClean="0"/>
              <a:t>Flow Chart of Rapid Response System</a:t>
            </a:r>
            <a:endParaRPr lang="fi-FI" sz="3200" dirty="0">
              <a:latin typeface="Book Antiqua" panose="020406020503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8946" y="2340986"/>
            <a:ext cx="2376264" cy="584775"/>
          </a:xfrm>
          <a:prstGeom prst="rect">
            <a:avLst/>
          </a:prstGeom>
          <a:gradFill flip="none" rotWithShape="1">
            <a:gsLst>
              <a:gs pos="0">
                <a:srgbClr val="EA6F00">
                  <a:shade val="30000"/>
                  <a:satMod val="115000"/>
                </a:srgbClr>
              </a:gs>
              <a:gs pos="50000">
                <a:srgbClr val="EA6F00">
                  <a:shade val="67500"/>
                  <a:satMod val="115000"/>
                </a:srgbClr>
              </a:gs>
              <a:gs pos="100000">
                <a:srgbClr val="EA6F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Control Unit respond to the Car with  ACK</a:t>
            </a:r>
            <a:endParaRPr lang="fi-FI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3015692"/>
            <a:ext cx="2376264" cy="1077218"/>
          </a:xfrm>
          <a:prstGeom prst="rect">
            <a:avLst/>
          </a:prstGeom>
          <a:gradFill flip="none" rotWithShape="1">
            <a:gsLst>
              <a:gs pos="0">
                <a:srgbClr val="EA6F00">
                  <a:shade val="30000"/>
                  <a:satMod val="115000"/>
                </a:srgbClr>
              </a:gs>
              <a:gs pos="50000">
                <a:srgbClr val="EA6F00">
                  <a:shade val="67500"/>
                  <a:satMod val="115000"/>
                </a:srgbClr>
              </a:gs>
              <a:gs pos="100000">
                <a:srgbClr val="EA6F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Person at control Unit analyzes the situation by accessing camera on the nearest smart pole. </a:t>
            </a:r>
            <a:endParaRPr lang="fi-FI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7824" y="4186560"/>
            <a:ext cx="2376264" cy="584775"/>
          </a:xfrm>
          <a:prstGeom prst="rect">
            <a:avLst/>
          </a:prstGeom>
          <a:gradFill flip="none" rotWithShape="1">
            <a:gsLst>
              <a:gs pos="0">
                <a:srgbClr val="EA6F00">
                  <a:shade val="30000"/>
                  <a:satMod val="115000"/>
                </a:srgbClr>
              </a:gs>
              <a:gs pos="50000">
                <a:srgbClr val="EA6F00">
                  <a:shade val="67500"/>
                  <a:satMod val="115000"/>
                </a:srgbClr>
              </a:gs>
              <a:gs pos="100000">
                <a:srgbClr val="EA6F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Surveillance command is send to Drone </a:t>
            </a:r>
            <a:endParaRPr lang="fi-FI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96702" y="4852388"/>
            <a:ext cx="2376264" cy="830997"/>
          </a:xfrm>
          <a:prstGeom prst="rect">
            <a:avLst/>
          </a:prstGeom>
          <a:gradFill flip="none" rotWithShape="1">
            <a:gsLst>
              <a:gs pos="0">
                <a:srgbClr val="EA6F00">
                  <a:shade val="30000"/>
                  <a:satMod val="115000"/>
                </a:srgbClr>
              </a:gs>
              <a:gs pos="50000">
                <a:srgbClr val="EA6F00">
                  <a:shade val="67500"/>
                  <a:satMod val="115000"/>
                </a:srgbClr>
              </a:gs>
              <a:gs pos="100000">
                <a:srgbClr val="EA6F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Incident information is shared with Ambulance for rescue operation</a:t>
            </a:r>
            <a:endParaRPr lang="fi-FI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96136" y="467960"/>
            <a:ext cx="3168352" cy="584775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Cars are equipped with collision detectors/</a:t>
            </a:r>
            <a:r>
              <a:rPr lang="en-GB" sz="1600" dirty="0" err="1" smtClean="0">
                <a:solidFill>
                  <a:schemeClr val="tx1"/>
                </a:solidFill>
              </a:rPr>
              <a:t>sim</a:t>
            </a:r>
            <a:r>
              <a:rPr lang="en-GB" sz="1600" dirty="0" smtClean="0">
                <a:solidFill>
                  <a:schemeClr val="tx1"/>
                </a:solidFill>
              </a:rPr>
              <a:t> card/GPS</a:t>
            </a:r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6136" y="1124744"/>
            <a:ext cx="3168352" cy="1077218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Car make use of cellular service provided by smart pole to send message to control unit and to other cars.</a:t>
            </a:r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6136" y="2340169"/>
            <a:ext cx="3168352" cy="584775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Radio interface of cellular network</a:t>
            </a:r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6136" y="2996952"/>
            <a:ext cx="3168352" cy="1077218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Smart pole can stream a high definition video and again that requires high data, with low latency</a:t>
            </a:r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6136" y="4202348"/>
            <a:ext cx="3168352" cy="584775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Drone is controlled with mobile service/ high definition video</a:t>
            </a:r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6136" y="4869160"/>
            <a:ext cx="3168352" cy="584775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Remote support by doctors from hospital/ remote health services</a:t>
            </a:r>
            <a:endParaRPr lang="fi-FI" sz="1600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79512" y="404664"/>
            <a:ext cx="2520280" cy="792088"/>
            <a:chOff x="516419" y="2565783"/>
            <a:chExt cx="5783380" cy="2748951"/>
          </a:xfrm>
        </p:grpSpPr>
        <p:pic>
          <p:nvPicPr>
            <p:cNvPr id="42" name="Picture 41" descr="Haley's Comic: Infinite Loop of Awkwar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91145" y="2565783"/>
              <a:ext cx="2582703" cy="1937027"/>
            </a:xfrm>
            <a:prstGeom prst="rect">
              <a:avLst/>
            </a:prstGeom>
          </p:spPr>
        </p:pic>
        <p:pic>
          <p:nvPicPr>
            <p:cNvPr id="43" name="Picture 42" descr="File:Sportcar sergio luiz ara 01.svg - Wikipedia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4005064"/>
              <a:ext cx="3095951" cy="1203551"/>
            </a:xfrm>
            <a:prstGeom prst="rect">
              <a:avLst/>
            </a:prstGeom>
          </p:spPr>
        </p:pic>
        <p:pic>
          <p:nvPicPr>
            <p:cNvPr id="44" name="Picture 43" descr="File:Sportcar sergio luiz ara 01.svg - Wikipedia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6419" y="4111183"/>
              <a:ext cx="3095951" cy="1203551"/>
            </a:xfrm>
            <a:prstGeom prst="rect">
              <a:avLst/>
            </a:prstGeom>
          </p:spPr>
        </p:pic>
      </p:grpSp>
      <p:pic>
        <p:nvPicPr>
          <p:cNvPr id="45" name="Picture 44" descr="File:Leitstand 2.jp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268760"/>
            <a:ext cx="2664296" cy="1008112"/>
          </a:xfrm>
          <a:prstGeom prst="rect">
            <a:avLst/>
          </a:prstGeom>
        </p:spPr>
      </p:pic>
      <p:pic>
        <p:nvPicPr>
          <p:cNvPr id="46" name="Picture 45" descr="Age Adjusted D-Dimer Testing - R.E.B.E.L. EM - Emergency ...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348880"/>
            <a:ext cx="745300" cy="72045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140968"/>
            <a:ext cx="798002" cy="8744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4077072"/>
            <a:ext cx="1101722" cy="84747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041" y="4958924"/>
            <a:ext cx="1335981" cy="72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8982" y="4967802"/>
            <a:ext cx="1042273" cy="6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1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3659-3401-4745-B647-AAD509A382C6}" type="slidenum">
              <a:rPr lang="fi-FI" smtClean="0"/>
              <a:pPr/>
              <a:t>6</a:t>
            </a:fld>
            <a:endParaRPr lang="fi-FI"/>
          </a:p>
        </p:txBody>
      </p:sp>
      <p:pic>
        <p:nvPicPr>
          <p:cNvPr id="7" name="Picture 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8"/>
            <a:ext cx="381642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9087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Thanks</a:t>
            </a:r>
            <a:endParaRPr lang="en-US" sz="4800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Rectangle 9"/>
          <p:cNvSpPr/>
          <p:nvPr/>
        </p:nvSpPr>
        <p:spPr bwMode="auto">
          <a:xfrm>
            <a:off x="2411760" y="4869160"/>
            <a:ext cx="4536504" cy="7374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832" y="6376988"/>
            <a:ext cx="990600" cy="481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2019</a:t>
            </a:r>
            <a:endParaRPr lang="fi-FI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76988"/>
            <a:ext cx="3581400" cy="481012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smtClean="0"/>
              <a:t>/ Muhammad Usman Sheikh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49161</TotalTime>
  <Words>415</Words>
  <Application>Microsoft Office PowerPoint</Application>
  <PresentationFormat>On-screen Show (4:3)</PresentationFormat>
  <Paragraphs>69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1_Default Design</vt:lpstr>
      <vt:lpstr>Automated Rapid Response in Critical Condition</vt:lpstr>
      <vt:lpstr>ICT Industry and Customer’s Point of View</vt:lpstr>
      <vt:lpstr>Enabling Technology</vt:lpstr>
      <vt:lpstr>Motivation</vt:lpstr>
      <vt:lpstr>Flow Chart of Rapid Response System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Aware Communications: Bubble or New Paradigm</dc:title>
  <dc:creator>jyrihama</dc:creator>
  <cp:lastModifiedBy>ECE02</cp:lastModifiedBy>
  <cp:revision>785</cp:revision>
  <cp:lastPrinted>2017-10-01T20:01:05Z</cp:lastPrinted>
  <dcterms:created xsi:type="dcterms:W3CDTF">2010-01-24T15:38:46Z</dcterms:created>
  <dcterms:modified xsi:type="dcterms:W3CDTF">2019-05-05T08:43:27Z</dcterms:modified>
</cp:coreProperties>
</file>