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2" r:id="rId4"/>
    <p:sldId id="263" r:id="rId5"/>
    <p:sldId id="279" r:id="rId6"/>
    <p:sldId id="257" r:id="rId7"/>
    <p:sldId id="280" r:id="rId8"/>
    <p:sldId id="281" r:id="rId9"/>
    <p:sldId id="282" r:id="rId10"/>
    <p:sldId id="259" r:id="rId11"/>
    <p:sldId id="260" r:id="rId12"/>
    <p:sldId id="283" r:id="rId13"/>
    <p:sldId id="277" r:id="rId14"/>
    <p:sldId id="27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C084-6735-4BDA-B848-A3DA2A886B8B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6BB0-B3E0-4B60-B2E0-BDEF62CC9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67A-04AF-484E-BF63-31534CA95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D588A-CB83-44CF-90F4-9359B9FB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CDB0-B33A-4DB9-95F1-DFEB7DB2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7DDC-0540-4BF4-9E12-4029FEC198EB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1736-7F92-4B3F-AECE-80138C87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C5DE-DAA1-404E-A083-5021E773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7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7F93-8BF5-47B0-9956-92FB98EF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B00D-9A79-4F7E-B2A6-170B3F3F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612F-25A6-42C3-BFD7-55BE12F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DC0B-80DB-40EB-AE66-A25A0FEBCCF6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5658-5150-4D62-8349-BBB836E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A26C-E953-47F3-B3BC-BA2D283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8FB1-35D9-438C-AB49-F293C219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73BAC-0C50-4CE0-B728-9537FCA9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5E09-7079-4E18-8D75-B72145D0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8089-EFDE-440B-BA02-599E970BCD60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AB02-302F-4C02-8C72-06899D9D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15F9-4B2B-4E58-BE3D-733D901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155-DD6F-47B0-AE70-6AAC3AFB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3313-5DC8-4EA2-91C5-F8F9C51B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B03B-A14E-4D94-8BFA-7111DF7A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98CA-9F7F-46AB-AF8A-28F0A33B408A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234D-4762-4A6D-A40B-8A673D3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E829-CC70-4BA4-8C9A-81760AE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854-CA4C-434A-B407-CCB3547A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5E7A-5B0B-4FEE-B8AA-F430A1B2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E00-0F81-45F6-8BB1-2F9853DA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182-BA8C-4F4A-8B20-E9E3578B1A1B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3D90-876B-41D5-B1E5-D0D3543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EEE9-9A8D-45BD-A9E4-C213295C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CCB2D-7185-4118-A241-D8DC0616E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715" y="6046531"/>
            <a:ext cx="1644869" cy="8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3F7B-1B04-4A61-8C6E-DB4E002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89E5-713F-4907-91E3-4DE46AD85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A7A59-042B-4785-9C6E-2B15F305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4BAB-EE31-4DA3-8015-79AF0F69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A998-2980-4259-A680-B6AA71C1022E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FE55-06FA-44F3-8243-04EBCDF2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0BB6C-7789-4BA5-80C7-A9F6855C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6430-1D91-42AB-A3B5-23082351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DB18-8672-4554-9F94-0635AC14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FDE3-6AB7-4955-A0A7-28C598B9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D5D9-A232-4D28-9DCA-BA24DE908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FB1F5-BC98-4367-99D6-C0891B06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E3D25-1D82-479F-ABB7-08B21521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D08-3221-4497-AC3C-B73E88A781FB}" type="datetime1">
              <a:rPr lang="de-DE" smtClean="0"/>
              <a:t>19.06.2024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155E4-52A1-4773-9F6F-26089AC6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2C13E-763B-4F02-B42D-089165A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876B-CDE0-419A-BBA2-A67EF188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91D8-1BE4-4721-B5E6-A97D664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252-DD10-4383-8281-38ADC56454DA}" type="datetime1">
              <a:rPr lang="de-DE" smtClean="0"/>
              <a:t>19.06.2024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191D9-9956-4AF0-82D4-812521D2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EC267-51E9-4E30-B11F-3FBBED0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7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10059-2C60-4E5D-98FF-607EB801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9CBE-6104-4A53-8105-5E0F49F6F49B}" type="datetime1">
              <a:rPr lang="de-DE" smtClean="0"/>
              <a:t>19.06.2024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F636A-D8FC-409A-8A1A-8DF36BBC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FA07-7BE8-4B1C-B8BE-9166D8CC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74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AADA-B2F3-4D60-B72E-0327E479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8100-86EF-42D0-86AD-145F7574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B29B1-C48F-4836-A6EB-F04B19A0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D6D2-56B0-49A0-9413-8B2CAEA7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099A-09B2-416D-83C8-F8C37A3EB4CA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AF0D2-6F00-48E1-80E0-6C2B60AD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6DD-9042-4226-B876-E4DE7983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E51B-6AD0-45C9-A67E-B4468527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62C16-2F37-4414-BAC9-F14EB6DB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4FCEC-3762-4C58-8330-EA6286A0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FA82-A5CE-47DA-BA4C-5DAB06E2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03DD-D378-42F3-AB28-ED1B08F758E3}" type="datetime1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EEB7-9193-4641-95FB-1C48A026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A7A8D-5CC6-404C-A1AC-79E977E7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9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9DBEF-2D73-48AB-8F13-DB05EAC2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42F7F-2C13-4921-BCF8-FD96B823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7CC4-357D-46E6-958D-C0841BBC9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12C3-560C-4434-8A19-F24C64871BD2}" type="datetime1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0B76-8177-4F28-ACDF-C58649402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AAC4-0D5F-4BD2-8AB8-BE78FFE83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DCA6-E5BF-4E6B-A935-3AA5CFE6F16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41ABF-B3AF-4103-A4D2-FB005ADF0C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82" y="6197418"/>
            <a:ext cx="1339018" cy="6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rtitioning-method-k-mean-in-data-mining/" TargetMode="External"/><Relationship Id="rId2" Type="http://schemas.openxmlformats.org/officeDocument/2006/relationships/hyperlink" Target="https://creativecommons.org/licenses/by-nc-nd/3.0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down.org/content/f097ddae-23f5-4b2d-b360-ad412a6ca36a/chapter-2.-hierarchical-cluster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www.flickr.com/photos/13609005@N02/57775441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FD7-0C56-4929-B0B7-2AB4D87DE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487" y="302564"/>
            <a:ext cx="9144000" cy="1885556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Hierarchical clustering in machine learning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D2F56-87EE-4F26-A715-285480CA7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911" y="2292458"/>
            <a:ext cx="3315576" cy="491884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de-DE" dirty="0" err="1"/>
              <a:t>Presented</a:t>
            </a:r>
            <a:r>
              <a:rPr lang="de-DE" dirty="0"/>
              <a:t> By Subir </a:t>
            </a:r>
            <a:r>
              <a:rPr lang="de-DE" dirty="0" err="1"/>
              <a:t>Balo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E764-0892-4C01-B175-4F195F38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9" y="2926728"/>
            <a:ext cx="6686541" cy="2878138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A6FC3-D2EF-4A5E-833D-06EBF568AE8B}"/>
              </a:ext>
            </a:extLst>
          </p:cNvPr>
          <p:cNvSpPr txBox="1"/>
          <p:nvPr/>
        </p:nvSpPr>
        <p:spPr>
          <a:xfrm>
            <a:off x="5805914" y="5942582"/>
            <a:ext cx="884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 [1]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18FF2-057C-4991-96F4-40753045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E2580-5DE9-4FA5-839F-42B38BA3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66" y="692338"/>
            <a:ext cx="2850026" cy="1091252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de-DE" dirty="0"/>
              <a:t>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B88D1-9342-4714-AA69-B1C56E4B4A56}"/>
              </a:ext>
            </a:extLst>
          </p:cNvPr>
          <p:cNvSpPr txBox="1"/>
          <p:nvPr/>
        </p:nvSpPr>
        <p:spPr>
          <a:xfrm>
            <a:off x="1152940" y="2574235"/>
            <a:ext cx="4601818" cy="17543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b="1" dirty="0"/>
              <a:t>Benefits : </a:t>
            </a:r>
            <a:r>
              <a:rPr lang="en-US" dirty="0"/>
              <a:t>No need to pre-specify the number of clusters.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Reveals hierarchical structure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various distance metrics.</a:t>
            </a:r>
          </a:p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E4A0D-C06A-45C9-9781-2312A34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4" y="1783590"/>
            <a:ext cx="4717657" cy="2913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C0235-323D-45BC-B97A-B10C66E1AB87}"/>
              </a:ext>
            </a:extLst>
          </p:cNvPr>
          <p:cNvSpPr txBox="1"/>
          <p:nvPr/>
        </p:nvSpPr>
        <p:spPr>
          <a:xfrm>
            <a:off x="8488019" y="4969566"/>
            <a:ext cx="7752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4C472A-8773-4651-B6A2-658CA78E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83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B34F00-40C0-4507-B7D0-DAEA5B5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64736"/>
            <a:ext cx="4648200" cy="1188008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b="1" dirty="0"/>
              <a:t>Limitations: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462D2-2B2B-473F-AEF6-BC1F1820ABE2}"/>
              </a:ext>
            </a:extLst>
          </p:cNvPr>
          <p:cNvSpPr txBox="1"/>
          <p:nvPr/>
        </p:nvSpPr>
        <p:spPr>
          <a:xfrm>
            <a:off x="732182" y="1692203"/>
            <a:ext cx="4422913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computationally expensive.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outliers and noise.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decisions are irreversible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3BEE4-54B6-4801-81BD-A5851CE32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2" y="289063"/>
            <a:ext cx="5529088" cy="4521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46FB14-1C2A-4C4D-A969-6CA91C59B238}"/>
              </a:ext>
            </a:extLst>
          </p:cNvPr>
          <p:cNvSpPr txBox="1"/>
          <p:nvPr/>
        </p:nvSpPr>
        <p:spPr>
          <a:xfrm>
            <a:off x="8517835" y="5138529"/>
            <a:ext cx="606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D234B3-3B09-4CD7-B422-D1B6B662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73432-80F5-4BE3-A96C-82AD8A39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88C40-5308-4465-A991-A5C63D2C2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9581" y="2334060"/>
            <a:ext cx="10684858" cy="1754326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Takeaway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powerful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toolkit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-size-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-all fix.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5720-20D8-45F5-9580-5FEB2697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268" y="2688536"/>
            <a:ext cx="3366287" cy="1090992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6379-172D-48F0-90A3-46B0F3AF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19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CE6A-F759-4955-B2EB-3A4D6DC6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986455" cy="611701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D75-0972-45DB-978A-AA247CFE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81071"/>
            <a:ext cx="10515600" cy="5408580"/>
          </a:xfrm>
        </p:spPr>
        <p:txBody>
          <a:bodyPr>
            <a:normAutofit fontScale="70000" lnSpcReduction="20000"/>
          </a:bodyPr>
          <a:lstStyle/>
          <a:p>
            <a:r>
              <a:rPr lang="de-DE" sz="1050" dirty="0"/>
              <a:t>[1] https://www.google.com/url?sa=i&amp;url=https%3A%2F%2Fwww.hamm.de%2Fstudium-in-hamm%2Fstudieren-in-hamm%2Fhochschule-hamm-lippstadt&amp;psig=AOvVaw0phUFCdqcva6eRZ7O1IfYb&amp;ust=1718871039189000&amp;source=images&amp;cd=vfe&amp;opi=89978449&amp;ved=0CBMQjhxqFwoTCICDpfSb54YDFQAAAAAdAAAAABAE</a:t>
            </a:r>
          </a:p>
          <a:p>
            <a:r>
              <a:rPr lang="de-DE" sz="1050" dirty="0"/>
              <a:t>https://www.google.com/url?sa=i&amp;url=https%3A%2F%2Fwww.hamm.de%2Fstudium-in-hamm%2Fstudieren-in-hamm%2Fhochschule-hamm-lippstadt&amp;psig=AOvVaw0phUFCdqcva6eRZ7O1IfYb&amp;ust=1718871039189000&amp;source=images&amp;cd=vfe&amp;opi=89978449&amp;ved=0CBMQjhxqFwoTCICDpfSb54YDFQAAAAAdAAAAABAE[UNI LOGO]</a:t>
            </a:r>
          </a:p>
          <a:p>
            <a:r>
              <a:rPr lang="de-DE" sz="1050" dirty="0"/>
              <a:t>[2] </a:t>
            </a:r>
            <a:r>
              <a:rPr lang="de-DE" sz="900" dirty="0">
                <a:solidFill>
                  <a:prstClr val="black"/>
                </a:solidFill>
                <a:hlinkClick r:id="rId2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DE" sz="1050" dirty="0"/>
          </a:p>
          <a:p>
            <a:r>
              <a:rPr lang="de-DE" sz="1050" dirty="0"/>
              <a:t>[3]https://www.google.com/search?q=Uncover+hidden+patterns%2C+make+sense+of+large+datasets.&amp;sca_esv=17147adff2573a58&amp;sca_upv=1&amp;rlz=1C1FKPE_deDE1098DE1106&amp;udm=2&amp;biw=1522&amp;bih=730&amp;sxsrf=ADLYWIKFEtqQBtahGnnNIbhJg5w55MNPRg%3A1718788459975&amp;ei=a6FyZpScO9fAi-gPi4-BuAg&amp;ved=0ahUKEwjU_eb8qeeGAxVX4AIHHYtHAIcQ4dUDCBA&amp;uact=5&amp;oq=Uncover+hidden+patterns%2C+make+sense+of+large+datasets.&amp;gs_lp=Egxnd3Mtd2l6LXNlcnAiNlVuY292ZXIgaGlkZGVuIHBhdHRlcm5zLCBtYWtlIHNlbnNlIG9mIGxhcmdlIGRhdGFzZXRzLkiaCVAAWABwAHgAkAEAmAGeAaABngGqAQMwLjG4AQPIAQD4AQGYAgCgAgCYAwCSBwCgBzU&amp;sclient=gws-wiz-serp#vhid=XHfEy6eFsYSPvM&amp;vssid=mosaic</a:t>
            </a:r>
          </a:p>
          <a:p>
            <a:r>
              <a:rPr lang="de-DE" sz="1050" dirty="0"/>
              <a:t>[4] </a:t>
            </a:r>
            <a:r>
              <a:rPr lang="de-DE" sz="1050" dirty="0">
                <a:hlinkClick r:id="rId3"/>
              </a:rPr>
              <a:t>https://www.geeksforgeeks.org/partitioning-method-k-mean-in-data-mining/</a:t>
            </a:r>
            <a:endParaRPr lang="de-DE" sz="1050" dirty="0"/>
          </a:p>
          <a:p>
            <a:r>
              <a:rPr lang="de-DE" sz="1050" dirty="0"/>
              <a:t>[5] https://www.google.com/search?q=Density-based+methods+in+machine+learning&amp;sca_esv=17147adff2573a58&amp;sca_upv=1&amp;rlz=1C1FKPE_deDE1098DE1106&amp;udm=2&amp;biw=1522&amp;bih=730&amp;sxsrf=ADLYWIL5_ZDkKLlQhGVHmAMdkLarrfolbg%3A1718790117242&amp;ei=5adyZsiwDo_87_UP7KiO8Ak&amp;ved=0ahUKEwiIt4aTsOeGAxUP_rsIHWyUA54Q4dUDCBA&amp;oq=Density-based+methods+in+machine+learning&amp;gs_lp=Egxnd3Mtd2l6LXNlcnAiKURlbnNpdHktYmFzZWQgbWV0aG9kcyBpbiBtYWNoaW5lIGxlYXJuaW5nSJJLUJkUWOcicAF4AJABAJgBWaABowyqAQIyMbgBDMgBAPgBAfgBApgCAqACXMICBxAAGIAEGBjCAgUQABiABMICBhAAGAcYHpgDAIgGAZIHATKgB50a&amp;sclient=gws-wiz-serp#vhid=2Zluc4wksAKKzM&amp;vssid=mosaic</a:t>
            </a:r>
          </a:p>
          <a:p>
            <a:r>
              <a:rPr lang="de-DE" sz="1050" dirty="0"/>
              <a:t>[6] https://www.google.com/search?q=Hierarchical+clustering+in+machine+learning&amp;sca_esv=17147adff2573a58&amp;sca_upv=1&amp;rlz=1C1FKPE_deDE1098DE1106&amp;udm=2&amp;biw=1522&amp;bih=730&amp;sxsrf=ADLYWIKu8CHK0S8i8XXmzw5vL5IFRaxfCw%3A1718790542180&amp;ei=jqlyZrvLCuKA9u8PlrGO0A0&amp;ved=0ahUKEwi7ytbdseeGAxVigP0HHZaYA9oQ4dUDCBA&amp;uact=5&amp;oq=Hierarchical+clustering+in+machine+learning&amp;gs_lp=Egxnd3Mtd2l6LXNlcnAiK0hpZXJhcmNoaWNhbCBjbHVzdGVyaW5nIGluIG1hY2hpbmUgbGVhcm5pbmcyBRAAGIAEMgcQABiABBgYMgcQABiABBgYMgcQABiABBgYMgcQABiABBgYMgcQABiABBgYMgcQABiABBgYMgcQABiABBgYSN0NUABYAHAAeACQAQCYAVKgAVKqAQExuAEDyAEA-AEC-AEBmAIBoAJjmAMAkgcBMaAHggY&amp;sclient=gws-wiz-serp#vhid=cBn08q3-K7MDpM&amp;vssid=mosaic</a:t>
            </a:r>
          </a:p>
          <a:p>
            <a:r>
              <a:rPr lang="de-DE" sz="1050" dirty="0"/>
              <a:t>[7] https://www.google.com/search?q=hierarchical+clustering+agglomerative+vs+divisive&amp;sca_esv=17147adff2573a58&amp;sca_upv=1&amp;rlz=1C1FKPE_deDE1098DE1106&amp;udm=2&amp;biw=1522&amp;bih=730&amp;sxsrf=ADLYWIIgQnO2XePcTn2GujPSTZJ_Hii3QA%3A1718791909230&amp;ei=5a5yZvrRDdHFi-gP8L_vmQQ&amp;ved=0ahUKEwi62MTptueGAxXR4gIHHfDfO0MQ4dUDCBA&amp;uact=5&amp;oq=hierarchical+clustering+agglomerative+vs+divisive&amp;gs_lp=Egxnd3Mtd2l6LXNlcnAiMWhpZXJhcmNoaWNhbCBjbHVzdGVyaW5nIGFnZ2xvbWVyYXRpdmUgdnMgZGl2aXNpdmUyBhAAGAgYHkingQFQqghYiWZwAngAkAEAmAFSoAHRB6oBAjEzuAEDyAEA-AEBmAIOoAKzB8ICBRAAGIAEwgIEEAAYHpgDAIgGAZIHAjE0oAf8Dw&amp;sclient=gws-wiz-serp#imgrc=jhR82GuWymBSOM&amp;imgdii=n-yHUihuq36arM</a:t>
            </a:r>
          </a:p>
          <a:p>
            <a:endParaRPr lang="de-DE" sz="1050" dirty="0"/>
          </a:p>
          <a:p>
            <a:r>
              <a:rPr lang="de-DE" sz="1050" dirty="0"/>
              <a:t>[8] </a:t>
            </a:r>
            <a:r>
              <a:rPr lang="de-DE" sz="1050" dirty="0">
                <a:hlinkClick r:id="rId4"/>
              </a:rPr>
              <a:t>https://bookdown.org/content/f097ddae-23f5-4b2d-b360-ad412a6ca36a/chapter-2.-hierarchical-clustering.html</a:t>
            </a:r>
            <a:endParaRPr lang="de-DE" sz="1050" dirty="0"/>
          </a:p>
          <a:p>
            <a:r>
              <a:rPr lang="de-DE" sz="1050" dirty="0"/>
              <a:t>[9] https://www.google.com/search?q=The+manhattan+distance+in+clustering&amp;sca_esv=3678dde202b7a0c9&amp;sca_upv=1&amp;rlz=1C1FKPE_deDE1098DE1106&amp;udm=2&amp;biw=1522&amp;bih=738&amp;sxsrf=ADLYWIIpJ54mob2PvkYvrgXuNqeJdTSj1A%3A1718795621247&amp;ei=Zb1yZsnZDvOhi-gPu5KB0A4&amp;ved=0ahUKEwiJoMjTxOeGAxXz0AIHHTtJAOoQ4dUDCBA&amp;uact=5&amp;oq=The+manhattan+distance+in+clustering&amp;gs_lp=Egxnd3Mtd2l6LXNlcnAiJFRoZSBtYW5oYXR0YW4gZGlzdGFuY2UgaW4gY2x1c3RlcmluZ0i_WFAAWN9TcAF4AJABAJgBnAGgAYwPqgEEMjAuM7gBA8gBAPgBAZgCBKACoQPCAggQABgHGAgYHsICBhAAGAgYHpgDAJIHAzMuMaAH5xs&amp;sclient=gws-wiz-serp#imgrc=sPkPuxS5qOoCEM&amp;imgdii=mWIQRfZOz2-xBM</a:t>
            </a:r>
          </a:p>
          <a:p>
            <a:endParaRPr lang="de-DE" sz="1050" dirty="0"/>
          </a:p>
          <a:p>
            <a:r>
              <a:rPr lang="de-DE" sz="1050" dirty="0"/>
              <a:t>[10] https://www.google.com/search?q=Sensitive+to+outliers+and+noise.+Merging+decisions+are+irreversible&amp;sca_esv=cd167cd6c57a38d9&amp;sca_upv=1&amp;rlz=1C1FKPE_deDE1098DE1106&amp;udm=2&amp;biw=1522&amp;bih=730&amp;sxsrf=ADLYWIIhY9hZ9ERM1aNTx3rDLiZhxkhJBw%3A1718813842626&amp;ei=kgRzZqHnJeSF9u8Pr8G7iAg&amp;ved=0ahUKEwih-JjEiOiGAxXkgv0HHa_gDoEQ4dUDCBA&amp;oq=Sensitive+to+outliers+and+noise.+Merging+decisions+are+irreversible&amp;gs_lp=Egxnd3Mtd2l6LXNlcnAiQ1NlbnNpdGl2ZSB0byBvdXRsaWVycyBhbmQgbm9pc2UuIE1lcmdpbmcgZGVjaXNpb25zIGFyZSBpcnJldmVyc2libGVIng1QAFgAcAB4AJABAJgBPaABPaoBATG4AQzIAQD4AQGYAgCgAgCYAwCSBwCgBy0&amp;sclient=gws-wiz-serp#vhid=2b37CCIOtJu1IM&amp;vssid=mosaic</a:t>
            </a:r>
          </a:p>
          <a:p>
            <a:endParaRPr lang="de-DE" sz="1050" dirty="0"/>
          </a:p>
          <a:p>
            <a:r>
              <a:rPr lang="de-DE" sz="1050" dirty="0"/>
              <a:t>[11] https://www.google.com/search?q=%0D%0AReveals+hierarchical+structure+in+data.%0D%0AWorks+with+various+distance+metrics.&amp;sca_esv=cd167cd6c57a38d9&amp;sca_upv=1&amp;rlz=1C1FKPE_deDE1098DE1106&amp;udm=2&amp;biw=1522&amp;bih=730&amp;sxsrf=ADLYWIJywzgO-2xuXbtvbFRUUPEcP3nTqQ%3A1718814392687&amp;ei=uAZzZuXKKYGP9u8P1NCagAM&amp;ved=0ahUKEwjlhr7KiuiGAxWBh_0HHVSoBjAQ4dUDCBA&amp;oq=%0D%0AReveals+hierarchical+structure+in+data.%0D%0AWorks+with+various+distance+metrics.&amp;gs_lp=Egxnd3Mtd2l6LXNlcnAiTQpSZXZlYWxzIGhpZXJhcmNoaWNhbCBzdHJ1Y3R1cmUgaW4gZGF0YS4KV29ya3Mgd2l0aCB2YXJpb3VzIGRpc3RhbmNlIG1ldHJpY3MuSABQAFgAcAB4AJABAJgBAKABAKoBALgBDMgBAPgBAfgBApgCAKACAJgDAJIHAKAHAA&amp;sclient=gws-wiz-serp#vhid=Ol5UvlhOMRUGuM&amp;vssid=mosa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9D4A7-A665-4F1C-9F13-85A52BEF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0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208D3-0B1C-432B-92BC-FF3F21A9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873" y="134034"/>
            <a:ext cx="9399927" cy="646331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27000">
              <a:schemeClr val="tx1"/>
            </a:glow>
          </a:effectLst>
        </p:spPr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Clustering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513F06-AD5B-46FF-AA38-7D07454A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765"/>
            <a:ext cx="662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3A3CCD9-E1FB-47DB-B589-DE1518F0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A1F5A-8621-4E0C-9078-8AD955F0D03E}"/>
              </a:ext>
            </a:extLst>
          </p:cNvPr>
          <p:cNvSpPr txBox="1"/>
          <p:nvPr/>
        </p:nvSpPr>
        <p:spPr>
          <a:xfrm>
            <a:off x="481287" y="3441339"/>
            <a:ext cx="5195701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Uncover hidden patterns, make sense of large datasets.</a:t>
            </a:r>
            <a:endParaRPr lang="de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77392-6D14-46DB-85B5-0C81601239EF}"/>
              </a:ext>
            </a:extLst>
          </p:cNvPr>
          <p:cNvSpPr txBox="1"/>
          <p:nvPr/>
        </p:nvSpPr>
        <p:spPr>
          <a:xfrm>
            <a:off x="5618830" y="28793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B3285B5-D8BA-412F-8083-8EBB39D62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1287" y="1699073"/>
            <a:ext cx="519570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grouping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similar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things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together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485DE-56D7-40D1-A5FD-267B018DAD91}"/>
              </a:ext>
            </a:extLst>
          </p:cNvPr>
          <p:cNvSpPr txBox="1"/>
          <p:nvPr/>
        </p:nvSpPr>
        <p:spPr>
          <a:xfrm>
            <a:off x="468848" y="5617304"/>
            <a:ext cx="5195701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Customer </a:t>
            </a:r>
            <a:r>
              <a:rPr lang="de-DE" b="1" dirty="0" err="1"/>
              <a:t>segmentation</a:t>
            </a:r>
            <a:r>
              <a:rPr lang="de-DE" b="1" dirty="0"/>
              <a:t>, </a:t>
            </a:r>
            <a:r>
              <a:rPr lang="de-DE" b="1" dirty="0" err="1"/>
              <a:t>image</a:t>
            </a:r>
            <a:r>
              <a:rPr lang="de-DE" b="1" dirty="0"/>
              <a:t> </a:t>
            </a:r>
            <a:r>
              <a:rPr lang="de-DE" b="1" dirty="0" err="1"/>
              <a:t>recognition</a:t>
            </a:r>
            <a:r>
              <a:rPr lang="de-DE" b="1" dirty="0"/>
              <a:t>, </a:t>
            </a:r>
            <a:r>
              <a:rPr lang="de-DE" b="1" dirty="0" err="1"/>
              <a:t>gene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20161-AF20-4264-BF0A-2CA8746F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51320" y="888229"/>
            <a:ext cx="4058997" cy="23604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291F0-2A9C-4E4D-BB29-A327E1D028D2}"/>
              </a:ext>
            </a:extLst>
          </p:cNvPr>
          <p:cNvSpPr txBox="1"/>
          <p:nvPr/>
        </p:nvSpPr>
        <p:spPr>
          <a:xfrm>
            <a:off x="8518989" y="3350717"/>
            <a:ext cx="523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[2]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500DC1-E4E8-420F-8AA4-5F114BD40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0" y="3639412"/>
            <a:ext cx="4064132" cy="2287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AED39E-C76C-4297-B765-259C90A90198}"/>
              </a:ext>
            </a:extLst>
          </p:cNvPr>
          <p:cNvSpPr txBox="1"/>
          <p:nvPr/>
        </p:nvSpPr>
        <p:spPr>
          <a:xfrm>
            <a:off x="8615548" y="601336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[3]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9D3EABB-183E-4868-9724-9AE5DA07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CC259C-217B-4BFA-9E89-9ABD000A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"/>
            <a:ext cx="10515600" cy="908094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de-DE" dirty="0"/>
              <a:t>Clustering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006DE-97EA-41CC-9054-8DAFC560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95" y="1352826"/>
            <a:ext cx="2650709" cy="1467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0376E-BE36-4FCA-B4B6-CC5DD7C57E0C}"/>
              </a:ext>
            </a:extLst>
          </p:cNvPr>
          <p:cNvSpPr txBox="1"/>
          <p:nvPr/>
        </p:nvSpPr>
        <p:spPr>
          <a:xfrm>
            <a:off x="4125434" y="2566625"/>
            <a:ext cx="449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2E7B-274F-4594-89A1-BF5E4FAEE3CE}"/>
              </a:ext>
            </a:extLst>
          </p:cNvPr>
          <p:cNvSpPr txBox="1"/>
          <p:nvPr/>
        </p:nvSpPr>
        <p:spPr>
          <a:xfrm>
            <a:off x="381526" y="1783819"/>
            <a:ext cx="256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1F729-848C-4ABB-ADAE-0A29543C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73" y="3767540"/>
            <a:ext cx="2650709" cy="1837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0288CC-6CA4-4FD5-AF87-2CC5AAFB9386}"/>
              </a:ext>
            </a:extLst>
          </p:cNvPr>
          <p:cNvSpPr txBox="1"/>
          <p:nvPr/>
        </p:nvSpPr>
        <p:spPr>
          <a:xfrm>
            <a:off x="4181015" y="5994419"/>
            <a:ext cx="394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DB784-3811-4E75-B441-C924E163560E}"/>
              </a:ext>
            </a:extLst>
          </p:cNvPr>
          <p:cNvSpPr txBox="1"/>
          <p:nvPr/>
        </p:nvSpPr>
        <p:spPr>
          <a:xfrm>
            <a:off x="309005" y="4530814"/>
            <a:ext cx="271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Density-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9C5A1B-7C11-4042-9FED-B0CED7394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7" y="1168615"/>
            <a:ext cx="5276850" cy="3303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AC3261-5F2A-4DB8-B240-C5F423924F2D}"/>
              </a:ext>
            </a:extLst>
          </p:cNvPr>
          <p:cNvSpPr txBox="1"/>
          <p:nvPr/>
        </p:nvSpPr>
        <p:spPr>
          <a:xfrm>
            <a:off x="9154842" y="4584612"/>
            <a:ext cx="632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[6]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C228E-D59F-4598-B6AC-6FD3D051BD42}"/>
              </a:ext>
            </a:extLst>
          </p:cNvPr>
          <p:cNvSpPr txBox="1"/>
          <p:nvPr/>
        </p:nvSpPr>
        <p:spPr>
          <a:xfrm>
            <a:off x="6884607" y="4879218"/>
            <a:ext cx="4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clustering: "Our star of the show”</a:t>
            </a:r>
            <a:endParaRPr lang="de-D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10D75C9-F187-4413-8A31-B13B5E18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3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F9CC-8D2E-46CC-A566-13C6513E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42" y="0"/>
            <a:ext cx="6924216" cy="860732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/>
              <a:t>Hierarchical Clusterning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77CE-09F0-4ACA-AEF0-EFFFE2A7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6893" y="964030"/>
            <a:ext cx="8364909" cy="1091793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US" b="1" dirty="0"/>
              <a:t>                                                    Two main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                              </a:t>
            </a:r>
            <a:r>
              <a:rPr lang="en-US" b="1" dirty="0"/>
              <a:t>Agglomerative (bottom-up)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                                      divisive (top-down)</a:t>
            </a:r>
            <a:endParaRPr lang="de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AA5A8-BE2C-49A5-B0BB-E8C48DF7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20" y="2200867"/>
            <a:ext cx="5972175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870EF-1D85-483E-9FB3-880CEB37880E}"/>
              </a:ext>
            </a:extLst>
          </p:cNvPr>
          <p:cNvSpPr txBox="1"/>
          <p:nvPr/>
        </p:nvSpPr>
        <p:spPr>
          <a:xfrm>
            <a:off x="5637749" y="5546311"/>
            <a:ext cx="1046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7452C-5C07-4F07-88AF-853C5F7B2D3A}"/>
              </a:ext>
            </a:extLst>
          </p:cNvPr>
          <p:cNvSpPr txBox="1"/>
          <p:nvPr/>
        </p:nvSpPr>
        <p:spPr>
          <a:xfrm>
            <a:off x="2907163" y="5945271"/>
            <a:ext cx="67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We'll focus on agglomerative: More common and intuitive.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A1CADC-9C06-4DC1-8B18-FF22E3BF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2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D7315-EA8F-49BD-820E-723D15D2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9269" cy="66256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Types of Agglomerative Clustering</a:t>
            </a:r>
            <a:br>
              <a:rPr lang="en-US" dirty="0"/>
            </a:b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7C32-6887-44BE-A16A-15E8CFD2E7D4}"/>
              </a:ext>
            </a:extLst>
          </p:cNvPr>
          <p:cNvSpPr txBox="1"/>
          <p:nvPr/>
        </p:nvSpPr>
        <p:spPr>
          <a:xfrm>
            <a:off x="838200" y="1355834"/>
            <a:ext cx="3506251" cy="31393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b="1" dirty="0"/>
              <a:t>Types of Agglomerative Clustering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Single Link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Complete Link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Average Clustering.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Ward's Method.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2E5FC-3AF1-4647-9B7B-FDC8BC43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91" y="1148364"/>
            <a:ext cx="6337666" cy="4924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AECF6-303F-407C-9852-F8D44595B304}"/>
              </a:ext>
            </a:extLst>
          </p:cNvPr>
          <p:cNvSpPr txBox="1"/>
          <p:nvPr/>
        </p:nvSpPr>
        <p:spPr>
          <a:xfrm>
            <a:off x="7844921" y="6365917"/>
            <a:ext cx="636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[8]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8F781E-356D-4F17-B6D7-713A62ED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72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A51CA-3B55-495F-AD93-DC15DE19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02942"/>
            <a:ext cx="10515600" cy="646331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de-DE" sz="4000" dirty="0" err="1"/>
              <a:t>How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measure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distance</a:t>
            </a:r>
            <a:r>
              <a:rPr lang="de-DE" sz="4000" dirty="0"/>
              <a:t> </a:t>
            </a:r>
            <a:r>
              <a:rPr lang="de-DE" sz="4000" dirty="0" err="1"/>
              <a:t>between</a:t>
            </a:r>
            <a:r>
              <a:rPr lang="de-DE" sz="4000" dirty="0"/>
              <a:t> </a:t>
            </a:r>
            <a:r>
              <a:rPr lang="de-DE" sz="4000" dirty="0" err="1"/>
              <a:t>two</a:t>
            </a:r>
            <a:r>
              <a:rPr lang="de-DE" sz="4000" dirty="0"/>
              <a:t> </a:t>
            </a:r>
            <a:r>
              <a:rPr lang="de-DE" sz="4000" dirty="0" err="1"/>
              <a:t>points</a:t>
            </a:r>
            <a:r>
              <a:rPr lang="de-DE" sz="4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EC474-C8BC-41DF-A6C5-CF3D1434497D}"/>
              </a:ext>
            </a:extLst>
          </p:cNvPr>
          <p:cNvSpPr txBox="1"/>
          <p:nvPr/>
        </p:nvSpPr>
        <p:spPr>
          <a:xfrm>
            <a:off x="5576168" y="4788972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5A0CD-AADD-45B8-B488-28441009185C}"/>
              </a:ext>
            </a:extLst>
          </p:cNvPr>
          <p:cNvSpPr txBox="1"/>
          <p:nvPr/>
        </p:nvSpPr>
        <p:spPr>
          <a:xfrm>
            <a:off x="436835" y="1904809"/>
            <a:ext cx="1911306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dirty="0"/>
              <a:t>The  </a:t>
            </a:r>
            <a:r>
              <a:rPr lang="de-DE" dirty="0" err="1"/>
              <a:t>Euclidean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A58705-ED3F-4CC5-8571-92BA34701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55" y="1532961"/>
            <a:ext cx="7015939" cy="29992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5C33D1-62CB-4F6E-B86D-41B6B7B7D9F0}"/>
              </a:ext>
            </a:extLst>
          </p:cNvPr>
          <p:cNvSpPr txBox="1"/>
          <p:nvPr/>
        </p:nvSpPr>
        <p:spPr>
          <a:xfrm>
            <a:off x="436834" y="3038781"/>
            <a:ext cx="1911305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Manhatten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A587F4-1B52-4F12-BEA8-04B8795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5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DF49-9320-4D8D-865F-2E3738E7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3" y="365125"/>
            <a:ext cx="5300282" cy="132556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de-DE" dirty="0"/>
              <a:t> Code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4C748-EAAF-4887-86C1-303E25A9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81" y="284485"/>
            <a:ext cx="4343400" cy="200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FF882B-AAD9-46EF-8CE1-962A2375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6" y="2582035"/>
            <a:ext cx="5832630" cy="1926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572CB-A1F3-4BD8-A983-91DC595E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88" y="4862892"/>
            <a:ext cx="5802408" cy="12142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AC21-30C7-48F1-96E5-F6065E0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6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9191-EB3E-474F-850E-5BACFAFA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172" y="365125"/>
            <a:ext cx="4329239" cy="1010521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de-DE" dirty="0" err="1"/>
              <a:t>Dendograms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95592-C4E6-4B6A-9DA7-364EA6AA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12" y="1569876"/>
            <a:ext cx="7334215" cy="50615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F8AB-9CAB-4384-89A0-83CAAE6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F952A-0968-4B76-98BE-5D13E892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22333"/>
            <a:ext cx="962025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799B7-7B0B-4862-892B-5C02F95D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917" y="1525223"/>
            <a:ext cx="7687434" cy="50104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183C-2708-4039-A0EE-9B972569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CA6-E5BF-4E6B-A935-3AA5CFE6F1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Hierarchical clustering in machine learning</vt:lpstr>
      <vt:lpstr>Introduction to Clustering</vt:lpstr>
      <vt:lpstr>Clustering Methods</vt:lpstr>
      <vt:lpstr>Hierarchical Clusterning</vt:lpstr>
      <vt:lpstr>Types of Agglomerative Clustering </vt:lpstr>
      <vt:lpstr>How to measure the distance between two points.</vt:lpstr>
      <vt:lpstr> Code Example for customer segmentation:</vt:lpstr>
      <vt:lpstr>Dendograms</vt:lpstr>
      <vt:lpstr>PowerPoint Presentation</vt:lpstr>
      <vt:lpstr>Benefits</vt:lpstr>
      <vt:lpstr>Limitations:</vt:lpstr>
      <vt:lpstr>In summary:  The Main Takeaway: Hierarchical clustering is a powerful tool for exploring and understanding the structure of your data, especially when the number of clusters is unknown. It's a useful addition to your data analysis toolkit, but it's not a one-size-fits-all fix. </vt:lpstr>
      <vt:lpstr>Thank You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Balo, Subir</dc:creator>
  <cp:lastModifiedBy>Balo, Subir</cp:lastModifiedBy>
  <cp:revision>36</cp:revision>
  <dcterms:created xsi:type="dcterms:W3CDTF">2024-06-19T07:36:06Z</dcterms:created>
  <dcterms:modified xsi:type="dcterms:W3CDTF">2024-06-19T19:43:10Z</dcterms:modified>
</cp:coreProperties>
</file>