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74" r:id="rId3"/>
    <p:sldId id="273" r:id="rId4"/>
    <p:sldId id="256" r:id="rId5"/>
    <p:sldId id="267" r:id="rId6"/>
    <p:sldId id="271" r:id="rId7"/>
    <p:sldId id="270" r:id="rId8"/>
    <p:sldId id="269" r:id="rId9"/>
    <p:sldId id="268" r:id="rId10"/>
    <p:sldId id="265" r:id="rId11"/>
    <p:sldId id="266" r:id="rId12"/>
    <p:sldId id="263" r:id="rId13"/>
    <p:sldId id="264" r:id="rId14"/>
    <p:sldId id="262" r:id="rId15"/>
    <p:sldId id="261" r:id="rId16"/>
    <p:sldId id="258" r:id="rId17"/>
    <p:sldId id="260" r:id="rId18"/>
    <p:sldId id="259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86D3F-6A96-4321-8E8F-02363211F83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8E5C-C49A-4E20-AA5F-DCE70FCC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78E5C-C49A-4E20-AA5F-DCE70FCC32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6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4E93-8C88-4349-B11A-FD083A04A6E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76B-434B-4AA5-986D-6234A892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0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4E93-8C88-4349-B11A-FD083A04A6E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76B-434B-4AA5-986D-6234A892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0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4E93-8C88-4349-B11A-FD083A04A6E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76B-434B-4AA5-986D-6234A892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4E93-8C88-4349-B11A-FD083A04A6E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76B-434B-4AA5-986D-6234A892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1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4E93-8C88-4349-B11A-FD083A04A6E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76B-434B-4AA5-986D-6234A892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0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4E93-8C88-4349-B11A-FD083A04A6E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76B-434B-4AA5-986D-6234A892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4E93-8C88-4349-B11A-FD083A04A6E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76B-434B-4AA5-986D-6234A892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4E93-8C88-4349-B11A-FD083A04A6E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76B-434B-4AA5-986D-6234A892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9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4E93-8C88-4349-B11A-FD083A04A6E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76B-434B-4AA5-986D-6234A892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5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4E93-8C88-4349-B11A-FD083A04A6E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76B-434B-4AA5-986D-6234A892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3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4E93-8C88-4349-B11A-FD083A04A6E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76B-434B-4AA5-986D-6234A892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3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4E93-8C88-4349-B11A-FD083A04A6E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CA76B-434B-4AA5-986D-6234A892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9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sz="7300" dirty="0"/>
              <a:t/>
            </a:r>
            <a:br>
              <a:rPr lang="en-US" sz="7300" dirty="0"/>
            </a:br>
            <a:r>
              <a:rPr lang="en-US" sz="2000" dirty="0" smtClean="0"/>
              <a:t>Project : Human Computer Interaction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4041790" cy="22860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6821" y="-241821"/>
            <a:ext cx="4953001" cy="8484643"/>
          </a:xfrm>
        </p:spPr>
      </p:pic>
      <p:sp>
        <p:nvSpPr>
          <p:cNvPr id="5" name="TextBox 4"/>
          <p:cNvSpPr txBox="1"/>
          <p:nvPr/>
        </p:nvSpPr>
        <p:spPr>
          <a:xfrm>
            <a:off x="1905000" y="2590800"/>
            <a:ext cx="54927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spc="-150" dirty="0" smtClean="0"/>
              <a:t>Group Members:</a:t>
            </a:r>
          </a:p>
          <a:p>
            <a:pPr algn="just"/>
            <a:endParaRPr lang="en-US" sz="3200" spc="-150" dirty="0"/>
          </a:p>
          <a:p>
            <a:pPr marL="285750" indent="-285750" algn="just">
              <a:buFontTx/>
              <a:buChar char="-"/>
            </a:pPr>
            <a:r>
              <a:rPr lang="en-US" sz="2800" spc="-150" dirty="0" err="1" smtClean="0"/>
              <a:t>Hammad</a:t>
            </a:r>
            <a:r>
              <a:rPr lang="en-US" sz="2800" spc="-150" dirty="0" smtClean="0"/>
              <a:t> Khan 		k142145</a:t>
            </a:r>
          </a:p>
          <a:p>
            <a:pPr marL="285750" indent="-285750" algn="just">
              <a:buFontTx/>
              <a:buChar char="-"/>
            </a:pPr>
            <a:r>
              <a:rPr lang="en-US" sz="2800" spc="-150" dirty="0" err="1" smtClean="0"/>
              <a:t>Sohaib</a:t>
            </a:r>
            <a:r>
              <a:rPr lang="en-US" sz="2800" spc="-150" dirty="0" smtClean="0"/>
              <a:t> Hashmi 		k142121</a:t>
            </a:r>
          </a:p>
          <a:p>
            <a:pPr marL="285750" indent="-285750" algn="just">
              <a:buFontTx/>
              <a:buChar char="-"/>
            </a:pPr>
            <a:r>
              <a:rPr lang="en-US" sz="2800" spc="-150" dirty="0" err="1" smtClean="0"/>
              <a:t>Talha</a:t>
            </a:r>
            <a:r>
              <a:rPr lang="en-US" sz="2800" spc="-150" dirty="0" smtClean="0"/>
              <a:t> Asif			k142246</a:t>
            </a:r>
            <a:endParaRPr lang="en-US" sz="2800" spc="-150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60960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Presented to : Sir </a:t>
            </a:r>
            <a:r>
              <a:rPr lang="en-US" sz="2400" b="1" dirty="0" err="1" smtClean="0"/>
              <a:t>Behraj</a:t>
            </a:r>
            <a:r>
              <a:rPr lang="en-US" sz="2400" b="1" dirty="0" smtClean="0"/>
              <a:t> Khan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037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" y="1371601"/>
            <a:ext cx="2083319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9800" y="1066800"/>
            <a:ext cx="3110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PRINCIPLE OF LEARNABILITY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2667000"/>
            <a:ext cx="41294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Synthesizability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when the model is processing on the image </a:t>
            </a:r>
          </a:p>
          <a:p>
            <a:r>
              <a:rPr lang="en-US" sz="1600" dirty="0" smtClean="0"/>
              <a:t>it shows a spinner on a image view which </a:t>
            </a:r>
          </a:p>
          <a:p>
            <a:r>
              <a:rPr lang="en-US" sz="1600" dirty="0" smtClean="0"/>
              <a:t>shows that its working.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dirty="0" smtClean="0"/>
              <a:t>Generalizability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Same interaction as with the camera of any</a:t>
            </a:r>
          </a:p>
          <a:p>
            <a:r>
              <a:rPr lang="en-US" sz="1600" dirty="0" smtClean="0"/>
              <a:t> smartphone.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828309" y="5084619"/>
            <a:ext cx="2848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flexibility Principles applied here.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64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" y="1371601"/>
            <a:ext cx="2083319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9800" y="106680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ROBUSTNESS PRINCIPLE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2743200"/>
            <a:ext cx="377584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Responsiveness </a:t>
            </a:r>
          </a:p>
          <a:p>
            <a:r>
              <a:rPr lang="en-US" sz="1600" dirty="0" smtClean="0"/>
              <a:t>The app is highly responsive it returns</a:t>
            </a:r>
          </a:p>
          <a:p>
            <a:r>
              <a:rPr lang="en-US" sz="1600" dirty="0" smtClean="0"/>
              <a:t> the output in a very short time.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Task conformance </a:t>
            </a:r>
          </a:p>
          <a:p>
            <a:r>
              <a:rPr lang="en-US" dirty="0" smtClean="0"/>
              <a:t> </a:t>
            </a:r>
            <a:r>
              <a:rPr lang="en-US" sz="1600" dirty="0" smtClean="0"/>
              <a:t>The task is confirmed by text label and </a:t>
            </a:r>
          </a:p>
          <a:p>
            <a:r>
              <a:rPr lang="en-US" sz="1600" dirty="0" smtClean="0"/>
              <a:t>Speech with confidence level of the model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" y="1371601"/>
            <a:ext cx="2083319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600" y="953869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SCHNEIDERMAN GOLDEN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RULES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2667000"/>
            <a:ext cx="4242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Strive for consistency (design is consistent)</a:t>
            </a:r>
          </a:p>
          <a:p>
            <a:r>
              <a:rPr lang="en-US" dirty="0" smtClean="0"/>
              <a:t>- Offers informative feedback (feedback by speech and text)</a:t>
            </a:r>
          </a:p>
          <a:p>
            <a:r>
              <a:rPr lang="en-US" dirty="0" smtClean="0"/>
              <a:t>- Internal locus of control (system is user friendly)</a:t>
            </a:r>
          </a:p>
          <a:p>
            <a:r>
              <a:rPr lang="en-US" dirty="0" smtClean="0"/>
              <a:t>- Reduce short term memory(Displays are very simple</a:t>
            </a:r>
          </a:p>
          <a:p>
            <a:r>
              <a:rPr lang="en-US" dirty="0" smtClean="0"/>
              <a:t> nothing to memorize)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3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" y="76200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2057399" cy="3657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6273" y="990600"/>
            <a:ext cx="309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NORMANS PRINCIPLES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5073" y="2514600"/>
            <a:ext cx="419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Use both knowledge in the world and knowledge in the head (System is speaking users language)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Simplify the structure of the tasks (performing a task is very simple)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Make things visible (everything is displayed on a single screen)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 Get the mapping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0" y="1570546"/>
            <a:ext cx="2057399" cy="3657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4400" y="2667000"/>
            <a:ext cx="500649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 using Expert Analysis:</a:t>
            </a:r>
          </a:p>
          <a:p>
            <a:r>
              <a:rPr lang="en-US" sz="1600" dirty="0" smtClean="0"/>
              <a:t>- </a:t>
            </a:r>
            <a:r>
              <a:rPr lang="en-US" sz="1600" dirty="0" smtClean="0"/>
              <a:t>Heuristics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Evaluation through User participation:</a:t>
            </a:r>
          </a:p>
          <a:p>
            <a:pPr lvl="0"/>
            <a:r>
              <a:rPr lang="en-US" dirty="0"/>
              <a:t>Field studies : Takes the designer or </a:t>
            </a:r>
            <a:r>
              <a:rPr lang="en-US" dirty="0" smtClean="0"/>
              <a:t>evaluator</a:t>
            </a:r>
          </a:p>
          <a:p>
            <a:pPr lvl="0"/>
            <a:r>
              <a:rPr lang="en-US" dirty="0" smtClean="0"/>
              <a:t>out </a:t>
            </a:r>
            <a:r>
              <a:rPr lang="en-US" dirty="0"/>
              <a:t>into the users work environment (App </a:t>
            </a:r>
            <a:r>
              <a:rPr lang="en-US" dirty="0" smtClean="0"/>
              <a:t>was</a:t>
            </a:r>
          </a:p>
          <a:p>
            <a:pPr lvl="0"/>
            <a:r>
              <a:rPr lang="en-US" dirty="0" smtClean="0"/>
              <a:t>evaluated </a:t>
            </a:r>
            <a:r>
              <a:rPr lang="en-US" dirty="0"/>
              <a:t>by the kids of age ranging from 5-12 </a:t>
            </a:r>
            <a:endParaRPr lang="en-US" dirty="0" smtClean="0"/>
          </a:p>
          <a:p>
            <a:pPr lvl="0"/>
            <a:r>
              <a:rPr lang="en-US" dirty="0" smtClean="0"/>
              <a:t>years </a:t>
            </a:r>
            <a:r>
              <a:rPr lang="en-US" dirty="0"/>
              <a:t>old in the normal home environment)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1430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Evaluation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76200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2057399" cy="3657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3264" y="1018054"/>
            <a:ext cx="33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OBSERVATIONAL METHODS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2819400"/>
            <a:ext cx="4020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/>
              <a:t>Cooperative Evaluation: Users were </a:t>
            </a:r>
            <a:endParaRPr lang="en-US" dirty="0" smtClean="0"/>
          </a:p>
          <a:p>
            <a:pPr lvl="0"/>
            <a:r>
              <a:rPr lang="en-US" dirty="0" smtClean="0"/>
              <a:t>collaborated in </a:t>
            </a:r>
            <a:r>
              <a:rPr lang="en-US" dirty="0"/>
              <a:t>evaluation with us which </a:t>
            </a:r>
            <a:endParaRPr lang="en-US" dirty="0" smtClean="0"/>
          </a:p>
          <a:p>
            <a:pPr lvl="0"/>
            <a:r>
              <a:rPr lang="en-US" dirty="0" smtClean="0"/>
              <a:t>encouraged them to </a:t>
            </a:r>
            <a:r>
              <a:rPr lang="en-US" dirty="0"/>
              <a:t>criticize the system </a:t>
            </a:r>
            <a:endParaRPr lang="en-US" dirty="0" smtClean="0"/>
          </a:p>
          <a:p>
            <a:pPr lvl="0"/>
            <a:r>
              <a:rPr lang="en-US" dirty="0" smtClean="0"/>
              <a:t>and </a:t>
            </a:r>
            <a:r>
              <a:rPr lang="en-US" dirty="0"/>
              <a:t>this method is also </a:t>
            </a:r>
            <a:r>
              <a:rPr lang="en-US" dirty="0" smtClean="0"/>
              <a:t>less </a:t>
            </a:r>
            <a:r>
              <a:rPr lang="en-US" dirty="0"/>
              <a:t>constrained.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47087" y="1095345"/>
            <a:ext cx="3105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UNIVERSAL DESIGN PRINCIPLES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8" y="1506461"/>
            <a:ext cx="2051893" cy="36545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96163" y="2209800"/>
            <a:ext cx="4582473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600" dirty="0"/>
              <a:t>Principle Three: System is simple and intuitive </a:t>
            </a:r>
            <a:r>
              <a:rPr lang="en-US" sz="1600" dirty="0" smtClean="0"/>
              <a:t>to</a:t>
            </a:r>
          </a:p>
          <a:p>
            <a:pPr lvl="0"/>
            <a:r>
              <a:rPr lang="en-US" sz="1600" dirty="0" smtClean="0"/>
              <a:t>use </a:t>
            </a:r>
            <a:r>
              <a:rPr lang="en-US" sz="1600" dirty="0"/>
              <a:t>regardless of knowledge, experience, </a:t>
            </a:r>
            <a:r>
              <a:rPr lang="en-US" sz="1600" dirty="0" smtClean="0"/>
              <a:t>language</a:t>
            </a:r>
          </a:p>
          <a:p>
            <a:pPr lvl="0"/>
            <a:r>
              <a:rPr lang="en-US" sz="1600" dirty="0" smtClean="0"/>
              <a:t>or </a:t>
            </a:r>
            <a:r>
              <a:rPr lang="en-US" sz="1600" dirty="0"/>
              <a:t>level of concentration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endParaRPr lang="en-US" sz="1600" dirty="0"/>
          </a:p>
          <a:p>
            <a:pPr lvl="0"/>
            <a:r>
              <a:rPr lang="en-US" sz="1600" dirty="0"/>
              <a:t>Principle Four: </a:t>
            </a:r>
            <a:r>
              <a:rPr lang="en-US" sz="1600" dirty="0" err="1"/>
              <a:t>Perceptile</a:t>
            </a:r>
            <a:r>
              <a:rPr lang="en-US" sz="1600" dirty="0"/>
              <a:t> info (Redundancy </a:t>
            </a:r>
            <a:r>
              <a:rPr lang="en-US" sz="1600" dirty="0" smtClean="0"/>
              <a:t>of</a:t>
            </a:r>
          </a:p>
          <a:p>
            <a:pPr lvl="0"/>
            <a:r>
              <a:rPr lang="en-US" sz="1600" dirty="0" smtClean="0"/>
              <a:t>presentation</a:t>
            </a:r>
            <a:r>
              <a:rPr lang="en-US" sz="1600" dirty="0"/>
              <a:t>, Information is represented in different </a:t>
            </a:r>
            <a:endParaRPr lang="en-US" sz="1600" dirty="0" smtClean="0"/>
          </a:p>
          <a:p>
            <a:pPr lvl="0"/>
            <a:r>
              <a:rPr lang="en-US" sz="1600" dirty="0" smtClean="0"/>
              <a:t>forms</a:t>
            </a:r>
            <a:r>
              <a:rPr lang="en-US" sz="1600" dirty="0"/>
              <a:t>)</a:t>
            </a:r>
          </a:p>
          <a:p>
            <a:pPr lvl="0"/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Principle </a:t>
            </a:r>
            <a:r>
              <a:rPr lang="en-US" sz="1600" dirty="0"/>
              <a:t>Six: Low physical effort </a:t>
            </a:r>
          </a:p>
          <a:p>
            <a:pPr lvl="0"/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Principle </a:t>
            </a:r>
            <a:r>
              <a:rPr lang="en-US" sz="1600" dirty="0"/>
              <a:t>Seven : Size and space approach to </a:t>
            </a:r>
            <a:r>
              <a:rPr lang="en-US" sz="1600" dirty="0" smtClean="0"/>
              <a:t>use</a:t>
            </a:r>
          </a:p>
          <a:p>
            <a:pPr lvl="0"/>
            <a:r>
              <a:rPr lang="en-US" sz="1600" dirty="0" smtClean="0"/>
              <a:t>(</a:t>
            </a:r>
            <a:r>
              <a:rPr lang="en-US" sz="1600" dirty="0"/>
              <a:t>It is easy to handle a mobile phone)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79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50822"/>
            <a:ext cx="2051893" cy="36545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514600"/>
            <a:ext cx="44678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Identifying object in an image using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ML model</a:t>
            </a:r>
          </a:p>
          <a:p>
            <a:r>
              <a:rPr lang="en-US" dirty="0"/>
              <a:t>Constraints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     iOS11 and onwards</a:t>
            </a:r>
            <a:endParaRPr lang="en-US" dirty="0"/>
          </a:p>
          <a:p>
            <a:r>
              <a:rPr lang="en-US" dirty="0"/>
              <a:t>	     3 months</a:t>
            </a:r>
          </a:p>
          <a:p>
            <a:r>
              <a:rPr lang="en-US" dirty="0"/>
              <a:t>	     pre trained model</a:t>
            </a:r>
          </a:p>
          <a:p>
            <a:endParaRPr lang="en-US" dirty="0"/>
          </a:p>
          <a:p>
            <a:r>
              <a:rPr lang="en-US" dirty="0"/>
              <a:t>Our users: Kids age: </a:t>
            </a:r>
            <a:r>
              <a:rPr lang="en-US" dirty="0" smtClean="0"/>
              <a:t>5-12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50822"/>
            <a:ext cx="2051893" cy="36545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3725" y="1024636"/>
            <a:ext cx="2674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LOCAL STRUCTURE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2895600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Self describing Flash </a:t>
            </a:r>
            <a:r>
              <a:rPr lang="en-US" sz="1600" dirty="0" smtClean="0"/>
              <a:t>button</a:t>
            </a:r>
          </a:p>
          <a:p>
            <a:r>
              <a:rPr lang="en-US" sz="1600" dirty="0" smtClean="0"/>
              <a:t>text </a:t>
            </a:r>
            <a:r>
              <a:rPr lang="en-US" sz="1600" dirty="0"/>
              <a:t>box to guide the user what action to perform,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A text field to show what object has been recognized,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Speech output</a:t>
            </a:r>
          </a:p>
        </p:txBody>
      </p:sp>
    </p:spTree>
    <p:extLst>
      <p:ext uri="{BB962C8B-B14F-4D97-AF65-F5344CB8AC3E}">
        <p14:creationId xmlns:p14="http://schemas.microsoft.com/office/powerpoint/2010/main" val="24023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2057400" cy="3664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7204" y="1015425"/>
            <a:ext cx="2496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4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GOLDEN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RULES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9709" y="2817674"/>
            <a:ext cx="42502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-No </a:t>
            </a:r>
            <a:r>
              <a:rPr lang="en-US" dirty="0"/>
              <a:t>output means that you have to </a:t>
            </a:r>
            <a:endParaRPr lang="en-US" dirty="0" smtClean="0"/>
          </a:p>
          <a:p>
            <a:r>
              <a:rPr lang="en-US" dirty="0" smtClean="0"/>
              <a:t>take </a:t>
            </a:r>
            <a:r>
              <a:rPr lang="en-US" dirty="0"/>
              <a:t>a photo</a:t>
            </a:r>
          </a:p>
          <a:p>
            <a:r>
              <a:rPr lang="en-US" dirty="0" smtClean="0"/>
              <a:t>-You </a:t>
            </a:r>
            <a:r>
              <a:rPr lang="en-US" dirty="0"/>
              <a:t>have to take a photo</a:t>
            </a:r>
          </a:p>
          <a:p>
            <a:r>
              <a:rPr lang="en-US" dirty="0" smtClean="0"/>
              <a:t>-Output </a:t>
            </a:r>
            <a:r>
              <a:rPr lang="en-US" dirty="0"/>
              <a:t>will appear of photo</a:t>
            </a:r>
          </a:p>
          <a:p>
            <a:r>
              <a:rPr lang="en-US" dirty="0" smtClean="0"/>
              <a:t>-If </a:t>
            </a:r>
            <a:r>
              <a:rPr lang="en-US" dirty="0"/>
              <a:t>output is there, means you have taken a </a:t>
            </a:r>
            <a:endParaRPr lang="en-US" dirty="0" smtClean="0"/>
          </a:p>
          <a:p>
            <a:r>
              <a:rPr lang="en-US" dirty="0" smtClean="0"/>
              <a:t>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211763"/>
          </a:xfrm>
        </p:spPr>
      </p:pic>
      <p:sp>
        <p:nvSpPr>
          <p:cNvPr id="5" name="TextBox 4"/>
          <p:cNvSpPr txBox="1"/>
          <p:nvPr/>
        </p:nvSpPr>
        <p:spPr>
          <a:xfrm>
            <a:off x="6400800" y="1040717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INTRODUCTION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599" y="2743200"/>
            <a:ext cx="4142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iOS Application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Age-Limit : 5-12 years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800599" y="4701613"/>
            <a:ext cx="332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Single Screen Application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1828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3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2057400" cy="3664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5600" y="933088"/>
            <a:ext cx="288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4517" y="1905000"/>
            <a:ext cx="416216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-No big buttons</a:t>
            </a:r>
          </a:p>
          <a:p>
            <a:r>
              <a:rPr lang="en-US" dirty="0"/>
              <a:t>-There is a single mode for each button</a:t>
            </a:r>
          </a:p>
          <a:p>
            <a:r>
              <a:rPr lang="en-US" dirty="0"/>
              <a:t>-Screen is not congested</a:t>
            </a:r>
          </a:p>
          <a:p>
            <a:r>
              <a:rPr lang="en-US" dirty="0"/>
              <a:t>-Text output displayed on top emphasizing</a:t>
            </a:r>
          </a:p>
          <a:p>
            <a:r>
              <a:rPr lang="en-US" dirty="0"/>
              <a:t> its importance</a:t>
            </a:r>
          </a:p>
          <a:p>
            <a:r>
              <a:rPr lang="en-US" dirty="0"/>
              <a:t>-Voice </a:t>
            </a:r>
            <a:r>
              <a:rPr lang="en-US" dirty="0" smtClean="0"/>
              <a:t>output </a:t>
            </a:r>
            <a:r>
              <a:rPr lang="en-US" dirty="0"/>
              <a:t>for kids who can't read text</a:t>
            </a:r>
          </a:p>
          <a:p>
            <a:r>
              <a:rPr lang="en-US" dirty="0"/>
              <a:t>-White space</a:t>
            </a:r>
          </a:p>
          <a:p>
            <a:r>
              <a:rPr lang="en-US" dirty="0"/>
              <a:t>-alignment</a:t>
            </a:r>
          </a:p>
          <a:p>
            <a:r>
              <a:rPr lang="en-US" dirty="0"/>
              <a:t>-No overuse of color</a:t>
            </a:r>
          </a:p>
          <a:p>
            <a:r>
              <a:rPr lang="en-US" dirty="0"/>
              <a:t>-simple design</a:t>
            </a:r>
          </a:p>
          <a:p>
            <a:r>
              <a:rPr lang="en-US" dirty="0"/>
              <a:t>-Communication language: English; hence </a:t>
            </a:r>
          </a:p>
          <a:p>
            <a:r>
              <a:rPr lang="en-US" dirty="0"/>
              <a:t>covers a good part of population.</a:t>
            </a:r>
          </a:p>
          <a:p>
            <a:r>
              <a:rPr lang="en-US" dirty="0"/>
              <a:t> (can include more </a:t>
            </a:r>
            <a:r>
              <a:rPr lang="en-US" dirty="0" smtClean="0"/>
              <a:t>languages </a:t>
            </a:r>
            <a:r>
              <a:rPr lang="en-US" dirty="0"/>
              <a:t>in future)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38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2057400" cy="3664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5600" y="933088"/>
            <a:ext cx="288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3673" y="3151909"/>
            <a:ext cx="2427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effectiveness</a:t>
            </a:r>
            <a:r>
              <a:rPr lang="en-US" dirty="0"/>
              <a:t>: medium</a:t>
            </a:r>
          </a:p>
          <a:p>
            <a:r>
              <a:rPr lang="en-US" dirty="0" smtClean="0"/>
              <a:t>- efficiency</a:t>
            </a:r>
            <a:r>
              <a:rPr lang="en-US" dirty="0"/>
              <a:t>: medium</a:t>
            </a:r>
          </a:p>
          <a:p>
            <a:r>
              <a:rPr lang="en-US" dirty="0" smtClean="0"/>
              <a:t>- satisfaction</a:t>
            </a:r>
            <a:r>
              <a:rPr lang="en-US" dirty="0"/>
              <a:t>: high</a:t>
            </a:r>
          </a:p>
        </p:txBody>
      </p:sp>
    </p:spTree>
    <p:extLst>
      <p:ext uri="{BB962C8B-B14F-4D97-AF65-F5344CB8AC3E}">
        <p14:creationId xmlns:p14="http://schemas.microsoft.com/office/powerpoint/2010/main" val="33338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2057400" cy="3664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5600" y="933088"/>
            <a:ext cx="288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2752498"/>
            <a:ext cx="40103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verification: in class from colleagues</a:t>
            </a:r>
          </a:p>
          <a:p>
            <a:r>
              <a:rPr lang="en-US" dirty="0"/>
              <a:t>validation: from children at home (users)</a:t>
            </a:r>
          </a:p>
          <a:p>
            <a:endParaRPr lang="en-US" dirty="0"/>
          </a:p>
          <a:p>
            <a:r>
              <a:rPr lang="en-US" dirty="0"/>
              <a:t>prototyping technique: throw </a:t>
            </a:r>
            <a:r>
              <a:rPr lang="en-US" dirty="0" smtClean="0"/>
              <a:t>away</a:t>
            </a:r>
          </a:p>
          <a:p>
            <a:r>
              <a:rPr lang="en-US" dirty="0" smtClean="0"/>
              <a:t>(</a:t>
            </a:r>
            <a:r>
              <a:rPr lang="en-US" dirty="0"/>
              <a:t>for model)/evolutionary(for design)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 smtClean="0"/>
              <a:t> </a:t>
            </a:r>
            <a:r>
              <a:rPr lang="en-US" sz="8800" dirty="0" smtClean="0"/>
              <a:t>SHUKRIYA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192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u="sng" dirty="0" smtClean="0"/>
              <a:t>USER INTERFACE</a:t>
            </a:r>
            <a:endParaRPr lang="en-US" sz="32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825"/>
            <a:ext cx="8991600" cy="5057775"/>
          </a:xfrm>
        </p:spPr>
      </p:pic>
      <p:sp>
        <p:nvSpPr>
          <p:cNvPr id="5" name="TextBox 4"/>
          <p:cNvSpPr txBox="1"/>
          <p:nvPr/>
        </p:nvSpPr>
        <p:spPr>
          <a:xfrm>
            <a:off x="838200" y="197664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86322" y="32004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844534"/>
            <a:ext cx="137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Flash On/Off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1699644"/>
            <a:ext cx="129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Confidence </a:t>
            </a:r>
          </a:p>
          <a:p>
            <a:r>
              <a:rPr lang="en-US" dirty="0" smtClean="0"/>
              <a:t>Percentage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4539734"/>
            <a:ext cx="147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Clicked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2057400" cy="3664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5600" y="933088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HUMAN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2752498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by speech and 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3853934"/>
            <a:ext cx="32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Sensory and Short Term Memory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68475" y="3097514"/>
            <a:ext cx="1496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Blue Acuity</a:t>
            </a:r>
            <a:br>
              <a:rPr lang="en-US" sz="1600" dirty="0" smtClean="0"/>
            </a:br>
            <a:r>
              <a:rPr lang="en-US" sz="1600" dirty="0" smtClean="0"/>
              <a:t>- Women Voice 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996184" y="4343398"/>
            <a:ext cx="1900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Sensory for camera</a:t>
            </a:r>
            <a:br>
              <a:rPr lang="en-US" sz="1600" dirty="0" smtClean="0"/>
            </a:br>
            <a:r>
              <a:rPr lang="en-US" sz="1600" dirty="0" smtClean="0"/>
              <a:t>- STM for last image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76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2057400" cy="3664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914400"/>
            <a:ext cx="223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COMPUTER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2775650"/>
            <a:ext cx="130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Interactivity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690" y="3114621"/>
            <a:ext cx="160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Rapid Feedback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3810000"/>
            <a:ext cx="244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Positioning and Pointing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2057400" cy="3664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200" y="104769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DONALD NORMAN MODEL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2627852"/>
            <a:ext cx="3476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The 7 stages of Donald Norman </a:t>
            </a:r>
          </a:p>
          <a:p>
            <a:r>
              <a:rPr lang="en-US" dirty="0" smtClean="0"/>
              <a:t>Interaction</a:t>
            </a:r>
            <a:r>
              <a:rPr lang="en-US" dirty="0"/>
              <a:t> </a:t>
            </a:r>
            <a:r>
              <a:rPr lang="en-US" dirty="0" smtClean="0"/>
              <a:t>Model applies here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58635" y="3597175"/>
            <a:ext cx="4429418" cy="2363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90000"/>
              </a:lnSpc>
            </a:pPr>
            <a:r>
              <a:rPr lang="en-GB" altLang="en-US" dirty="0" smtClean="0"/>
              <a:t>- user establishes the goal</a:t>
            </a:r>
          </a:p>
          <a:p>
            <a:pPr lvl="1">
              <a:lnSpc>
                <a:spcPct val="90000"/>
              </a:lnSpc>
            </a:pPr>
            <a:r>
              <a:rPr lang="en-GB" altLang="en-US" dirty="0" smtClean="0"/>
              <a:t>- formulates intention</a:t>
            </a:r>
          </a:p>
          <a:p>
            <a:pPr lvl="1">
              <a:lnSpc>
                <a:spcPct val="90000"/>
              </a:lnSpc>
            </a:pPr>
            <a:r>
              <a:rPr lang="en-GB" altLang="en-US" dirty="0" smtClean="0"/>
              <a:t>- specifies actions at interface</a:t>
            </a:r>
          </a:p>
          <a:p>
            <a:pPr lvl="1">
              <a:lnSpc>
                <a:spcPct val="90000"/>
              </a:lnSpc>
            </a:pPr>
            <a:r>
              <a:rPr lang="en-GB" altLang="en-US" dirty="0" smtClean="0"/>
              <a:t>- executes action</a:t>
            </a:r>
          </a:p>
          <a:p>
            <a:pPr lvl="1">
              <a:lnSpc>
                <a:spcPct val="90000"/>
              </a:lnSpc>
            </a:pPr>
            <a:r>
              <a:rPr lang="en-GB" altLang="en-US" dirty="0" smtClean="0"/>
              <a:t>- perceives system state</a:t>
            </a:r>
          </a:p>
          <a:p>
            <a:pPr lvl="1">
              <a:lnSpc>
                <a:spcPct val="90000"/>
              </a:lnSpc>
            </a:pPr>
            <a:r>
              <a:rPr lang="en-GB" altLang="en-US" dirty="0" smtClean="0"/>
              <a:t>- interprets system state</a:t>
            </a:r>
          </a:p>
          <a:p>
            <a:pPr lvl="1">
              <a:lnSpc>
                <a:spcPct val="90000"/>
              </a:lnSpc>
            </a:pPr>
            <a:r>
              <a:rPr lang="en-GB" altLang="en-US" dirty="0" smtClean="0"/>
              <a:t>- evaluates system state with respect</a:t>
            </a:r>
          </a:p>
          <a:p>
            <a:pPr lvl="1">
              <a:lnSpc>
                <a:spcPct val="90000"/>
              </a:lnSpc>
            </a:pPr>
            <a:r>
              <a:rPr lang="en-GB" altLang="en-US" dirty="0" smtClean="0"/>
              <a:t> to goal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6475"/>
            <a:ext cx="2052201" cy="3655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200" y="953869"/>
            <a:ext cx="2677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ERGONOMICS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2743200"/>
            <a:ext cx="3546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Arrangement of Control and Display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of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6475"/>
            <a:ext cx="2052201" cy="3655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63607" y="1062335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INTERACTION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2766352"/>
            <a:ext cx="330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and Click Interaction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33800"/>
            <a:ext cx="337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say touch sensor, or </a:t>
            </a:r>
            <a:r>
              <a:rPr lang="en-US" dirty="0" err="1" smtClean="0"/>
              <a:t>mimimal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typing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6475"/>
            <a:ext cx="2052201" cy="3655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9751" y="972234"/>
            <a:ext cx="1803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PARADIGM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2743200"/>
            <a:ext cx="4117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Personal Computing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Phone is a personal device and sensor</a:t>
            </a:r>
            <a:br>
              <a:rPr lang="en-US" dirty="0" smtClean="0"/>
            </a:br>
            <a:r>
              <a:rPr lang="en-US" dirty="0" smtClean="0"/>
              <a:t>will only work when application is started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564</Words>
  <Application>Microsoft Office PowerPoint</Application>
  <PresentationFormat>On-screen Show (4:3)</PresentationFormat>
  <Paragraphs>155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 Project : Human Computer Interaction</vt:lpstr>
      <vt:lpstr> </vt:lpstr>
      <vt:lpstr>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OBJECTIFY Project : Human Computer Interaction</dc:title>
  <dc:creator>Talha Memon</dc:creator>
  <cp:lastModifiedBy>hAmmad Khan</cp:lastModifiedBy>
  <cp:revision>49</cp:revision>
  <dcterms:created xsi:type="dcterms:W3CDTF">2017-12-05T10:29:05Z</dcterms:created>
  <dcterms:modified xsi:type="dcterms:W3CDTF">2017-12-06T16:01:15Z</dcterms:modified>
</cp:coreProperties>
</file>