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1" r:id="rId4"/>
    <p:sldId id="258" r:id="rId5"/>
    <p:sldId id="264" r:id="rId6"/>
    <p:sldId id="265" r:id="rId7"/>
    <p:sldId id="259" r:id="rId8"/>
    <p:sldId id="266" r:id="rId9"/>
    <p:sldId id="267" r:id="rId10"/>
    <p:sldId id="268" r:id="rId11"/>
    <p:sldId id="269" r:id="rId12"/>
    <p:sldId id="260" r:id="rId13"/>
    <p:sldId id="262"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F9B5E435-70DD-4F25-A1A4-7A9153F37853}"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A24CE-DE9E-40FB-A13E-EDD08455CBB9}"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9B5E435-70DD-4F25-A1A4-7A9153F37853}"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A24CE-DE9E-40FB-A13E-EDD08455CB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9B5E435-70DD-4F25-A1A4-7A9153F37853}" type="datetimeFigureOut">
              <a:rPr lang="en-US" smtClean="0"/>
              <a:t>1/1/2018</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7E8A24CE-DE9E-40FB-A13E-EDD08455CBB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9B5E435-70DD-4F25-A1A4-7A9153F37853}"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A24CE-DE9E-40FB-A13E-EDD08455CBB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9B5E435-70DD-4F25-A1A4-7A9153F37853}"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A24CE-DE9E-40FB-A13E-EDD08455CBB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9B5E435-70DD-4F25-A1A4-7A9153F37853}"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A24CE-DE9E-40FB-A13E-EDD08455CBB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9B5E435-70DD-4F25-A1A4-7A9153F37853}" type="datetimeFigureOut">
              <a:rPr lang="en-US" smtClean="0"/>
              <a:t>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8A24CE-DE9E-40FB-A13E-EDD08455CBB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9B5E435-70DD-4F25-A1A4-7A9153F37853}" type="datetimeFigureOut">
              <a:rPr lang="en-US" smtClean="0"/>
              <a:t>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8A24CE-DE9E-40FB-A13E-EDD08455CBB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5E435-70DD-4F25-A1A4-7A9153F37853}" type="datetimeFigureOut">
              <a:rPr lang="en-US" smtClean="0"/>
              <a:t>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8A24CE-DE9E-40FB-A13E-EDD08455CB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9B5E435-70DD-4F25-A1A4-7A9153F37853}"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A24CE-DE9E-40FB-A13E-EDD08455CBB9}"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9B5E435-70DD-4F25-A1A4-7A9153F37853}" type="datetimeFigureOut">
              <a:rPr lang="en-US" smtClean="0"/>
              <a:t>1/1/2018</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7E8A24CE-DE9E-40FB-A13E-EDD08455CBB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9B5E435-70DD-4F25-A1A4-7A9153F37853}" type="datetimeFigureOut">
              <a:rPr lang="en-US" smtClean="0"/>
              <a:t>1/1/2018</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E8A24CE-DE9E-40FB-A13E-EDD08455CBB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52800"/>
            <a:ext cx="8077200" cy="1673352"/>
          </a:xfrm>
        </p:spPr>
        <p:txBody>
          <a:bodyPr/>
          <a:lstStyle/>
          <a:p>
            <a:r>
              <a:rPr lang="en-US" dirty="0"/>
              <a:t>YouTube Spam Detection</a:t>
            </a:r>
          </a:p>
        </p:txBody>
      </p:sp>
      <p:sp>
        <p:nvSpPr>
          <p:cNvPr id="3" name="Subtitle 2"/>
          <p:cNvSpPr>
            <a:spLocks noGrp="1"/>
          </p:cNvSpPr>
          <p:nvPr>
            <p:ph type="subTitle" idx="1"/>
          </p:nvPr>
        </p:nvSpPr>
        <p:spPr/>
        <p:txBody>
          <a:bodyPr/>
          <a:lstStyle/>
          <a:p>
            <a:r>
              <a:rPr lang="en-US" dirty="0"/>
              <a:t>IRTM FINAL PROJECT</a:t>
            </a:r>
          </a:p>
        </p:txBody>
      </p:sp>
      <p:sp>
        <p:nvSpPr>
          <p:cNvPr id="4" name="TextBox 3"/>
          <p:cNvSpPr txBox="1"/>
          <p:nvPr/>
        </p:nvSpPr>
        <p:spPr>
          <a:xfrm>
            <a:off x="457200" y="5334000"/>
            <a:ext cx="4736361" cy="923330"/>
          </a:xfrm>
          <a:prstGeom prst="rect">
            <a:avLst/>
          </a:prstGeom>
          <a:noFill/>
        </p:spPr>
        <p:txBody>
          <a:bodyPr wrap="none" rtlCol="0">
            <a:spAutoFit/>
          </a:bodyPr>
          <a:lstStyle/>
          <a:p>
            <a:r>
              <a:rPr lang="en-US" dirty="0" err="1"/>
              <a:t>Hammad</a:t>
            </a:r>
            <a:r>
              <a:rPr lang="en-US" dirty="0"/>
              <a:t> Khan    			  k142145</a:t>
            </a:r>
            <a:br>
              <a:rPr lang="en-US" dirty="0"/>
            </a:br>
            <a:r>
              <a:rPr lang="en-US" dirty="0"/>
              <a:t>Hafiz Muhammad </a:t>
            </a:r>
            <a:r>
              <a:rPr lang="en-US" dirty="0" err="1"/>
              <a:t>Zubair</a:t>
            </a:r>
            <a:r>
              <a:rPr lang="en-US" dirty="0"/>
              <a:t> Hasan 	  k142257</a:t>
            </a:r>
          </a:p>
          <a:p>
            <a:r>
              <a:rPr lang="en-US" dirty="0" err="1"/>
              <a:t>Talha</a:t>
            </a:r>
            <a:r>
              <a:rPr lang="en-US" dirty="0"/>
              <a:t> Asif 			  k142246</a:t>
            </a:r>
          </a:p>
        </p:txBody>
      </p:sp>
      <p:sp>
        <p:nvSpPr>
          <p:cNvPr id="5" name="TextBox 4"/>
          <p:cNvSpPr txBox="1"/>
          <p:nvPr/>
        </p:nvSpPr>
        <p:spPr>
          <a:xfrm>
            <a:off x="5486400" y="6444734"/>
            <a:ext cx="3370282" cy="369332"/>
          </a:xfrm>
          <a:prstGeom prst="rect">
            <a:avLst/>
          </a:prstGeom>
          <a:noFill/>
        </p:spPr>
        <p:txBody>
          <a:bodyPr wrap="none" rtlCol="0">
            <a:spAutoFit/>
          </a:bodyPr>
          <a:lstStyle/>
          <a:p>
            <a:r>
              <a:rPr lang="en-US" dirty="0"/>
              <a:t>Presented to Dr. Muhammad Rafi</a:t>
            </a:r>
          </a:p>
        </p:txBody>
      </p:sp>
    </p:spTree>
    <p:extLst>
      <p:ext uri="{BB962C8B-B14F-4D97-AF65-F5344CB8AC3E}">
        <p14:creationId xmlns:p14="http://schemas.microsoft.com/office/powerpoint/2010/main" val="78461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a:t>
            </a:r>
          </a:p>
        </p:txBody>
      </p:sp>
      <p:sp>
        <p:nvSpPr>
          <p:cNvPr id="3" name="Content Placeholder 2"/>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Random Forest algorithm is a supervised classification algorithm</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Higher the number of trees higher the results.</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Randomly generated trees values are stored and one with the best possible highest value is selected as a result.</a:t>
            </a:r>
          </a:p>
        </p:txBody>
      </p:sp>
    </p:spTree>
    <p:extLst>
      <p:ext uri="{BB962C8B-B14F-4D97-AF65-F5344CB8AC3E}">
        <p14:creationId xmlns:p14="http://schemas.microsoft.com/office/powerpoint/2010/main" val="170935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Boosting:</a:t>
            </a:r>
          </a:p>
        </p:txBody>
      </p:sp>
      <p:sp>
        <p:nvSpPr>
          <p:cNvPr id="3" name="Content Placeholder 2"/>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Gradient boosting is an </a:t>
            </a:r>
            <a:r>
              <a:rPr lang="en-US" sz="2800" dirty="0" err="1">
                <a:latin typeface="Calibri" panose="020F0502020204030204" pitchFamily="34" charset="0"/>
                <a:cs typeface="Calibri" panose="020F0502020204030204" pitchFamily="34" charset="0"/>
              </a:rPr>
              <a:t>ensembling</a:t>
            </a:r>
            <a:r>
              <a:rPr lang="en-US" sz="2800" dirty="0">
                <a:latin typeface="Calibri" panose="020F0502020204030204" pitchFamily="34" charset="0"/>
                <a:cs typeface="Calibri" panose="020F0502020204030204" pitchFamily="34" charset="0"/>
              </a:rPr>
              <a:t> technique, which means that prediction is done by an ensemble of simpler estimators</a:t>
            </a: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 aim of gradient boosting is to create (or "train") an ensemble of trees, given that we know how to train a single decision tree. This technique is called </a:t>
            </a:r>
            <a:r>
              <a:rPr lang="en-US" sz="2800" b="1" dirty="0">
                <a:latin typeface="Calibri" panose="020F0502020204030204" pitchFamily="34" charset="0"/>
                <a:cs typeface="Calibri" panose="020F0502020204030204" pitchFamily="34" charset="0"/>
              </a:rPr>
              <a:t>boosting</a:t>
            </a:r>
            <a:r>
              <a:rPr lang="en-US" sz="2800" dirty="0">
                <a:latin typeface="Calibri" panose="020F0502020204030204" pitchFamily="34" charset="0"/>
                <a:cs typeface="Calibri" panose="020F0502020204030204" pitchFamily="34" charset="0"/>
              </a:rPr>
              <a:t> because we expect an ensemble to work much better than a single estimator.</a:t>
            </a:r>
          </a:p>
        </p:txBody>
      </p:sp>
    </p:spTree>
    <p:extLst>
      <p:ext uri="{BB962C8B-B14F-4D97-AF65-F5344CB8AC3E}">
        <p14:creationId xmlns:p14="http://schemas.microsoft.com/office/powerpoint/2010/main" val="1126424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600200"/>
            <a:ext cx="5210175" cy="5070866"/>
          </a:xfrm>
        </p:spPr>
      </p:pic>
    </p:spTree>
    <p:extLst>
      <p:ext uri="{BB962C8B-B14F-4D97-AF65-F5344CB8AC3E}">
        <p14:creationId xmlns:p14="http://schemas.microsoft.com/office/powerpoint/2010/main" val="1547786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r>
              <a:rPr lang="en-US" dirty="0"/>
              <a:t>Mean Accuracy : 0.956902103907</a:t>
            </a:r>
          </a:p>
          <a:p>
            <a:r>
              <a:rPr lang="en-US"/>
              <a:t>Max Accuracy: 0.985401459854</a:t>
            </a:r>
            <a:endParaRPr lang="en-US" dirty="0"/>
          </a:p>
        </p:txBody>
      </p:sp>
    </p:spTree>
    <p:extLst>
      <p:ext uri="{BB962C8B-B14F-4D97-AF65-F5344CB8AC3E}">
        <p14:creationId xmlns:p14="http://schemas.microsoft.com/office/powerpoint/2010/main" val="1814937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1143000" y="1295400"/>
            <a:ext cx="8229600" cy="4625609"/>
          </a:xfrm>
        </p:spPr>
        <p:txBody>
          <a:bodyPr>
            <a:normAutofit/>
          </a:bodyPr>
          <a:lstStyle/>
          <a:p>
            <a:pPr marL="118872" indent="0">
              <a:buNone/>
            </a:pPr>
            <a:endParaRPr lang="en-US" sz="11500" dirty="0"/>
          </a:p>
          <a:p>
            <a:pPr marL="118872" indent="0">
              <a:buNone/>
            </a:pPr>
            <a:r>
              <a:rPr lang="en-US" sz="11500" dirty="0"/>
              <a:t>Thank You</a:t>
            </a:r>
          </a:p>
        </p:txBody>
      </p:sp>
    </p:spTree>
    <p:extLst>
      <p:ext uri="{BB962C8B-B14F-4D97-AF65-F5344CB8AC3E}">
        <p14:creationId xmlns:p14="http://schemas.microsoft.com/office/powerpoint/2010/main" val="314215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endParaRPr lang="en-US" sz="2800" dirty="0">
              <a:latin typeface="Calibri" panose="020F0502020204030204" pitchFamily="34" charset="0"/>
              <a:cs typeface="Calibri" panose="020F0502020204030204" pitchFamily="34" charset="0"/>
            </a:endParaRPr>
          </a:p>
          <a:p>
            <a:pPr marL="118872" indent="0">
              <a:buNone/>
            </a:pPr>
            <a:endParaRPr lang="en-US" sz="2800" dirty="0">
              <a:latin typeface="Calibri" panose="020F0502020204030204" pitchFamily="34" charset="0"/>
              <a:cs typeface="Calibri" panose="020F0502020204030204" pitchFamily="34" charset="0"/>
            </a:endParaRPr>
          </a:p>
          <a:p>
            <a:pPr marL="118872" indent="0">
              <a:buNone/>
            </a:pPr>
            <a:r>
              <a:rPr lang="en-US" sz="2800" dirty="0">
                <a:latin typeface="Calibri" panose="020F0502020204030204" pitchFamily="34" charset="0"/>
                <a:cs typeface="Calibri" panose="020F0502020204030204" pitchFamily="34" charset="0"/>
              </a:rPr>
              <a:t>As many videos of big superstar upload on YouTube on the daily basis and a handsome amount of comments posted on that videos are spam </a:t>
            </a:r>
            <a:r>
              <a:rPr lang="en-US" sz="2800" dirty="0" err="1">
                <a:latin typeface="Calibri" panose="020F0502020204030204" pitchFamily="34" charset="0"/>
                <a:cs typeface="Calibri" panose="020F0502020204030204" pitchFamily="34" charset="0"/>
              </a:rPr>
              <a:t>i.e</a:t>
            </a:r>
            <a:r>
              <a:rPr lang="en-US" sz="2800" dirty="0">
                <a:latin typeface="Calibri" panose="020F0502020204030204" pitchFamily="34" charset="0"/>
                <a:cs typeface="Calibri" panose="020F0502020204030204" pitchFamily="34" charset="0"/>
              </a:rPr>
              <a:t> people trying to promote their channel or market their product. To tackle this problem In this project we needed to identify the class of the YouTube video comments that it belongs to spam or ham.</a:t>
            </a: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189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Division:</a:t>
            </a:r>
          </a:p>
        </p:txBody>
      </p:sp>
      <p:sp>
        <p:nvSpPr>
          <p:cNvPr id="3" name="Content Placeholder 2"/>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The work divided between all group members is as following</a:t>
            </a:r>
            <a:br>
              <a:rPr lang="en-US" sz="2800" dirty="0">
                <a:latin typeface="Calibri" panose="020F0502020204030204" pitchFamily="34" charset="0"/>
                <a:cs typeface="Calibri" panose="020F0502020204030204" pitchFamily="34" charset="0"/>
              </a:rPr>
            </a:br>
            <a:endParaRPr lang="en-US" sz="2800" dirty="0">
              <a:latin typeface="Calibri" panose="020F0502020204030204" pitchFamily="34" charset="0"/>
              <a:cs typeface="Calibri" panose="020F0502020204030204" pitchFamily="34" charset="0"/>
            </a:endParaRPr>
          </a:p>
          <a:p>
            <a:pPr marL="118872" indent="0">
              <a:buNone/>
            </a:pP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Hammad Khan (Proposal, Ensemble experiment )</a:t>
            </a:r>
          </a:p>
          <a:p>
            <a:r>
              <a:rPr lang="en-US" sz="2800" dirty="0">
                <a:latin typeface="Calibri" panose="020F0502020204030204" pitchFamily="34" charset="0"/>
                <a:cs typeface="Calibri" panose="020F0502020204030204" pitchFamily="34" charset="0"/>
              </a:rPr>
              <a:t>Hafiz Muhammad Zubair Hasan (Ensemble experiment)</a:t>
            </a:r>
          </a:p>
          <a:p>
            <a:r>
              <a:rPr lang="en-US" sz="2800" dirty="0">
                <a:latin typeface="Calibri" panose="020F0502020204030204" pitchFamily="34" charset="0"/>
                <a:cs typeface="Calibri" panose="020F0502020204030204" pitchFamily="34" charset="0"/>
              </a:rPr>
              <a:t>Talha Asif (Presentation, Cross Validation, Plotting confusion matrix)</a:t>
            </a:r>
          </a:p>
        </p:txBody>
      </p:sp>
    </p:spTree>
    <p:extLst>
      <p:ext uri="{BB962C8B-B14F-4D97-AF65-F5344CB8AC3E}">
        <p14:creationId xmlns:p14="http://schemas.microsoft.com/office/powerpoint/2010/main" val="3527207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a:bodyPr>
          <a:lstStyle/>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Our Dataset consist of 5 videos comment collection </a:t>
            </a: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1.PSY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2.LMFA</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3.Shakira</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4.Eminem</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5.Katy Perry</a:t>
            </a:r>
          </a:p>
        </p:txBody>
      </p:sp>
    </p:spTree>
    <p:extLst>
      <p:ext uri="{BB962C8B-B14F-4D97-AF65-F5344CB8AC3E}">
        <p14:creationId xmlns:p14="http://schemas.microsoft.com/office/powerpoint/2010/main" val="254481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a:bodyPr>
          <a:lstStyle/>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Each file contains following columns of details.</a:t>
            </a:r>
          </a:p>
          <a:p>
            <a:pPr marL="118872" indent="0">
              <a:buNone/>
            </a:pPr>
            <a:endParaRPr lang="en-US" sz="2800" dirty="0">
              <a:latin typeface="Calibri" panose="020F0502020204030204" pitchFamily="34" charset="0"/>
              <a:cs typeface="Calibri" panose="020F0502020204030204" pitchFamily="34" charset="0"/>
            </a:endParaRPr>
          </a:p>
          <a:p>
            <a:pPr marL="118872" indent="0">
              <a:buNone/>
            </a:pPr>
            <a:r>
              <a:rPr lang="en-US" sz="2800" dirty="0">
                <a:latin typeface="Calibri" panose="020F0502020204030204" pitchFamily="34" charset="0"/>
                <a:cs typeface="Calibri" panose="020F0502020204030204" pitchFamily="34" charset="0"/>
              </a:rPr>
              <a:t>-Comment ID</a:t>
            </a:r>
          </a:p>
          <a:p>
            <a:pPr marL="118872" indent="0">
              <a:buNone/>
            </a:pPr>
            <a:r>
              <a:rPr lang="en-US" sz="2800" dirty="0">
                <a:latin typeface="Calibri" panose="020F0502020204030204" pitchFamily="34" charset="0"/>
                <a:cs typeface="Calibri" panose="020F0502020204030204" pitchFamily="34" charset="0"/>
              </a:rPr>
              <a:t>- Author Name</a:t>
            </a:r>
          </a:p>
          <a:p>
            <a:pPr marL="118872" indent="0">
              <a:buNone/>
            </a:pPr>
            <a:r>
              <a:rPr lang="en-US" sz="2800" dirty="0">
                <a:latin typeface="Calibri" panose="020F0502020204030204" pitchFamily="34" charset="0"/>
                <a:cs typeface="Calibri" panose="020F0502020204030204" pitchFamily="34" charset="0"/>
              </a:rPr>
              <a:t>- Date</a:t>
            </a:r>
          </a:p>
          <a:p>
            <a:pPr marL="118872" indent="0">
              <a:buNone/>
            </a:pPr>
            <a:r>
              <a:rPr lang="en-US" sz="2800" dirty="0">
                <a:latin typeface="Calibri" panose="020F0502020204030204" pitchFamily="34" charset="0"/>
                <a:cs typeface="Calibri" panose="020F0502020204030204" pitchFamily="34" charset="0"/>
              </a:rPr>
              <a:t>- Content</a:t>
            </a:r>
          </a:p>
          <a:p>
            <a:pPr marL="118872" indent="0">
              <a:buNone/>
            </a:pPr>
            <a:r>
              <a:rPr lang="en-US" sz="2800" dirty="0">
                <a:latin typeface="Calibri" panose="020F0502020204030204" pitchFamily="34" charset="0"/>
                <a:cs typeface="Calibri" panose="020F0502020204030204" pitchFamily="34" charset="0"/>
              </a:rPr>
              <a:t>- Class (Where 1 is for SPAM and 0 for HAM</a:t>
            </a:r>
            <a:r>
              <a:rPr lang="en-US" dirty="0">
                <a:latin typeface="Agency FB" panose="020B0503020202020204" pitchFamily="34" charset="0"/>
              </a:rPr>
              <a:t>)</a:t>
            </a:r>
          </a:p>
        </p:txBody>
      </p:sp>
    </p:spTree>
    <p:extLst>
      <p:ext uri="{BB962C8B-B14F-4D97-AF65-F5344CB8AC3E}">
        <p14:creationId xmlns:p14="http://schemas.microsoft.com/office/powerpoint/2010/main" val="4266739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a:bodyPr>
          <a:lstStyle/>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Example : </a:t>
            </a: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pPr marL="118872" indent="0">
              <a:buNone/>
            </a:pPr>
            <a:r>
              <a:rPr lang="en-US" sz="2000" dirty="0">
                <a:latin typeface="Calibri" panose="020F0502020204030204" pitchFamily="34" charset="0"/>
                <a:cs typeface="Calibri" panose="020F0502020204030204" pitchFamily="34" charset="0"/>
              </a:rPr>
              <a:t>Comment ID : LZQPQhLyRh80UYxNuaDWhIGQYNQ96IuCg-AYWqNPjpU</a:t>
            </a:r>
          </a:p>
          <a:p>
            <a:pPr marL="118872" indent="0">
              <a:buNone/>
            </a:pPr>
            <a:r>
              <a:rPr lang="en-US" sz="2000" dirty="0">
                <a:latin typeface="Calibri" panose="020F0502020204030204" pitchFamily="34" charset="0"/>
                <a:cs typeface="Calibri" panose="020F0502020204030204" pitchFamily="34" charset="0"/>
              </a:rPr>
              <a:t>Date : 2013-11-07T06:20:48</a:t>
            </a:r>
          </a:p>
          <a:p>
            <a:pPr marL="118872" indent="0">
              <a:buNone/>
            </a:pPr>
            <a:r>
              <a:rPr lang="en-US" sz="2000" dirty="0">
                <a:latin typeface="Calibri" panose="020F0502020204030204" pitchFamily="34" charset="0"/>
                <a:cs typeface="Calibri" panose="020F0502020204030204" pitchFamily="34" charset="0"/>
              </a:rPr>
              <a:t>Author : Julius NM</a:t>
            </a:r>
          </a:p>
          <a:p>
            <a:pPr marL="118872" indent="0">
              <a:buNone/>
            </a:pPr>
            <a:r>
              <a:rPr lang="en-US" sz="2000" dirty="0">
                <a:latin typeface="Calibri" panose="020F0502020204030204" pitchFamily="34" charset="0"/>
                <a:cs typeface="Calibri" panose="020F0502020204030204" pitchFamily="34" charset="0"/>
              </a:rPr>
              <a:t>Content : Huh, anyway check out this you[tube] channel: kobyoshi02</a:t>
            </a:r>
          </a:p>
          <a:p>
            <a:pPr marL="118872" indent="0">
              <a:buNone/>
            </a:pPr>
            <a:r>
              <a:rPr lang="en-US" sz="2000" dirty="0">
                <a:latin typeface="Calibri" panose="020F0502020204030204" pitchFamily="34" charset="0"/>
                <a:cs typeface="Calibri" panose="020F0502020204030204" pitchFamily="34" charset="0"/>
              </a:rPr>
              <a:t>Class : 1</a:t>
            </a:r>
          </a:p>
        </p:txBody>
      </p:sp>
    </p:spTree>
    <p:extLst>
      <p:ext uri="{BB962C8B-B14F-4D97-AF65-F5344CB8AC3E}">
        <p14:creationId xmlns:p14="http://schemas.microsoft.com/office/powerpoint/2010/main" val="1231174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used:</a:t>
            </a:r>
          </a:p>
        </p:txBody>
      </p:sp>
      <p:sp>
        <p:nvSpPr>
          <p:cNvPr id="3" name="Content Placeholder 2"/>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We used ensemble approach to figure out the problem of spam detection in comments of YouTube Videos.</a:t>
            </a:r>
          </a:p>
          <a:p>
            <a:endParaRPr lang="en-US" sz="2800" dirty="0">
              <a:latin typeface="Calibri" panose="020F0502020204030204" pitchFamily="34" charset="0"/>
              <a:cs typeface="Calibri" panose="020F0502020204030204" pitchFamily="34" charset="0"/>
            </a:endParaRPr>
          </a:p>
          <a:p>
            <a:pPr marL="118872" indent="0">
              <a:buNone/>
            </a:pP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 Algorithms used in ensemble are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1. Logistics Regression</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2. Random Forest</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3. Gradient Boosting</a:t>
            </a:r>
          </a:p>
        </p:txBody>
      </p:sp>
    </p:spTree>
    <p:extLst>
      <p:ext uri="{BB962C8B-B14F-4D97-AF65-F5344CB8AC3E}">
        <p14:creationId xmlns:p14="http://schemas.microsoft.com/office/powerpoint/2010/main" val="414317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Content Placeholder 2"/>
          <p:cNvSpPr>
            <a:spLocks noGrp="1"/>
          </p:cNvSpPr>
          <p:nvPr>
            <p:ph idx="1"/>
          </p:nvPr>
        </p:nvSpPr>
        <p:spPr>
          <a:xfrm>
            <a:off x="304800" y="1676400"/>
            <a:ext cx="8077200" cy="4625609"/>
          </a:xfrm>
        </p:spPr>
        <p:txBody>
          <a:bodyPr>
            <a:normAutofit lnSpcReduction="10000"/>
          </a:bodyPr>
          <a:lstStyle/>
          <a:p>
            <a:r>
              <a:rPr lang="en-US" sz="2400" dirty="0">
                <a:latin typeface="Calibri" panose="020F0502020204030204" pitchFamily="34" charset="0"/>
                <a:cs typeface="Calibri" panose="020F0502020204030204" pitchFamily="34" charset="0"/>
              </a:rPr>
              <a:t>Ensemble methods are techniques that create multiple models and then combine them to produce improved results. </a:t>
            </a:r>
          </a:p>
          <a:p>
            <a:endParaRPr lang="en-US" sz="2400" dirty="0">
              <a:latin typeface="Calibri" panose="020F0502020204030204" pitchFamily="34" charset="0"/>
              <a:cs typeface="Calibri" panose="020F0502020204030204" pitchFamily="34" charset="0"/>
            </a:endParaRPr>
          </a:p>
          <a:p>
            <a:pPr marL="118872"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Reason to use Ensemble : </a:t>
            </a:r>
          </a:p>
          <a:p>
            <a:pPr marL="118872" indent="0">
              <a:buNone/>
            </a:pPr>
            <a:r>
              <a:rPr lang="en-US" sz="2400" dirty="0">
                <a:latin typeface="Calibri" panose="020F0502020204030204" pitchFamily="34" charset="0"/>
                <a:cs typeface="Calibri" panose="020F0502020204030204" pitchFamily="34" charset="0"/>
              </a:rPr>
              <a:t>     - More Accurate Results.</a:t>
            </a:r>
          </a:p>
          <a:p>
            <a:pPr marL="118872" indent="0">
              <a:buNone/>
            </a:pPr>
            <a:r>
              <a:rPr lang="en-US" sz="2400" dirty="0">
                <a:latin typeface="Calibri" panose="020F0502020204030204" pitchFamily="34" charset="0"/>
                <a:cs typeface="Calibri" panose="020F0502020204030204" pitchFamily="34" charset="0"/>
              </a:rPr>
              <a:t>     - Competition winners used Ensemble</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Netflix</a:t>
            </a:r>
          </a:p>
          <a:p>
            <a:pPr marL="118872" indent="0">
              <a:buNone/>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Kaggle</a:t>
            </a:r>
            <a:endParaRPr lang="en-US" sz="2400" dirty="0">
              <a:latin typeface="Calibri" panose="020F0502020204030204" pitchFamily="34" charset="0"/>
              <a:cs typeface="Calibri" panose="020F0502020204030204" pitchFamily="34" charset="0"/>
            </a:endParaRPr>
          </a:p>
          <a:p>
            <a:pPr marL="118872" indent="0">
              <a:buNone/>
            </a:pPr>
            <a:r>
              <a:rPr lang="en-US" sz="2400" dirty="0">
                <a:latin typeface="Calibri" panose="020F0502020204030204" pitchFamily="34" charset="0"/>
                <a:cs typeface="Calibri" panose="020F0502020204030204" pitchFamily="34" charset="0"/>
              </a:rPr>
              <a:t>	KDD 2009</a:t>
            </a:r>
          </a:p>
          <a:p>
            <a:pPr marL="118872"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Majority Voting Classifier used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276600"/>
            <a:ext cx="3052763" cy="3052763"/>
          </a:xfrm>
          <a:prstGeom prst="rect">
            <a:avLst/>
          </a:prstGeom>
        </p:spPr>
      </p:pic>
    </p:spTree>
    <p:extLst>
      <p:ext uri="{BB962C8B-B14F-4D97-AF65-F5344CB8AC3E}">
        <p14:creationId xmlns:p14="http://schemas.microsoft.com/office/powerpoint/2010/main" val="343867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Logistics Regression:</a:t>
            </a:r>
          </a:p>
        </p:txBody>
      </p:sp>
      <p:sp>
        <p:nvSpPr>
          <p:cNvPr id="3" name="Content Placeholder 2"/>
          <p:cNvSpPr>
            <a:spLocks noGrp="1"/>
          </p:cNvSpPr>
          <p:nvPr>
            <p:ph idx="1"/>
          </p:nvPr>
        </p:nvSpPr>
        <p:spPr/>
        <p:txBody>
          <a:bodyPr>
            <a:normAutofit/>
          </a:bodyPr>
          <a:lstStyle/>
          <a:p>
            <a:r>
              <a:rPr lang="en-US" sz="2800" dirty="0" err="1">
                <a:latin typeface="Calibri" panose="020F0502020204030204" pitchFamily="34" charset="0"/>
                <a:cs typeface="Calibri" panose="020F0502020204030204" pitchFamily="34" charset="0"/>
              </a:rPr>
              <a:t>Goto</a:t>
            </a:r>
            <a:r>
              <a:rPr lang="en-US" sz="2800" dirty="0">
                <a:latin typeface="Calibri" panose="020F0502020204030204" pitchFamily="34" charset="0"/>
                <a:cs typeface="Calibri" panose="020F0502020204030204" pitchFamily="34" charset="0"/>
              </a:rPr>
              <a:t> method for binary classifications.</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Used to plot all values on the scale of 0-1 can use that as </a:t>
            </a:r>
            <a:r>
              <a:rPr lang="en-US" sz="2800" dirty="0" err="1">
                <a:latin typeface="Calibri" panose="020F0502020204030204" pitchFamily="34" charset="0"/>
                <a:cs typeface="Calibri" panose="020F0502020204030204" pitchFamily="34" charset="0"/>
              </a:rPr>
              <a:t>probabilties</a:t>
            </a:r>
            <a:r>
              <a:rPr lang="en-US" sz="2800" dirty="0">
                <a:latin typeface="Calibri" panose="020F0502020204030204" pitchFamily="34" charset="0"/>
                <a:cs typeface="Calibri" panose="020F0502020204030204" pitchFamily="34" charset="0"/>
              </a:rPr>
              <a:t>.</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Work great when we remove unrelated attributes, or repeated attributes.</a:t>
            </a:r>
          </a:p>
        </p:txBody>
      </p:sp>
    </p:spTree>
    <p:extLst>
      <p:ext uri="{BB962C8B-B14F-4D97-AF65-F5344CB8AC3E}">
        <p14:creationId xmlns:p14="http://schemas.microsoft.com/office/powerpoint/2010/main" val="1060732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300</TotalTime>
  <Words>382</Words>
  <Application>Microsoft Office PowerPoint</Application>
  <PresentationFormat>On-screen Show (4:3)</PresentationFormat>
  <Paragraphs>77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Agency FB</vt:lpstr>
      <vt:lpstr>Arial</vt:lpstr>
      <vt:lpstr>Calibri</vt:lpstr>
      <vt:lpstr>Corbel</vt:lpstr>
      <vt:lpstr>Wingdings</vt:lpstr>
      <vt:lpstr>Wingdings 2</vt:lpstr>
      <vt:lpstr>Wingdings 3</vt:lpstr>
      <vt:lpstr>Module</vt:lpstr>
      <vt:lpstr>YouTube Spam Detection</vt:lpstr>
      <vt:lpstr>Introduction:</vt:lpstr>
      <vt:lpstr>Work Division:</vt:lpstr>
      <vt:lpstr>Dataset:</vt:lpstr>
      <vt:lpstr>Dataset:</vt:lpstr>
      <vt:lpstr>Dataset:</vt:lpstr>
      <vt:lpstr>Algorithms used:</vt:lpstr>
      <vt:lpstr>Ensemble:</vt:lpstr>
      <vt:lpstr>Logistics Regression:</vt:lpstr>
      <vt:lpstr>Random Forest:</vt:lpstr>
      <vt:lpstr>Gradient Boosting:</vt:lpstr>
      <vt:lpstr>Confusion Matrix:</vt:lpstr>
      <vt:lpstr>Results: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Spam Detection</dc:title>
  <dc:creator>Talha Memon</dc:creator>
  <cp:lastModifiedBy>hAmmad Khan</cp:lastModifiedBy>
  <cp:revision>15</cp:revision>
  <dcterms:created xsi:type="dcterms:W3CDTF">2017-12-31T20:39:50Z</dcterms:created>
  <dcterms:modified xsi:type="dcterms:W3CDTF">2018-01-01T09:33:53Z</dcterms:modified>
</cp:coreProperties>
</file>