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21"/>
  </p:notesMasterIdLst>
  <p:sldIdLst>
    <p:sldId id="256" r:id="rId3"/>
    <p:sldId id="286" r:id="rId4"/>
    <p:sldId id="260" r:id="rId5"/>
    <p:sldId id="270" r:id="rId6"/>
    <p:sldId id="287" r:id="rId7"/>
    <p:sldId id="271" r:id="rId8"/>
    <p:sldId id="272" r:id="rId9"/>
    <p:sldId id="274" r:id="rId10"/>
    <p:sldId id="273" r:id="rId11"/>
    <p:sldId id="275" r:id="rId12"/>
    <p:sldId id="288" r:id="rId13"/>
    <p:sldId id="278" r:id="rId14"/>
    <p:sldId id="279" r:id="rId15"/>
    <p:sldId id="280" r:id="rId16"/>
    <p:sldId id="281" r:id="rId17"/>
    <p:sldId id="285" r:id="rId18"/>
    <p:sldId id="283" r:id="rId19"/>
    <p:sldId id="284" r:id="rId20"/>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0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2" autoAdjust="0"/>
    <p:restoredTop sz="82222" autoAdjust="0"/>
  </p:normalViewPr>
  <p:slideViewPr>
    <p:cSldViewPr>
      <p:cViewPr>
        <p:scale>
          <a:sx n="85" d="100"/>
          <a:sy n="85" d="100"/>
        </p:scale>
        <p:origin x="782" y="55"/>
      </p:cViewPr>
      <p:guideLst>
        <p:guide orient="horz" pos="1620"/>
        <p:guide pos="2880"/>
      </p:guideLst>
    </p:cSldViewPr>
  </p:slideViewPr>
  <p:outlineViewPr>
    <p:cViewPr>
      <p:scale>
        <a:sx n="33" d="100"/>
        <a:sy n="33" d="100"/>
      </p:scale>
      <p:origin x="0" y="-967"/>
    </p:cViewPr>
  </p:outlin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4/17/2018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1676860100"/>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Good afternoon everyone,</a:t>
            </a:r>
          </a:p>
          <a:p>
            <a:endParaRPr lang="en-US" dirty="0"/>
          </a:p>
          <a:p>
            <a:r>
              <a:rPr lang="en-US" dirty="0"/>
              <a:t>I will be presenting our work on ‘Real Time Video Quality of Experience Monitoring for HTTPS and QUIC’ today. In this work, we tackle the problem of real-time video </a:t>
            </a:r>
            <a:r>
              <a:rPr lang="en-US" dirty="0" err="1"/>
              <a:t>QoE</a:t>
            </a:r>
            <a:r>
              <a:rPr lang="en-US" dirty="0"/>
              <a:t> metric prediction for encrypted video streaming using machine learning. Our approach leverages features based on the network and transport layer and can accurately predict </a:t>
            </a:r>
            <a:r>
              <a:rPr lang="en-US" dirty="0" err="1"/>
              <a:t>QoE</a:t>
            </a:r>
            <a:r>
              <a:rPr lang="en-US" dirty="0"/>
              <a:t> metrics </a:t>
            </a:r>
            <a:r>
              <a:rPr lang="en-US" dirty="0" err="1"/>
              <a:t>upto</a:t>
            </a:r>
            <a:r>
              <a:rPr lang="en-US" dirty="0"/>
              <a:t> 90% of the time</a:t>
            </a:r>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With our contributions outlined,  I present the details of our approach.</a:t>
            </a:r>
          </a:p>
          <a:p>
            <a:endParaRPr lang="en-US" dirty="0"/>
          </a:p>
          <a:p>
            <a:r>
              <a:rPr lang="en-US" dirty="0"/>
              <a:t>The structure of our proposed approach is as follows:</a:t>
            </a:r>
          </a:p>
          <a:p>
            <a:endParaRPr lang="en-US" dirty="0"/>
          </a:p>
          <a:p>
            <a:r>
              <a:rPr lang="en-US" dirty="0"/>
              <a:t>Our approach can be divided into two phases, a training phase and a deployment phase.</a:t>
            </a:r>
          </a:p>
          <a:p>
            <a:endParaRPr lang="en-US" dirty="0"/>
          </a:p>
          <a:p>
            <a:r>
              <a:rPr lang="en-US" dirty="0"/>
              <a:t>In the training phase, the network operator streams videos from a video content provider, collecting ground truth </a:t>
            </a:r>
            <a:r>
              <a:rPr lang="en-US" dirty="0" err="1"/>
              <a:t>QoE</a:t>
            </a:r>
            <a:r>
              <a:rPr lang="en-US" dirty="0"/>
              <a:t> metrics and packet traces, under diverse network conditions.</a:t>
            </a:r>
          </a:p>
          <a:p>
            <a:endParaRPr lang="en-US" dirty="0"/>
          </a:p>
          <a:p>
            <a:r>
              <a:rPr lang="en-US" dirty="0"/>
              <a:t>The network operator then extracts a comprehensive set of features based on transport and network layer information in 10 second windows. These features are then labelled with the ground truth </a:t>
            </a:r>
            <a:r>
              <a:rPr lang="en-US" dirty="0" err="1"/>
              <a:t>QoE</a:t>
            </a:r>
            <a:r>
              <a:rPr lang="en-US" dirty="0"/>
              <a:t> metrics collected earlier.</a:t>
            </a:r>
          </a:p>
          <a:p>
            <a:endParaRPr lang="en-US" dirty="0"/>
          </a:p>
          <a:p>
            <a:r>
              <a:rPr lang="en-US" dirty="0"/>
              <a:t>Based on these features and ground truth </a:t>
            </a:r>
            <a:r>
              <a:rPr lang="en-US" dirty="0" err="1"/>
              <a:t>QoE</a:t>
            </a:r>
            <a:r>
              <a:rPr lang="en-US" dirty="0"/>
              <a:t> metrics, the operator trains supervised machine learning models for predicting </a:t>
            </a:r>
            <a:r>
              <a:rPr lang="en-US" dirty="0" err="1"/>
              <a:t>QoE</a:t>
            </a:r>
            <a:r>
              <a:rPr lang="en-US" dirty="0"/>
              <a:t> metrics, with a unique model per metric.</a:t>
            </a:r>
          </a:p>
          <a:p>
            <a:endParaRPr lang="en-US" dirty="0"/>
          </a:p>
          <a:p>
            <a:r>
              <a:rPr lang="en-US" dirty="0"/>
              <a:t>In the deployment phase, the network operator identifies video streams, and collects network and/or transport information for these streams. Then after extracting features in the same manner as in the training phase, the operator uses the previously trained models and the extracted features to predict </a:t>
            </a:r>
            <a:r>
              <a:rPr lang="en-US" dirty="0" err="1"/>
              <a:t>QoE</a:t>
            </a:r>
            <a:r>
              <a:rPr lang="en-US" dirty="0"/>
              <a:t> metrics for the identified video streams.. </a:t>
            </a:r>
          </a:p>
          <a:p>
            <a:endParaRPr lang="en-US" dirty="0"/>
          </a:p>
          <a:p>
            <a:r>
              <a:rPr lang="en-US" dirty="0"/>
              <a:t>The network operator can then use these predicted </a:t>
            </a:r>
            <a:r>
              <a:rPr lang="en-US" dirty="0" err="1"/>
              <a:t>QoE</a:t>
            </a:r>
            <a:r>
              <a:rPr lang="en-US" dirty="0"/>
              <a:t> metrics to detect and mitigate </a:t>
            </a:r>
            <a:r>
              <a:rPr lang="en-US" dirty="0" err="1"/>
              <a:t>QoE</a:t>
            </a:r>
            <a:r>
              <a:rPr lang="en-US" dirty="0"/>
              <a:t> impairments using network management strategies.</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1019645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look at the features we developed for our approach</a:t>
            </a:r>
          </a:p>
          <a:p>
            <a:r>
              <a:rPr lang="en-US" dirty="0"/>
              <a:t>.</a:t>
            </a:r>
          </a:p>
          <a:p>
            <a:r>
              <a:rPr lang="en-US" dirty="0"/>
              <a:t>We can first divide the features we use into two broad categories based on the layer they are extracted from:</a:t>
            </a:r>
          </a:p>
          <a:p>
            <a:endParaRPr lang="en-US" dirty="0"/>
          </a:p>
          <a:p>
            <a:pPr marL="228600" indent="-228600">
              <a:buAutoNum type="arabicPeriod"/>
            </a:pPr>
            <a:r>
              <a:rPr lang="en-US" dirty="0"/>
              <a:t>Network layer features, which are extracted from the network layer</a:t>
            </a:r>
          </a:p>
          <a:p>
            <a:pPr marL="228600" indent="-228600">
              <a:buAutoNum type="arabicPeriod"/>
            </a:pPr>
            <a:r>
              <a:rPr lang="en-US" dirty="0"/>
              <a:t>Transport layer features, which are extracted from the transport layer</a:t>
            </a:r>
          </a:p>
          <a:p>
            <a:pPr marL="228600" indent="-228600">
              <a:buAutoNum type="arabicPeriod"/>
            </a:pPr>
            <a:endParaRPr lang="en-US" dirty="0"/>
          </a:p>
          <a:p>
            <a:pPr marL="0" indent="0">
              <a:buNone/>
            </a:pPr>
            <a:r>
              <a:rPr lang="en-US" dirty="0"/>
              <a:t>These categories are further divided into:</a:t>
            </a:r>
          </a:p>
          <a:p>
            <a:pPr marL="0" indent="0">
              <a:buNone/>
            </a:pPr>
            <a:endParaRPr lang="en-US" dirty="0"/>
          </a:p>
          <a:p>
            <a:pPr marL="228600" indent="-228600">
              <a:buAutoNum type="arabicPeriod"/>
            </a:pPr>
            <a:r>
              <a:rPr lang="en-US" dirty="0"/>
              <a:t>Window features, which are aggregated over the whole 10 second time window</a:t>
            </a:r>
          </a:p>
          <a:p>
            <a:pPr marL="228600" indent="-228600">
              <a:buAutoNum type="arabicPeriod"/>
            </a:pPr>
            <a:r>
              <a:rPr lang="en-US" dirty="0"/>
              <a:t>Packet features, which are calculated using individual packet data.</a:t>
            </a:r>
          </a:p>
          <a:p>
            <a:pPr marL="228600" indent="-228600">
              <a:buAutoNum type="arabicPeriod"/>
            </a:pPr>
            <a:endParaRPr lang="en-US" dirty="0"/>
          </a:p>
          <a:p>
            <a:pPr marL="0" indent="0">
              <a:buNone/>
            </a:pPr>
            <a:r>
              <a:rPr lang="en-US" dirty="0"/>
              <a:t>The set of features we consider is shown.</a:t>
            </a:r>
          </a:p>
          <a:p>
            <a:pPr marL="0" indent="0">
              <a:buNone/>
            </a:pPr>
            <a:endParaRPr lang="en-US" dirty="0"/>
          </a:p>
          <a:p>
            <a:pPr marL="0" indent="0">
              <a:buNone/>
            </a:pPr>
            <a:r>
              <a:rPr lang="en-US" dirty="0"/>
              <a:t>Note that the layers encrypted in a protocol will affect which features we can use for that protocol. Hence, models trained for HTTPS can utilize all features, while models for QUIC can only use network-layer features.</a:t>
            </a:r>
          </a:p>
          <a:p>
            <a:pPr marL="0" indent="0">
              <a:buNone/>
            </a:pPr>
            <a:endParaRPr lang="en-US" dirty="0"/>
          </a:p>
          <a:p>
            <a:pPr marL="0" indent="0">
              <a:buNone/>
            </a:pPr>
            <a:r>
              <a:rPr lang="en-US" dirty="0"/>
              <a:t>For further details on how we utilize these features, you can look in the paper.</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12110908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problem that we are attempting to solve is of </a:t>
            </a:r>
            <a:r>
              <a:rPr lang="en-US" dirty="0" err="1"/>
              <a:t>QoE</a:t>
            </a:r>
            <a:r>
              <a:rPr lang="en-US" dirty="0"/>
              <a:t> metric prediction.</a:t>
            </a:r>
          </a:p>
          <a:p>
            <a:endParaRPr lang="en-US" dirty="0"/>
          </a:p>
          <a:p>
            <a:r>
              <a:rPr lang="en-US" dirty="0"/>
              <a:t>In our approach, we view this problem as a binary classification problem.</a:t>
            </a:r>
          </a:p>
          <a:p>
            <a:endParaRPr lang="en-US" dirty="0"/>
          </a:p>
          <a:p>
            <a:r>
              <a:rPr lang="en-US" dirty="0"/>
              <a:t>For Startup delay, we can view the problem as predicting whether Startup delay is below k seconds, where k can be changed based on requirements.</a:t>
            </a:r>
          </a:p>
          <a:p>
            <a:endParaRPr lang="en-US" dirty="0"/>
          </a:p>
          <a:p>
            <a:r>
              <a:rPr lang="en-US" dirty="0"/>
              <a:t>For average quality, we can view the problem as predicting whether the average quality is above or below a certain resolution in the time window.</a:t>
            </a:r>
          </a:p>
          <a:p>
            <a:endParaRPr lang="en-US" dirty="0"/>
          </a:p>
          <a:p>
            <a:r>
              <a:rPr lang="en-US" dirty="0"/>
              <a:t>Finally, prediction rebuffering is simply predicting whether rebuffering has occurred in the time window.</a:t>
            </a:r>
          </a:p>
          <a:p>
            <a:endParaRPr lang="en-US" dirty="0"/>
          </a:p>
          <a:p>
            <a:r>
              <a:rPr lang="en-US" dirty="0"/>
              <a:t>For exact details on the value of k and the resolution that we consider, I invite you to go through our work.</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12</a:t>
            </a:fld>
            <a:endParaRPr lang="en-US"/>
          </a:p>
        </p:txBody>
      </p:sp>
    </p:spTree>
    <p:extLst>
      <p:ext uri="{BB962C8B-B14F-4D97-AF65-F5344CB8AC3E}">
        <p14:creationId xmlns:p14="http://schemas.microsoft.com/office/powerpoint/2010/main" val="390624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evaluating our approach, we collected data for video streams under different network conditions.</a:t>
            </a:r>
          </a:p>
          <a:p>
            <a:endParaRPr lang="en-US" dirty="0"/>
          </a:p>
          <a:p>
            <a:r>
              <a:rPr lang="en-US" dirty="0"/>
              <a:t>We streamed YouTube video over HTTPS and QUIC using the Google Chrome browser in an automated fashion using Selenium.</a:t>
            </a:r>
          </a:p>
          <a:p>
            <a:endParaRPr lang="en-US" dirty="0"/>
          </a:p>
          <a:p>
            <a:r>
              <a:rPr lang="en-US" dirty="0"/>
              <a:t>To capture packet traces for these video streams, we used </a:t>
            </a:r>
            <a:r>
              <a:rPr lang="en-US" dirty="0" err="1"/>
              <a:t>tcpdump</a:t>
            </a:r>
            <a:r>
              <a:rPr lang="en-US" dirty="0"/>
              <a:t>.</a:t>
            </a:r>
          </a:p>
          <a:p>
            <a:endParaRPr lang="en-US" dirty="0"/>
          </a:p>
          <a:p>
            <a:r>
              <a:rPr lang="en-US" dirty="0"/>
              <a:t>In order to stream video under different network conditions, we shaped the network traffic using the </a:t>
            </a:r>
            <a:r>
              <a:rPr lang="en-US" dirty="0" err="1"/>
              <a:t>tc</a:t>
            </a:r>
            <a:r>
              <a:rPr lang="en-US" dirty="0"/>
              <a:t> and </a:t>
            </a:r>
            <a:r>
              <a:rPr lang="en-US" dirty="0" err="1"/>
              <a:t>netem</a:t>
            </a:r>
            <a:r>
              <a:rPr lang="en-US" dirty="0"/>
              <a:t> tools.</a:t>
            </a:r>
          </a:p>
          <a:p>
            <a:endParaRPr lang="en-US" dirty="0"/>
          </a:p>
          <a:p>
            <a:r>
              <a:rPr lang="en-US" dirty="0"/>
              <a:t>Finally, we extract ground truth video </a:t>
            </a:r>
            <a:r>
              <a:rPr lang="en-US" dirty="0" err="1"/>
              <a:t>QoE</a:t>
            </a:r>
            <a:r>
              <a:rPr lang="en-US" dirty="0"/>
              <a:t> metrics using </a:t>
            </a:r>
            <a:r>
              <a:rPr lang="en-US" dirty="0" err="1"/>
              <a:t>Youtube’s</a:t>
            </a:r>
            <a:r>
              <a:rPr lang="en-US" dirty="0"/>
              <a:t> </a:t>
            </a:r>
            <a:r>
              <a:rPr lang="en-US" dirty="0" err="1"/>
              <a:t>iFrame</a:t>
            </a:r>
            <a:r>
              <a:rPr lang="en-US" dirty="0"/>
              <a:t> API.</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13</a:t>
            </a:fld>
            <a:endParaRPr lang="en-US"/>
          </a:p>
        </p:txBody>
      </p:sp>
    </p:spTree>
    <p:extLst>
      <p:ext uri="{BB962C8B-B14F-4D97-AF65-F5344CB8AC3E}">
        <p14:creationId xmlns:p14="http://schemas.microsoft.com/office/powerpoint/2010/main" val="2819247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supervised machine learning approach builds </a:t>
            </a:r>
            <a:r>
              <a:rPr lang="en-US" dirty="0" err="1"/>
              <a:t>QoE</a:t>
            </a:r>
            <a:r>
              <a:rPr lang="en-US" dirty="0"/>
              <a:t> prediction models as decision trees, which have shown good performance on similar problems and also have the added benefit of being human interpretable.</a:t>
            </a:r>
          </a:p>
          <a:p>
            <a:endParaRPr lang="en-US" dirty="0"/>
          </a:p>
          <a:p>
            <a:r>
              <a:rPr lang="en-US" dirty="0"/>
              <a:t>To develop models that do not overfit on training data, we use </a:t>
            </a:r>
            <a:r>
              <a:rPr lang="en-US" dirty="0" err="1"/>
              <a:t>AdaBoost</a:t>
            </a:r>
            <a:r>
              <a:rPr lang="en-US" dirty="0"/>
              <a:t> ensemble learning  as a meta classifier.</a:t>
            </a:r>
          </a:p>
          <a:p>
            <a:endParaRPr lang="en-US" dirty="0"/>
          </a:p>
          <a:p>
            <a:r>
              <a:rPr lang="en-US" dirty="0"/>
              <a:t>Finally, to evaluate the performance of our models, we train and test these models under 10-fold cross validation.</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14</a:t>
            </a:fld>
            <a:endParaRPr lang="en-US"/>
          </a:p>
        </p:txBody>
      </p:sp>
    </p:spTree>
    <p:extLst>
      <p:ext uri="{BB962C8B-B14F-4D97-AF65-F5344CB8AC3E}">
        <p14:creationId xmlns:p14="http://schemas.microsoft.com/office/powerpoint/2010/main" val="2405745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Our performance metrics of choice are precision and recall, where precision, which is the ratio of true positives over true positives plus false positives, measures the ability of the model to predict correctly, and recall, which is the ratio of true positives over true positives plus false negatives, measures the ability of the model to predict for all possible cases. </a:t>
            </a:r>
          </a:p>
          <a:p>
            <a:endParaRPr lang="en-US" dirty="0"/>
          </a:p>
          <a:p>
            <a:r>
              <a:rPr lang="en-US" dirty="0"/>
              <a:t>We present our best results for each </a:t>
            </a:r>
            <a:r>
              <a:rPr lang="en-US" dirty="0" err="1"/>
              <a:t>QoE</a:t>
            </a:r>
            <a:r>
              <a:rPr lang="en-US" dirty="0"/>
              <a:t> metric, under both encryption at the application layer as in HTTPS, and encryption at the application and transport layer as in QUIC.</a:t>
            </a:r>
          </a:p>
          <a:p>
            <a:r>
              <a:rPr lang="en-US" dirty="0"/>
              <a:t>For Startup delay, models trained with our approach performed with ~81% precision and recall for HTTPS, and ~85% precision and recall for QUIC.</a:t>
            </a:r>
          </a:p>
          <a:p>
            <a:endParaRPr lang="en-US" dirty="0"/>
          </a:p>
          <a:p>
            <a:r>
              <a:rPr lang="en-US" dirty="0"/>
              <a:t>Note that performance is higher by 3% for QUIC.</a:t>
            </a:r>
          </a:p>
          <a:p>
            <a:endParaRPr lang="en-US" dirty="0"/>
          </a:p>
          <a:p>
            <a:r>
              <a:rPr lang="en-US" dirty="0"/>
              <a:t>(Why? Due to distribution in dataset. QUIC had a smaller class imbalance than HTTPS.)</a:t>
            </a:r>
          </a:p>
          <a:p>
            <a:endParaRPr lang="en-US" dirty="0"/>
          </a:p>
          <a:p>
            <a:r>
              <a:rPr lang="en-US" dirty="0"/>
              <a:t>For average quality, we see 85% precision/recall for HTTPS, and 72% precision/recall for QUIC</a:t>
            </a:r>
          </a:p>
          <a:p>
            <a:r>
              <a:rPr lang="en-US" dirty="0"/>
              <a:t>.</a:t>
            </a:r>
          </a:p>
          <a:p>
            <a:r>
              <a:rPr lang="en-US" dirty="0"/>
              <a:t>(The difference in performance here is likely due to the use of transport layer features.)</a:t>
            </a:r>
          </a:p>
          <a:p>
            <a:endParaRPr lang="en-US" dirty="0"/>
          </a:p>
          <a:p>
            <a:r>
              <a:rPr lang="en-US" dirty="0"/>
              <a:t>And finally when predicting rebuffering, our trained models performed with ~90% precision/recall for HTTPS, and ~80% for QUIC.</a:t>
            </a:r>
          </a:p>
          <a:p>
            <a:endParaRPr lang="en-US" dirty="0"/>
          </a:p>
          <a:p>
            <a:r>
              <a:rPr lang="en-US" dirty="0"/>
              <a:t>(Again, the difference in performance is likely due to the use of transport layer features.)</a:t>
            </a:r>
          </a:p>
          <a:p>
            <a:endParaRPr lang="en-US" dirty="0"/>
          </a:p>
          <a:p>
            <a:r>
              <a:rPr lang="en-US" dirty="0"/>
              <a:t> </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15</a:t>
            </a:fld>
            <a:endParaRPr lang="en-US"/>
          </a:p>
        </p:txBody>
      </p:sp>
    </p:spTree>
    <p:extLst>
      <p:ext uri="{BB962C8B-B14F-4D97-AF65-F5344CB8AC3E}">
        <p14:creationId xmlns:p14="http://schemas.microsoft.com/office/powerpoint/2010/main" val="1849818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our approach performed really well at </a:t>
            </a:r>
            <a:r>
              <a:rPr lang="en-US" dirty="0" err="1"/>
              <a:t>QoE</a:t>
            </a:r>
            <a:r>
              <a:rPr lang="en-US" dirty="0"/>
              <a:t> metric prediction, there are some limitations in our approach.</a:t>
            </a:r>
          </a:p>
          <a:p>
            <a:endParaRPr lang="en-US" dirty="0"/>
          </a:p>
          <a:p>
            <a:pPr marL="228600" indent="-228600">
              <a:buAutoNum type="arabicPeriod"/>
            </a:pPr>
            <a:r>
              <a:rPr lang="en-US" dirty="0"/>
              <a:t>Video content providers differ in their video delivery mechanisms and encoding standards. To account for these differences, we can train models unique to each provider(, so we would different models for </a:t>
            </a:r>
            <a:r>
              <a:rPr lang="en-US" dirty="0" err="1"/>
              <a:t>Youtube</a:t>
            </a:r>
            <a:r>
              <a:rPr lang="en-US" dirty="0"/>
              <a:t> and different models for Netflix).</a:t>
            </a:r>
          </a:p>
          <a:p>
            <a:pPr marL="228600" indent="-228600">
              <a:buAutoNum type="arabicPeriod"/>
            </a:pPr>
            <a:r>
              <a:rPr lang="en-US" dirty="0"/>
              <a:t>Following from the previous point, a video content provider can change how they deliver video over time. To account for this, models can be trained in an online fashion (or retrain models over time with newer data).</a:t>
            </a:r>
          </a:p>
          <a:p>
            <a:pPr marL="228600" indent="-228600">
              <a:buAutoNum type="arabicPeriod"/>
            </a:pPr>
            <a:r>
              <a:rPr lang="en-US" dirty="0"/>
              <a:t>Decision tree models are human interpretable, and provide valuable, actionable insights for network providers to improve their networks to prevent </a:t>
            </a:r>
            <a:r>
              <a:rPr lang="en-US" dirty="0" err="1"/>
              <a:t>QoE</a:t>
            </a:r>
            <a:r>
              <a:rPr lang="en-US" dirty="0"/>
              <a:t> impairments. They cannot however show the root causes of these impairments. This limitation is a subject for future work in the area.</a:t>
            </a:r>
          </a:p>
        </p:txBody>
      </p:sp>
      <p:sp>
        <p:nvSpPr>
          <p:cNvPr id="4" name="Slide Number Placeholder 3"/>
          <p:cNvSpPr>
            <a:spLocks noGrp="1"/>
          </p:cNvSpPr>
          <p:nvPr>
            <p:ph type="sldNum" sz="quarter" idx="10"/>
          </p:nvPr>
        </p:nvSpPr>
        <p:spPr/>
        <p:txBody>
          <a:bodyPr/>
          <a:lstStyle/>
          <a:p>
            <a:fld id="{CA5D3BF3-D352-46FC-8343-31F56E6730EA}" type="slidenum">
              <a:rPr lang="en-US" smtClean="0"/>
              <a:pPr/>
              <a:t>16</a:t>
            </a:fld>
            <a:endParaRPr lang="en-US"/>
          </a:p>
        </p:txBody>
      </p:sp>
    </p:spTree>
    <p:extLst>
      <p:ext uri="{BB962C8B-B14F-4D97-AF65-F5344CB8AC3E}">
        <p14:creationId xmlns:p14="http://schemas.microsoft.com/office/powerpoint/2010/main" val="1397806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recent years, we have seen a phenomenal rise in video traffic in today’s Internet.</a:t>
            </a:r>
          </a:p>
          <a:p>
            <a:endParaRPr lang="en-US" dirty="0"/>
          </a:p>
          <a:p>
            <a:r>
              <a:rPr lang="en-US" dirty="0"/>
              <a:t>In 2016, 72% of all consumer Internet traffic was video</a:t>
            </a:r>
          </a:p>
          <a:p>
            <a:endParaRPr lang="en-US" dirty="0"/>
          </a:p>
          <a:p>
            <a:r>
              <a:rPr lang="en-US" dirty="0"/>
              <a:t>Over the next few years, video traffic is forecasted to grow up to 81% by 2021.</a:t>
            </a:r>
          </a:p>
          <a:p>
            <a:endParaRPr lang="en-US" dirty="0"/>
          </a:p>
          <a:p>
            <a:r>
              <a:rPr lang="en-US" dirty="0"/>
              <a:t>This growth is driven by major video streaming services and content providers, such as Netflix, YouTube, and Twitch.</a:t>
            </a:r>
          </a:p>
          <a:p>
            <a:endParaRPr lang="en-US" dirty="0"/>
          </a:p>
          <a:p>
            <a:r>
              <a:rPr lang="en-US" dirty="0"/>
              <a:t>In short, today’s Internet is a ‘video’ Internet</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4124480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r>
              <a:rPr lang="en-US" dirty="0"/>
              <a:t>In the current Internet video streaming ecosystem, we have 3 major stakeholders</a:t>
            </a:r>
          </a:p>
          <a:p>
            <a:endParaRPr lang="en-US" dirty="0"/>
          </a:p>
          <a:p>
            <a:pPr marL="228600" indent="-228600">
              <a:buAutoNum type="arabicPeriod"/>
            </a:pPr>
            <a:r>
              <a:rPr lang="en-US" dirty="0"/>
              <a:t>Content Providers, who host and serve video content.</a:t>
            </a:r>
          </a:p>
          <a:p>
            <a:pPr marL="228600" indent="-228600">
              <a:buAutoNum type="arabicPeriod"/>
            </a:pPr>
            <a:r>
              <a:rPr lang="en-US" dirty="0"/>
              <a:t>Users, which access this video content through devices like PCs and smartphones.</a:t>
            </a:r>
          </a:p>
          <a:p>
            <a:pPr marL="228600" indent="-228600">
              <a:buAutoNum type="arabicPeriod"/>
            </a:pPr>
            <a:r>
              <a:rPr lang="en-US" dirty="0"/>
              <a:t>Internet Service Provider Networks, through which video traffic flows from the providers to the users</a:t>
            </a:r>
          </a:p>
          <a:p>
            <a:pPr marL="228600" indent="-228600">
              <a:buAutoNum type="arabicPeriod"/>
            </a:pPr>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indent="0">
              <a:buNone/>
            </a:pPr>
            <a:r>
              <a:rPr lang="en-US" dirty="0"/>
              <a:t>The dominant framework for today’s video streaming services is adaptive video streaming.</a:t>
            </a:r>
          </a:p>
          <a:p>
            <a:pPr marL="0" indent="0">
              <a:buNone/>
            </a:pPr>
            <a:endParaRPr lang="en-US" dirty="0"/>
          </a:p>
          <a:p>
            <a:pPr marL="0" indent="0">
              <a:buNone/>
            </a:pPr>
            <a:r>
              <a:rPr lang="en-US" dirty="0"/>
              <a:t>In this framework, video content providers host video content as chunks (of equal duration), encoded at various resolutions.</a:t>
            </a:r>
          </a:p>
          <a:p>
            <a:pPr marL="0" indent="0">
              <a:buNone/>
            </a:pPr>
            <a:endParaRPr lang="en-US" dirty="0"/>
          </a:p>
          <a:p>
            <a:pPr marL="0" indent="0">
              <a:buNone/>
            </a:pPr>
            <a:r>
              <a:rPr lang="en-US" dirty="0"/>
              <a:t>Details of these video chunks and quality levels is stored in manifest files.</a:t>
            </a:r>
          </a:p>
          <a:p>
            <a:pPr marL="0" indent="0">
              <a:buNone/>
            </a:pPr>
            <a:endParaRPr lang="en-US" dirty="0"/>
          </a:p>
          <a:p>
            <a:pPr marL="0" indent="0">
              <a:buNone/>
            </a:pPr>
            <a:r>
              <a:rPr lang="en-US" dirty="0"/>
              <a:t>A client requesting video content first receives the manifest for that content.</a:t>
            </a:r>
          </a:p>
          <a:p>
            <a:pPr marL="0" indent="0">
              <a:buNone/>
            </a:pPr>
            <a:endParaRPr lang="en-US" dirty="0"/>
          </a:p>
          <a:p>
            <a:pPr marL="0" indent="0">
              <a:buNone/>
            </a:pPr>
            <a:r>
              <a:rPr lang="en-US" dirty="0"/>
              <a:t>Based on the information in the manifest, it then requests successive chunks of video.</a:t>
            </a:r>
          </a:p>
          <a:p>
            <a:pPr marL="0" indent="0">
              <a:buNone/>
            </a:pPr>
            <a:endParaRPr lang="en-US" dirty="0"/>
          </a:p>
          <a:p>
            <a:pPr marL="0" indent="0">
              <a:buNone/>
            </a:pPr>
            <a:r>
              <a:rPr lang="en-US" dirty="0"/>
              <a:t>To determine the quality of requested video chunks, the client uses some adaptive bitrate logic, or ABR logic.</a:t>
            </a:r>
          </a:p>
          <a:p>
            <a:pPr marL="0" indent="0">
              <a:buNone/>
            </a:pPr>
            <a:endParaRPr lang="en-US" dirty="0"/>
          </a:p>
          <a:p>
            <a:pPr marL="0" indent="0">
              <a:buNone/>
            </a:pPr>
            <a:r>
              <a:rPr lang="en-US" dirty="0"/>
              <a:t>This logic takes factors into account such as observed chunk throughput and current video buffer state</a:t>
            </a:r>
          </a:p>
          <a:p>
            <a:pPr marL="0" indent="0">
              <a:buNone/>
            </a:pPr>
            <a:endParaRPr lang="en-US" dirty="0"/>
          </a:p>
          <a:p>
            <a:pPr marL="0" indent="0">
              <a:buNone/>
            </a:pPr>
            <a:r>
              <a:rPr lang="en-US" dirty="0"/>
              <a:t>In this example, we see that the client reduced the quality of video from 1080p to 720p from the 3rd chunk onwards.</a:t>
            </a:r>
          </a:p>
          <a:p>
            <a:pPr marL="0" indent="0">
              <a:buNone/>
            </a:pPr>
            <a:endParaRPr lang="en-US" dirty="0"/>
          </a:p>
          <a:p>
            <a:pPr marL="0" indent="0">
              <a:buNone/>
            </a:pPr>
            <a:r>
              <a:rPr lang="en-US" dirty="0"/>
              <a:t>This could be likely due to lower throughput experienced in downloading the second chunk.</a:t>
            </a:r>
          </a:p>
          <a:p>
            <a:pPr mar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885462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A key driver in the popularity of a streaming service is its quality of user experience.</a:t>
            </a:r>
          </a:p>
          <a:p>
            <a:pPr marL="0" indent="0">
              <a:buNone/>
            </a:pPr>
            <a:r>
              <a:rPr lang="en-US" dirty="0"/>
              <a:t>While user experience is a highly subjective measure, it can be captured in some form using objective metrics.</a:t>
            </a:r>
          </a:p>
          <a:p>
            <a:pPr marL="0" indent="0">
              <a:buNone/>
            </a:pPr>
            <a:r>
              <a:rPr lang="en-US" dirty="0"/>
              <a:t>In current literature, some of these metrics are:</a:t>
            </a:r>
          </a:p>
          <a:p>
            <a:pPr marL="0" indent="0">
              <a:buNone/>
            </a:pPr>
            <a:endParaRPr lang="en-US" dirty="0"/>
          </a:p>
          <a:p>
            <a:pPr marL="228600" indent="-228600">
              <a:buAutoNum type="arabicPeriod"/>
            </a:pPr>
            <a:r>
              <a:rPr lang="en-US" dirty="0"/>
              <a:t>Startup delay, which is the time it takes for video playback to start from the time the user clicks the play button.</a:t>
            </a:r>
          </a:p>
          <a:p>
            <a:pPr marL="228600" indent="-228600">
              <a:buAutoNum type="arabicPeriod"/>
            </a:pPr>
            <a:r>
              <a:rPr lang="en-US" dirty="0"/>
              <a:t>Average Quality, which measures the resolution of the video stream on average in a fixed time window. In this example, if our time window is equal to two chunks of video, then over the first two chunks, the average quality is 1080p.  When we shift the window over the second and third chunk of video, the average quality of this window is now 900p.</a:t>
            </a:r>
          </a:p>
          <a:p>
            <a:pPr marL="228600" indent="-228600">
              <a:buAutoNum type="arabicPeriod"/>
            </a:pPr>
            <a:r>
              <a:rPr lang="en-US" dirty="0"/>
              <a:t>Rebuffering events ,when the video buffer runs out of data to continue playback, and must wait to be replenished to continue.</a:t>
            </a:r>
          </a:p>
          <a:p>
            <a:pPr marL="228600" indent="-228600">
              <a:buAutoNum type="arabicPeriod"/>
            </a:pPr>
            <a:endParaRPr lang="en-US" dirty="0"/>
          </a:p>
          <a:p>
            <a:pPr marL="0" indent="0">
              <a:buNone/>
            </a:pPr>
            <a:r>
              <a:rPr lang="en-US" dirty="0"/>
              <a:t>Collectively, these metrics (startup delay, average quality and rebuffering) are part of what are known as Quality of Experience metrics</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799487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Coming back to the ecosystem, we now look at the network stack at each stakeholder.</a:t>
            </a:r>
          </a:p>
          <a:p>
            <a:endParaRPr lang="en-US" dirty="0"/>
          </a:p>
          <a:p>
            <a:r>
              <a:rPr lang="en-US" dirty="0"/>
              <a:t>Users and content providers have explicit knowledge of </a:t>
            </a:r>
            <a:r>
              <a:rPr lang="en-US" dirty="0" err="1"/>
              <a:t>QoE</a:t>
            </a:r>
            <a:r>
              <a:rPr lang="en-US" dirty="0"/>
              <a:t> metrics, at the application layer, and use these metrics to improve the experience through client side and server side strategies, but the network in between the two would like to get such metrics to improve its own performance.</a:t>
            </a:r>
          </a:p>
          <a:p>
            <a:endParaRPr lang="en-US" dirty="0"/>
          </a:p>
          <a:p>
            <a:r>
              <a:rPr lang="en-US" dirty="0"/>
              <a:t>Traditionally, network operators infer </a:t>
            </a:r>
            <a:r>
              <a:rPr lang="en-US" dirty="0" err="1"/>
              <a:t>QoE</a:t>
            </a:r>
            <a:r>
              <a:rPr lang="en-US" dirty="0"/>
              <a:t> metrics through the use of deep packet inspection boxes, which can process information from the application and transport layer to infer these metrics.</a:t>
            </a:r>
          </a:p>
          <a:p>
            <a:endParaRPr lang="en-US" dirty="0"/>
          </a:p>
          <a:p>
            <a:r>
              <a:rPr lang="en-US" dirty="0"/>
              <a:t>Based on these </a:t>
            </a:r>
            <a:r>
              <a:rPr lang="en-US" dirty="0" err="1"/>
              <a:t>QoE</a:t>
            </a:r>
            <a:r>
              <a:rPr lang="en-US" dirty="0"/>
              <a:t> metrics, the network can then optimize or shape the network to achieve certain objectives such as stability and performance in the network and for the user.</a:t>
            </a:r>
          </a:p>
          <a:p>
            <a:endParaRPr lang="en-US" dirty="0"/>
          </a:p>
          <a:p>
            <a:r>
              <a:rPr lang="en-US" dirty="0"/>
              <a:t>This is common for LTE networks, where network operators use DPI boxes to allocate resources across users on the limited radio spectrum</a:t>
            </a:r>
          </a:p>
          <a:p>
            <a:endParaRPr lang="en-US" dirty="0"/>
          </a:p>
          <a:p>
            <a:r>
              <a:rPr lang="en-US" dirty="0"/>
              <a:t>However, with the rise of awareness of privacy concerns amongst users, there has been an increase in use of end to end encryption.</a:t>
            </a:r>
          </a:p>
          <a:p>
            <a:endParaRPr lang="en-US" dirty="0"/>
          </a:p>
          <a:p>
            <a:r>
              <a:rPr lang="en-US" dirty="0"/>
              <a:t>At the application layer, this is implemented through HTTPS. Which then reduces application layer visibility for the network.</a:t>
            </a:r>
          </a:p>
          <a:p>
            <a:endParaRPr lang="en-US" dirty="0"/>
          </a:p>
          <a:p>
            <a:r>
              <a:rPr lang="en-US" dirty="0"/>
              <a:t>End to end encryption has also extended to the transport layer, with protocols such as QUIC.</a:t>
            </a:r>
          </a:p>
          <a:p>
            <a:endParaRPr lang="en-US" dirty="0"/>
          </a:p>
          <a:p>
            <a:r>
              <a:rPr lang="en-US" dirty="0"/>
              <a:t>Under such protocols, the ISP no longer has visibility at the application and transport layer, which makes DPI useless.</a:t>
            </a:r>
          </a:p>
          <a:p>
            <a:endParaRPr lang="en-US" dirty="0"/>
          </a:p>
          <a:p>
            <a:r>
              <a:rPr lang="en-US" dirty="0"/>
              <a:t>This loss in visibility leaves the ISP incapable to optimizing its network to improve user experience.</a:t>
            </a:r>
          </a:p>
        </p:txBody>
      </p:sp>
      <p:sp>
        <p:nvSpPr>
          <p:cNvPr id="4" name="Slide Number Placeholder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3991281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same time, there is evidence that end-to-end encryption will become more prevalent over time.</a:t>
            </a:r>
          </a:p>
          <a:p>
            <a:endParaRPr lang="en-US" dirty="0"/>
          </a:p>
          <a:p>
            <a:r>
              <a:rPr lang="en-US" dirty="0"/>
              <a:t>Already, global page loads utilizing HTTPS have increased from 45% to 69% from 2016 to 2018, as per Firefox Telemetry.</a:t>
            </a:r>
          </a:p>
          <a:p>
            <a:endParaRPr lang="en-US" dirty="0"/>
          </a:p>
          <a:p>
            <a:r>
              <a:rPr lang="en-US" dirty="0"/>
              <a:t>Furthermore, video content providers themselves are using end-to-end encryption, as reported by </a:t>
            </a:r>
            <a:r>
              <a:rPr lang="en-US" dirty="0" err="1"/>
              <a:t>Vasona</a:t>
            </a:r>
            <a:r>
              <a:rPr lang="en-US" dirty="0"/>
              <a:t> Networks, who note that </a:t>
            </a:r>
            <a:r>
              <a:rPr lang="en-US" dirty="0" err="1"/>
              <a:t>Youtube</a:t>
            </a:r>
            <a:r>
              <a:rPr lang="en-US" dirty="0"/>
              <a:t> video traffic on mobile networks is increasingly using the QUIC protocol.</a:t>
            </a:r>
          </a:p>
          <a:p>
            <a:endParaRPr lang="en-US" dirty="0"/>
          </a:p>
          <a:p>
            <a:r>
              <a:rPr lang="en-US" dirty="0"/>
              <a:t>Under these circumstances, network and network operators must devise new methods to monitor </a:t>
            </a:r>
            <a:r>
              <a:rPr lang="en-US" dirty="0" err="1"/>
              <a:t>QoE</a:t>
            </a:r>
            <a:r>
              <a:rPr lang="en-US" dirty="0"/>
              <a:t> metrics under end-to-end encryption protocols.</a:t>
            </a:r>
          </a:p>
        </p:txBody>
      </p:sp>
      <p:sp>
        <p:nvSpPr>
          <p:cNvPr id="4" name="Slide Number Placeholder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1602577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leads us to our problem statement.</a:t>
            </a:r>
          </a:p>
          <a:p>
            <a:endParaRPr lang="en-US" dirty="0"/>
          </a:p>
          <a:p>
            <a:r>
              <a:rPr lang="en-US" dirty="0"/>
              <a:t>Network operators must predict objective </a:t>
            </a:r>
            <a:r>
              <a:rPr lang="en-US" dirty="0" err="1"/>
              <a:t>QoE</a:t>
            </a:r>
            <a:r>
              <a:rPr lang="en-US" dirty="0"/>
              <a:t> metrics (startup delay, average quality and rebuffering). It is important to predict these metrics in real time or near real time for faster network management.</a:t>
            </a:r>
          </a:p>
          <a:p>
            <a:endParaRPr lang="en-US" dirty="0"/>
          </a:p>
          <a:p>
            <a:r>
              <a:rPr lang="en-US" dirty="0"/>
              <a:t>To tackle this problem, we define some assumptions regarding the capabilities of the network operator:</a:t>
            </a:r>
          </a:p>
          <a:p>
            <a:endParaRPr lang="en-US" dirty="0"/>
          </a:p>
          <a:p>
            <a:r>
              <a:rPr lang="en-US" dirty="0"/>
              <a:t>Network operators can determine if traffic streams belong to video content providers. This can be done through approaches based on machine learning,, traffic analysis etc.</a:t>
            </a:r>
          </a:p>
          <a:p>
            <a:endParaRPr lang="en-US" dirty="0"/>
          </a:p>
          <a:p>
            <a:r>
              <a:rPr lang="en-US" dirty="0"/>
              <a:t>For such traffic streams, network operators can collect network/transport-layer information, but cannot access packet payloads due to encryption. In the case of QUIC, only network-layer information can be collected.</a:t>
            </a:r>
          </a:p>
          <a:p>
            <a:endParaRPr lang="en-US" dirty="0"/>
          </a:p>
        </p:txBody>
      </p:sp>
      <p:sp>
        <p:nvSpPr>
          <p:cNvPr id="4" name="Slide Number Placeholder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3943233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problem and our assumptions regarding the problem defined, I present our contributions towards solving this problem.</a:t>
            </a:r>
          </a:p>
          <a:p>
            <a:endParaRPr lang="en-US" dirty="0"/>
          </a:p>
          <a:p>
            <a:pPr marL="228600" indent="-228600">
              <a:buAutoNum type="arabicPeriod"/>
            </a:pPr>
            <a:r>
              <a:rPr lang="en-US" dirty="0"/>
              <a:t>We utilize machine learning techniques for building models to predict </a:t>
            </a:r>
            <a:r>
              <a:rPr lang="en-US" dirty="0" err="1"/>
              <a:t>QoE</a:t>
            </a:r>
            <a:r>
              <a:rPr lang="en-US" dirty="0"/>
              <a:t> metrics for encrypted video streaming.</a:t>
            </a:r>
          </a:p>
          <a:p>
            <a:pPr marL="228600" indent="-228600">
              <a:buAutoNum type="arabicPeriod"/>
            </a:pPr>
            <a:r>
              <a:rPr lang="en-US" dirty="0"/>
              <a:t>We specifically focus on </a:t>
            </a:r>
            <a:r>
              <a:rPr lang="en-US" dirty="0" err="1"/>
              <a:t>predictng</a:t>
            </a:r>
            <a:r>
              <a:rPr lang="en-US" dirty="0"/>
              <a:t> </a:t>
            </a:r>
            <a:r>
              <a:rPr lang="en-US" dirty="0" err="1"/>
              <a:t>QoE</a:t>
            </a:r>
            <a:r>
              <a:rPr lang="en-US" dirty="0"/>
              <a:t> metrics at near real-time (10 second) time scales.</a:t>
            </a:r>
          </a:p>
          <a:p>
            <a:pPr marL="228600" indent="-228600">
              <a:buAutoNum type="arabicPeriod"/>
            </a:pPr>
            <a:r>
              <a:rPr lang="en-US" dirty="0"/>
              <a:t>We utilize features based on network and transport layer information for video stream traffic.</a:t>
            </a:r>
          </a:p>
        </p:txBody>
      </p:sp>
      <p:sp>
        <p:nvSpPr>
          <p:cNvPr id="4" name="Slide Number Placeholder 3"/>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338369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Subtitle 8"/>
          <p:cNvSpPr>
            <a:spLocks noGrp="1"/>
          </p:cNvSpPr>
          <p:nvPr>
            <p:ph type="subTitle" idx="1"/>
          </p:nvPr>
        </p:nvSpPr>
        <p:spPr>
          <a:xfrm>
            <a:off x="2362200" y="4537528"/>
            <a:ext cx="6515100" cy="514350"/>
          </a:xfrm>
        </p:spPr>
        <p:txBody>
          <a:bodyPr anchor="ctr"/>
          <a:lstStyle>
            <a:lvl1pPr marL="0" indent="0" algn="l" eaLnBrk="1" latinLnBrk="0" hangingPunct="1">
              <a:buNone/>
              <a:defRPr kumimoji="0" sz="2800">
                <a:solidFill>
                  <a:srgbClr val="FFFFFF"/>
                </a:solidFill>
              </a:defRPr>
            </a:lvl1pPr>
            <a:lvl2pPr marL="457200" indent="0" algn="ctr" eaLnBrk="1" latinLnBrk="0" hangingPunct="1">
              <a:buNone/>
            </a:lvl2pPr>
            <a:lvl3pPr marL="914400" indent="0" algn="ctr" eaLnBrk="1" latinLnBrk="0" hangingPunct="1">
              <a:buNone/>
            </a:lvl3pPr>
            <a:lvl4pPr marL="1371600" indent="0" algn="ctr" eaLnBrk="1" latinLnBrk="0" hangingPunct="1">
              <a:buNone/>
            </a:lvl4pPr>
            <a:lvl5pPr marL="1828800" indent="0" algn="ctr" eaLnBrk="1" latinLnBrk="0" hangingPunct="1">
              <a:buNone/>
            </a:lvl5pPr>
            <a:lvl6pPr marL="2286000" indent="0" algn="ctr" eaLnBrk="1" latinLnBrk="0" hangingPunct="1">
              <a:buNone/>
            </a:lvl6pPr>
            <a:lvl7pPr marL="2743200" indent="0" algn="ctr" eaLnBrk="1" latinLnBrk="0" hangingPunct="1">
              <a:buNone/>
            </a:lvl7pPr>
            <a:lvl8pPr marL="3200400" indent="0" algn="ctr" eaLnBrk="1" latinLnBrk="0" hangingPunct="1">
              <a:buNone/>
            </a:lvl8pPr>
            <a:lvl9pPr marL="3657600" indent="0" algn="ctr" eaLnBrk="1" latinLnBrk="0" hangingPunct="1">
              <a:buNone/>
            </a:lvl9pPr>
            <a:extLst/>
          </a:lstStyle>
          <a:p>
            <a:pPr eaLnBrk="1" latinLnBrk="1" hangingPunct="1"/>
            <a:r>
              <a:rPr lang="en-US"/>
              <a:t>Click to edit Master subtitle style</a:t>
            </a:r>
            <a:endParaRPr/>
          </a:p>
        </p:txBody>
      </p:sp>
      <p:sp>
        <p:nvSpPr>
          <p:cNvPr id="28" name="Date Placeholder 27"/>
          <p:cNvSpPr>
            <a:spLocks noGrp="1"/>
          </p:cNvSpPr>
          <p:nvPr>
            <p:ph type="dt" sz="half" idx="10"/>
          </p:nvPr>
        </p:nvSpPr>
        <p:spPr>
          <a:xfrm>
            <a:off x="76200" y="4551524"/>
            <a:ext cx="2057400" cy="514350"/>
          </a:xfrm>
        </p:spPr>
        <p:txBody>
          <a:bodyPr>
            <a:noAutofit/>
          </a:bodyPr>
          <a:lstStyle>
            <a:lvl1pPr algn="ctr" eaLnBrk="1" latinLnBrk="0" hangingPunct="1">
              <a:defRPr kumimoji="0" sz="2000">
                <a:solidFill>
                  <a:srgbClr val="FFFFFF"/>
                </a:solidFill>
              </a:defRPr>
            </a:lvl1pPr>
            <a:extLst/>
          </a:lstStyle>
          <a:p>
            <a:pPr algn="ctr"/>
            <a:fld id="{B0D162B3-93BB-4D1C-BD99-E5CB18AB1DDB}" type="datetime1">
              <a:rPr kumimoji="0" lang="en-US" smtClean="0">
                <a:solidFill>
                  <a:srgbClr val="FFFFFF"/>
                </a:solidFill>
              </a:rPr>
              <a:t>4/17/2018</a:t>
            </a:fld>
            <a:endParaRPr kumimoji="0"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eaLnBrk="1" latinLnBrk="0" hangingPunct="1">
              <a:defRPr kumimoji="0">
                <a:solidFill>
                  <a:schemeClr val="tx2"/>
                </a:solidFill>
              </a:defRPr>
            </a:lvl1pPr>
            <a:extLst/>
          </a:lstStyle>
          <a:p>
            <a:pPr algn="r"/>
            <a:r>
              <a:rPr kumimoji="0" lang="en-US">
                <a:solidFill>
                  <a:schemeClr val="tx2"/>
                </a:solidFill>
              </a:rPr>
              <a:t>M. Hammad Mazhar</a:t>
            </a:r>
            <a:endParaRPr kumimoji="0"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eaLnBrk="1" latinLnBrk="0" hangingPunct="1">
              <a:defRPr kumimoji="0">
                <a:solidFill>
                  <a:schemeClr val="tx2"/>
                </a:solidFill>
              </a:defRPr>
            </a:lvl1pPr>
            <a:extLst/>
          </a:lstStyle>
          <a:p>
            <a:fld id="{8F82E0A0-C266-4798-8C8F-B9F91E9DA37E}" type="slidenum">
              <a:rPr kumimoji="0" lang="en-US" smtClean="0">
                <a:solidFill>
                  <a:schemeClr val="tx2"/>
                </a:solidFill>
              </a:rPr>
              <a:pPr/>
              <a:t>‹#›</a:t>
            </a:fld>
            <a:endParaRPr kumimoji="0"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eaLnBrk="1" latinLnBrk="0" hangingPunct="1">
              <a:defRPr kumimoji="0" cap="all" baseline="0"/>
            </a:lvl1pPr>
            <a:extLst/>
          </a:lstStyle>
          <a:p>
            <a:pPr eaLnBrk="1" latinLnBrk="1" hangingPunct="1"/>
            <a:r>
              <a:rPr lang="en-US"/>
              <a:t>Click to edit Master title style</a:t>
            </a:r>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pPr eaLnBrk="1" latinLnBrk="1" hangingPunct="1"/>
            <a:r>
              <a:rPr lang="en-US"/>
              <a:t>Click to edit Master title style</a:t>
            </a:r>
            <a:endParaRPr/>
          </a:p>
        </p:txBody>
      </p:sp>
      <p:sp>
        <p:nvSpPr>
          <p:cNvPr id="3" name="Rectangle 2"/>
          <p:cNvSpPr>
            <a:spLocks noGrp="1"/>
          </p:cNvSpPr>
          <p:nvPr>
            <p:ph type="dt" sz="half" idx="10"/>
          </p:nvPr>
        </p:nvSpPr>
        <p:spPr/>
        <p:txBody>
          <a:bodyPr/>
          <a:lstStyle/>
          <a:p>
            <a:fld id="{E556E3A3-7F3E-405C-98ED-440B721E79D8}" type="datetime1">
              <a:rPr kumimoji="0" lang="en-US" smtClean="0"/>
              <a:t>4/17/2018</a:t>
            </a:fld>
            <a:endParaRPr kumimoji="0" lang="en-US"/>
          </a:p>
        </p:txBody>
      </p:sp>
      <p:sp>
        <p:nvSpPr>
          <p:cNvPr id="4" name="Rectangle 3"/>
          <p:cNvSpPr>
            <a:spLocks noGrp="1"/>
          </p:cNvSpPr>
          <p:nvPr>
            <p:ph type="ftr" sz="quarter" idx="11"/>
          </p:nvPr>
        </p:nvSpPr>
        <p:spPr/>
        <p:txBody>
          <a:bodyPr/>
          <a:lstStyle/>
          <a:p>
            <a:r>
              <a:rPr kumimoji="0" lang="en-US"/>
              <a:t>M. Hammad Mazhar</a:t>
            </a:r>
          </a:p>
        </p:txBody>
      </p:sp>
      <p:sp>
        <p:nvSpPr>
          <p:cNvPr id="5" name="Rectangle 4"/>
          <p:cNvSpPr>
            <a:spLocks noGrp="1"/>
          </p:cNvSpPr>
          <p:nvPr>
            <p:ph type="sldNum" sz="quarter" idx="12"/>
          </p:nvPr>
        </p:nvSpPr>
        <p:spPr/>
        <p:txBody>
          <a:bodyPr/>
          <a:lstStyle/>
          <a:p>
            <a:pPr algn="ctr"/>
            <a:fld id="{8F82E0A0-C266-4798-8C8F-B9F91E9DA37E}" type="slidenum">
              <a:rPr kumimoji="0" lang="en-US" sz="1400" b="1" smtClean="0">
                <a:solidFill>
                  <a:srgbClr val="FFFFFF"/>
                </a:solidFill>
              </a:rPr>
              <a:pPr algn="ctr"/>
              <a:t>‹#›</a:t>
            </a:fld>
            <a:endParaRPr kumimoji="0" lang="en-US"/>
          </a:p>
        </p:txBody>
      </p:sp>
      <p:sp>
        <p:nvSpPr>
          <p:cNvPr id="7" name="Rectangle 6"/>
          <p:cNvSpPr>
            <a:spLocks noGrp="1"/>
          </p:cNvSpPr>
          <p:nvPr>
            <p:ph sz="quarter" idx="13"/>
          </p:nvPr>
        </p:nvSpPr>
        <p:spPr>
          <a:xfrm>
            <a:off x="609600" y="1352550"/>
            <a:ext cx="8153400" cy="32766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eaLnBrk="1" latinLnBrk="0" hangingPunct="1">
              <a:buNone/>
              <a:defRPr kumimoji="0" sz="2800">
                <a:solidFill>
                  <a:schemeClr val="tx2"/>
                </a:solidFill>
              </a:defRPr>
            </a:lvl1pPr>
            <a:lvl2pPr eaLnBrk="1" latinLnBrk="0" hangingPunct="1">
              <a:buNone/>
              <a:defRPr kumimoji="0" sz="1800">
                <a:solidFill>
                  <a:schemeClr val="tx1">
                    <a:tint val="75000"/>
                  </a:schemeClr>
                </a:solidFill>
              </a:defRPr>
            </a:lvl2pPr>
            <a:lvl3pPr eaLnBrk="1" latinLnBrk="0" hangingPunct="1">
              <a:buNone/>
              <a:defRPr kumimoji="0" sz="1600">
                <a:solidFill>
                  <a:schemeClr val="tx1">
                    <a:tint val="75000"/>
                  </a:schemeClr>
                </a:solidFill>
              </a:defRPr>
            </a:lvl3pPr>
            <a:lvl4pPr eaLnBrk="1" latinLnBrk="0" hangingPunct="1">
              <a:buNone/>
              <a:defRPr kumimoji="0" sz="1400">
                <a:solidFill>
                  <a:schemeClr val="tx1">
                    <a:tint val="75000"/>
                  </a:schemeClr>
                </a:solidFill>
              </a:defRPr>
            </a:lvl4pPr>
            <a:lvl5pPr eaLnBrk="1" latinLnBrk="0" hangingPunct="1">
              <a:buNone/>
              <a:defRPr kumimoji="0" sz="1400">
                <a:solidFill>
                  <a:schemeClr val="tx1">
                    <a:tint val="75000"/>
                  </a:schemeClr>
                </a:solidFill>
              </a:defRPr>
            </a:lvl5pPr>
            <a:extLst/>
          </a:lstStyle>
          <a:p>
            <a:pPr lvl="0" eaLnBrk="1" latinLnBrk="1" hangingPunct="1"/>
            <a:r>
              <a:rPr lang="en-US"/>
              <a:t>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hasCustomPrompt="1"/>
          </p:nvPr>
        </p:nvSpPr>
        <p:spPr>
          <a:xfrm>
            <a:off x="1371600" y="1200150"/>
            <a:ext cx="7620000" cy="742950"/>
          </a:xfrm>
        </p:spPr>
        <p:txBody>
          <a:bodyPr/>
          <a:lstStyle>
            <a:lvl1pPr algn="l" eaLnBrk="1" latinLnBrk="0" hangingPunct="1">
              <a:buNone/>
              <a:defRPr kumimoji="0" sz="4400" b="0" cap="none">
                <a:solidFill>
                  <a:srgbClr val="FFFFFF"/>
                </a:solidFill>
              </a:defRPr>
            </a:lvl1pPr>
            <a:extLst/>
          </a:lstStyle>
          <a:p>
            <a:r>
              <a:rPr kumimoji="0" lang="en-US" dirty="0"/>
              <a:t>Click to edit master title style</a:t>
            </a:r>
          </a:p>
        </p:txBody>
      </p:sp>
      <p:sp>
        <p:nvSpPr>
          <p:cNvPr id="12" name="Date Placeholder 11"/>
          <p:cNvSpPr>
            <a:spLocks noGrp="1"/>
          </p:cNvSpPr>
          <p:nvPr>
            <p:ph type="dt" sz="half" idx="10"/>
          </p:nvPr>
        </p:nvSpPr>
        <p:spPr/>
        <p:txBody>
          <a:bodyPr/>
          <a:lstStyle/>
          <a:p>
            <a:fld id="{1342847F-5232-423A-AACB-3AC9FAD696A6}" type="datetime1">
              <a:rPr kumimoji="0" lang="en-US" smtClean="0"/>
              <a:t>4/17/2018</a:t>
            </a:fld>
            <a:endParaRPr kumimoji="0"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eaLnBrk="1" latinLnBrk="0" hangingPunct="1">
              <a:defRPr kumimoji="0" sz="2400">
                <a:solidFill>
                  <a:srgbClr val="FFFFFF"/>
                </a:solidFill>
              </a:defRPr>
            </a:lvl1pPr>
            <a:extLst/>
          </a:lstStyle>
          <a:p>
            <a:pPr algn="ctr"/>
            <a:fld id="{8F82E0A0-C266-4798-8C8F-B9F91E9DA37E}" type="slidenum">
              <a:rPr kumimoji="0" lang="en-US" sz="2400" b="1" smtClean="0">
                <a:solidFill>
                  <a:srgbClr val="FFFFFF"/>
                </a:solidFill>
              </a:rPr>
              <a:pPr algn="ctr"/>
              <a:t>‹#›</a:t>
            </a:fld>
            <a:endParaRPr kumimoji="0" lang="en-US" sz="2400" dirty="0">
              <a:solidFill>
                <a:srgbClr val="FFFFFF"/>
              </a:solidFill>
            </a:endParaRPr>
          </a:p>
        </p:txBody>
      </p:sp>
      <p:sp>
        <p:nvSpPr>
          <p:cNvPr id="14" name="Footer Placeholder 13"/>
          <p:cNvSpPr>
            <a:spLocks noGrp="1"/>
          </p:cNvSpPr>
          <p:nvPr>
            <p:ph type="ftr" sz="quarter" idx="12"/>
          </p:nvPr>
        </p:nvSpPr>
        <p:spPr/>
        <p:txBody>
          <a:bodyPr/>
          <a:lstStyle/>
          <a:p>
            <a:r>
              <a:rPr kumimoji="0" lang="en-US"/>
              <a:t>M. Hammad Mazhar</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9" name="Content Placeholder 8"/>
          <p:cNvSpPr>
            <a:spLocks noGrp="1"/>
          </p:cNvSpPr>
          <p:nvPr>
            <p:ph sz="quarter" idx="13"/>
          </p:nvPr>
        </p:nvSpPr>
        <p:spPr>
          <a:xfrm>
            <a:off x="609600" y="1352551"/>
            <a:ext cx="3886200" cy="3268624"/>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1" name="Content Placeholder 10"/>
          <p:cNvSpPr>
            <a:spLocks noGrp="1"/>
          </p:cNvSpPr>
          <p:nvPr>
            <p:ph sz="quarter" idx="14"/>
          </p:nvPr>
        </p:nvSpPr>
        <p:spPr>
          <a:xfrm>
            <a:off x="4844901" y="1352549"/>
            <a:ext cx="3886200" cy="3268625"/>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8" name="Date Placeholder 7"/>
          <p:cNvSpPr>
            <a:spLocks noGrp="1"/>
          </p:cNvSpPr>
          <p:nvPr>
            <p:ph type="dt" sz="half" idx="15"/>
          </p:nvPr>
        </p:nvSpPr>
        <p:spPr/>
        <p:txBody>
          <a:bodyPr rtlCol="0"/>
          <a:lstStyle/>
          <a:p>
            <a:fld id="{DBAAEA7E-0E62-471F-BA24-00E73F682130}" type="datetime1">
              <a:rPr kumimoji="0" lang="en-US" smtClean="0"/>
              <a:t>4/17/2018</a:t>
            </a:fld>
            <a:endParaRPr kumimoji="0" lang="en-US"/>
          </a:p>
        </p:txBody>
      </p:sp>
      <p:sp>
        <p:nvSpPr>
          <p:cNvPr id="10" name="Slide Number Placeholder 9"/>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2" name="Footer Placeholder 11"/>
          <p:cNvSpPr>
            <a:spLocks noGrp="1"/>
          </p:cNvSpPr>
          <p:nvPr>
            <p:ph type="ftr" sz="quarter" idx="17"/>
          </p:nvPr>
        </p:nvSpPr>
        <p:spPr/>
        <p:txBody>
          <a:bodyPr rtlCol="0"/>
          <a:lstStyle/>
          <a:p>
            <a:r>
              <a:rPr kumimoji="0" lang="en-US"/>
              <a:t>M. Hammad Mazhar</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eaLnBrk="1" latinLnBrk="0" hangingPunct="1">
              <a:defRPr kumimoji="0"/>
            </a:lvl1pPr>
            <a:extLst/>
          </a:lstStyle>
          <a:p>
            <a:pPr eaLnBrk="1" latinLnBrk="1" hangingPunct="1"/>
            <a:r>
              <a:rPr lang="en-US"/>
              <a:t>Click to edit Master title style</a:t>
            </a:r>
            <a:endParaRPr/>
          </a:p>
        </p:txBody>
      </p:sp>
      <p:sp>
        <p:nvSpPr>
          <p:cNvPr id="11" name="Content Placeholder 10"/>
          <p:cNvSpPr>
            <a:spLocks noGrp="1"/>
          </p:cNvSpPr>
          <p:nvPr>
            <p:ph sz="quarter" idx="13"/>
          </p:nvPr>
        </p:nvSpPr>
        <p:spPr>
          <a:xfrm>
            <a:off x="609600" y="1919818"/>
            <a:ext cx="3886200" cy="26289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3" name="Content Placeholder 12"/>
          <p:cNvSpPr>
            <a:spLocks noGrp="1"/>
          </p:cNvSpPr>
          <p:nvPr>
            <p:ph sz="quarter" idx="14"/>
          </p:nvPr>
        </p:nvSpPr>
        <p:spPr>
          <a:xfrm>
            <a:off x="4800600" y="1919818"/>
            <a:ext cx="3886200" cy="26289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
        <p:nvSpPr>
          <p:cNvPr id="10" name="Date Placeholder 9"/>
          <p:cNvSpPr>
            <a:spLocks noGrp="1"/>
          </p:cNvSpPr>
          <p:nvPr>
            <p:ph type="dt" sz="half" idx="15"/>
          </p:nvPr>
        </p:nvSpPr>
        <p:spPr/>
        <p:txBody>
          <a:bodyPr rtlCol="0"/>
          <a:lstStyle/>
          <a:p>
            <a:fld id="{37172B02-4F47-47B7-8B40-552004DE55FC}" type="datetime1">
              <a:rPr kumimoji="0" lang="en-US" smtClean="0"/>
              <a:t>4/17/2018</a:t>
            </a:fld>
            <a:endParaRPr kumimoji="0"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kumimoji="0" lang="en-US" sz="1400" b="1" smtClean="0">
                <a:solidFill>
                  <a:srgbClr val="FFFFFF"/>
                </a:solidFill>
              </a:rPr>
              <a:pPr algn="ctr"/>
              <a:t>‹#›</a:t>
            </a:fld>
            <a:endParaRPr kumimoji="0" lang="en-US"/>
          </a:p>
        </p:txBody>
      </p:sp>
      <p:sp>
        <p:nvSpPr>
          <p:cNvPr id="14" name="Footer Placeholder 13"/>
          <p:cNvSpPr>
            <a:spLocks noGrp="1"/>
          </p:cNvSpPr>
          <p:nvPr>
            <p:ph type="ftr" sz="quarter" idx="17"/>
          </p:nvPr>
        </p:nvSpPr>
        <p:spPr/>
        <p:txBody>
          <a:bodyPr rtlCol="0"/>
          <a:lstStyle/>
          <a:p>
            <a:r>
              <a:rPr kumimoji="0" lang="en-US"/>
              <a:t>M. Hammad Mazhar</a:t>
            </a:r>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eaLnBrk="1" latinLnBrk="0" hangingPunct="1">
              <a:buFontTx/>
              <a:buNone/>
              <a:defRPr kumimoji="0" sz="2000" b="1">
                <a:solidFill>
                  <a:srgbClr val="FFFFFF"/>
                </a:solidFill>
              </a:defRPr>
            </a:lvl1pPr>
            <a:extLst/>
          </a:lstStyle>
          <a:p>
            <a:pPr lvl="0" eaLnBrk="1" latinLnBrk="1" hangingPunct="1"/>
            <a:r>
              <a:rPr lang="en-US"/>
              <a:t>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latinLnBrk="1" hangingPunct="1"/>
            <a:r>
              <a:rPr lang="en-US"/>
              <a:t>Click to edit Master title style</a:t>
            </a:r>
            <a:endParaRPr/>
          </a:p>
        </p:txBody>
      </p:sp>
      <p:sp>
        <p:nvSpPr>
          <p:cNvPr id="3" name="Date Placeholder 2"/>
          <p:cNvSpPr>
            <a:spLocks noGrp="1"/>
          </p:cNvSpPr>
          <p:nvPr>
            <p:ph type="dt" sz="half" idx="10"/>
          </p:nvPr>
        </p:nvSpPr>
        <p:spPr/>
        <p:txBody>
          <a:bodyPr/>
          <a:lstStyle/>
          <a:p>
            <a:fld id="{65C2B46E-3B04-4494-85D8-8C82DFD8D3DB}" type="datetime1">
              <a:rPr kumimoji="0" lang="en-US" smtClean="0"/>
              <a:t>4/17/2018</a:t>
            </a:fld>
            <a:endParaRPr kumimoji="0" lang="en-US"/>
          </a:p>
        </p:txBody>
      </p:sp>
      <p:sp>
        <p:nvSpPr>
          <p:cNvPr id="4" name="Footer Placeholder 3"/>
          <p:cNvSpPr>
            <a:spLocks noGrp="1"/>
          </p:cNvSpPr>
          <p:nvPr>
            <p:ph type="ftr" sz="quarter" idx="11"/>
          </p:nvPr>
        </p:nvSpPr>
        <p:spPr/>
        <p:txBody>
          <a:bodyPr/>
          <a:lstStyle/>
          <a:p>
            <a:r>
              <a:rPr kumimoji="0" lang="en-US"/>
              <a:t>M. Hammad Mazhar</a:t>
            </a:r>
          </a:p>
        </p:txBody>
      </p:sp>
      <p:sp>
        <p:nvSpPr>
          <p:cNvPr id="5" name="Slide Number Placeholder 4"/>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12A39B-724F-467D-B5C9-2E6EB259D5BE}" type="datetime1">
              <a:rPr kumimoji="0" lang="en-US" smtClean="0"/>
              <a:t>4/17/2018</a:t>
            </a:fld>
            <a:endParaRPr kumimoji="0" lang="en-US"/>
          </a:p>
        </p:txBody>
      </p:sp>
      <p:sp>
        <p:nvSpPr>
          <p:cNvPr id="3" name="Footer Placeholder 2"/>
          <p:cNvSpPr>
            <a:spLocks noGrp="1"/>
          </p:cNvSpPr>
          <p:nvPr>
            <p:ph type="ftr" sz="quarter" idx="11"/>
          </p:nvPr>
        </p:nvSpPr>
        <p:spPr/>
        <p:txBody>
          <a:bodyPr/>
          <a:lstStyle/>
          <a:p>
            <a:r>
              <a:rPr kumimoji="0" lang="en-US"/>
              <a:t>M. Hammad Mazhar</a:t>
            </a:r>
            <a:endParaRPr kumimoji="0" lang="en-US" dirty="0"/>
          </a:p>
        </p:txBody>
      </p:sp>
      <p:sp>
        <p:nvSpPr>
          <p:cNvPr id="4" name="Slide Number Placeholder 3"/>
          <p:cNvSpPr>
            <a:spLocks noGrp="1"/>
          </p:cNvSpPr>
          <p:nvPr>
            <p:ph type="sldNum" sz="quarter" idx="12"/>
          </p:nvPr>
        </p:nvSpPr>
        <p:spPr>
          <a:xfrm>
            <a:off x="0" y="4686300"/>
            <a:ext cx="533400" cy="285750"/>
          </a:xfrm>
        </p:spPr>
        <p:txBody>
          <a:bodyPr/>
          <a:lstStyle>
            <a:lvl1pPr eaLnBrk="1" latinLnBrk="0" hangingPunct="1">
              <a:defRPr kumimoji="0">
                <a:solidFill>
                  <a:schemeClr val="tx2"/>
                </a:solidFill>
              </a:defRPr>
            </a:lvl1pPr>
            <a:extLst/>
          </a:lstStyle>
          <a:p>
            <a:fld id="{A3F7CB7D-F184-43C7-B6FD-03D728E1BBFF}" type="slidenum">
              <a:rPr kumimoji="0" lang="en-US" smtClean="0">
                <a:solidFill>
                  <a:schemeClr val="tx2"/>
                </a:solidFill>
              </a:rPr>
              <a:pPr/>
              <a:t>‹#›</a:t>
            </a:fld>
            <a:endParaRPr kumimoji="0"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eaLnBrk="1" latinLnBrk="0" hangingPunct="1">
              <a:buNone/>
              <a:defRPr kumimoji="0" sz="4200" b="0"/>
            </a:lvl1pPr>
            <a:extLst/>
          </a:lstStyle>
          <a:p>
            <a:pPr eaLnBrk="1" latinLnBrk="1" hangingPunct="1"/>
            <a:r>
              <a:rPr lang="en-US"/>
              <a:t>Click to edit Master title style</a:t>
            </a:r>
            <a:endParaRPr/>
          </a:p>
        </p:txBody>
      </p:sp>
      <p:sp>
        <p:nvSpPr>
          <p:cNvPr id="5" name="Date Placeholder 4"/>
          <p:cNvSpPr>
            <a:spLocks noGrp="1"/>
          </p:cNvSpPr>
          <p:nvPr>
            <p:ph type="dt" sz="half" idx="10"/>
          </p:nvPr>
        </p:nvSpPr>
        <p:spPr/>
        <p:txBody>
          <a:bodyPr/>
          <a:lstStyle/>
          <a:p>
            <a:fld id="{0C7557F0-C988-40D1-8DC6-34210575C760}" type="datetime1">
              <a:rPr kumimoji="0" lang="en-US" smtClean="0"/>
              <a:t>4/17/2018</a:t>
            </a:fld>
            <a:endParaRPr kumimoji="0" lang="en-US"/>
          </a:p>
        </p:txBody>
      </p:sp>
      <p:sp>
        <p:nvSpPr>
          <p:cNvPr id="6" name="Footer Placeholder 5"/>
          <p:cNvSpPr>
            <a:spLocks noGrp="1"/>
          </p:cNvSpPr>
          <p:nvPr>
            <p:ph type="ftr" sz="quarter" idx="11"/>
          </p:nvPr>
        </p:nvSpPr>
        <p:spPr/>
        <p:txBody>
          <a:bodyPr/>
          <a:lstStyle/>
          <a:p>
            <a:r>
              <a:rPr kumimoji="0" lang="en-US"/>
              <a:t>M. Hammad Mazhar</a:t>
            </a:r>
          </a:p>
        </p:txBody>
      </p:sp>
      <p:sp>
        <p:nvSpPr>
          <p:cNvPr id="7" name="Slide Number Placeholder 6"/>
          <p:cNvSpPr>
            <a:spLocks noGrp="1"/>
          </p:cNvSpPr>
          <p:nvPr>
            <p:ph type="sldNum" sz="quarter" idx="12"/>
          </p:nvPr>
        </p:nvSpPr>
        <p:spPr/>
        <p:txBody>
          <a:bodyPr/>
          <a:lstStyle>
            <a:lvl1pPr eaLnBrk="1" latinLnBrk="0" hangingPunct="1">
              <a:defRPr kumimoji="0">
                <a:solidFill>
                  <a:srgbClr val="FFFFFF"/>
                </a:solidFill>
              </a:defRPr>
            </a:lvl1pPr>
            <a:extLst/>
          </a:lstStyle>
          <a:p>
            <a:fld id="{A3F7CB7D-F184-43C7-B6FD-03D728E1BBFF}" type="slidenum">
              <a:rPr kumimoji="0" lang="en-US" smtClean="0">
                <a:solidFill>
                  <a:srgbClr val="FFFFFF"/>
                </a:solidFill>
              </a:rPr>
              <a:pPr/>
              <a:t>‹#›</a:t>
            </a:fld>
            <a:endParaRPr kumimoji="0"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eaLnBrk="1" latinLnBrk="0" hangingPunct="1">
              <a:spcAft>
                <a:spcPts val="1000"/>
              </a:spcAft>
              <a:buNone/>
              <a:defRPr kumimoji="0" sz="1800"/>
            </a:lvl1pPr>
            <a:lvl2pPr eaLnBrk="1" latinLnBrk="0" hangingPunct="1">
              <a:buNone/>
              <a:defRPr kumimoji="0" sz="1200"/>
            </a:lvl2pPr>
            <a:lvl3pPr eaLnBrk="1" latinLnBrk="0" hangingPunct="1">
              <a:buNone/>
              <a:defRPr kumimoji="0" sz="1000"/>
            </a:lvl3pPr>
            <a:lvl4pPr eaLnBrk="1" latinLnBrk="0" hangingPunct="1">
              <a:buNone/>
              <a:defRPr kumimoji="0" sz="900"/>
            </a:lvl4pPr>
            <a:lvl5pPr eaLnBrk="1" latinLnBrk="0" hangingPunct="1">
              <a:buNone/>
              <a:defRPr kumimoji="0" sz="900"/>
            </a:lvl5pPr>
            <a:extLst/>
          </a:lstStyle>
          <a:p>
            <a:pPr lvl="0" eaLnBrk="1" latinLnBrk="1" hangingPunct="1"/>
            <a:r>
              <a:rPr lang="en-US"/>
              <a:t>Edit Master text styles</a:t>
            </a:r>
          </a:p>
        </p:txBody>
      </p:sp>
      <p:sp>
        <p:nvSpPr>
          <p:cNvPr id="9" name="Content Placeholder 8"/>
          <p:cNvSpPr>
            <a:spLocks noGrp="1"/>
          </p:cNvSpPr>
          <p:nvPr>
            <p:ph sz="quarter" idx="13"/>
          </p:nvPr>
        </p:nvSpPr>
        <p:spPr>
          <a:xfrm>
            <a:off x="2362200" y="1428750"/>
            <a:ext cx="6400800" cy="3200400"/>
          </a:xfrm>
        </p:spPr>
        <p:txBody>
          <a:bodyPr/>
          <a:lstStyle/>
          <a:p>
            <a:pPr lvl="0" eaLnBrk="1" latinLnBrk="1" hangingPunct="1"/>
            <a:r>
              <a:rPr lang="en-US"/>
              <a:t>Edit Master text styles</a:t>
            </a:r>
          </a:p>
          <a:p>
            <a:pPr lvl="1" eaLnBrk="1" latinLnBrk="1" hangingPunct="1"/>
            <a:r>
              <a:rPr lang="en-US"/>
              <a:t>Second level</a:t>
            </a:r>
          </a:p>
          <a:p>
            <a:pPr lvl="2" eaLnBrk="1" latinLnBrk="1" hangingPunct="1"/>
            <a:r>
              <a:rPr lang="en-US"/>
              <a:t>Third level</a:t>
            </a:r>
          </a:p>
          <a:p>
            <a:pPr lvl="3" eaLnBrk="1" latinLnBrk="1" hangingPunct="1"/>
            <a:r>
              <a:rPr lang="en-US"/>
              <a:t>Fourth level</a:t>
            </a:r>
          </a:p>
          <a:p>
            <a:pPr lvl="4" eaLnBrk="1" latinLnBrk="1" hangingPunct="1"/>
            <a:r>
              <a:rPr lang="en-US"/>
              <a:t>Fifth level</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eaLnBrk="1" latinLnBrk="0" hangingPunct="1">
              <a:buNone/>
              <a:defRPr kumimoji="0" sz="3200"/>
            </a:lvl1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00200" y="4114800"/>
            <a:ext cx="7315200" cy="514350"/>
          </a:xfrm>
        </p:spPr>
        <p:txBody>
          <a:bodyPr/>
          <a:lstStyle>
            <a:lvl1pPr marL="0" indent="0" eaLnBrk="1" latinLnBrk="0" hangingPunct="1">
              <a:buFontTx/>
              <a:buNone/>
              <a:defRPr kumimoji="0" sz="1700"/>
            </a:lvl1pPr>
            <a:lvl2pPr eaLnBrk="1" latinLnBrk="0" hangingPunct="1">
              <a:buFontTx/>
              <a:buNone/>
              <a:defRPr kumimoji="0" sz="1200"/>
            </a:lvl2pPr>
            <a:lvl3pPr eaLnBrk="1" latinLnBrk="0" hangingPunct="1">
              <a:buFontTx/>
              <a:buNone/>
              <a:defRPr kumimoji="0" sz="1000"/>
            </a:lvl3pPr>
            <a:lvl4pPr eaLnBrk="1" latinLnBrk="0" hangingPunct="1">
              <a:buFontTx/>
              <a:buNone/>
              <a:defRPr kumimoji="0" sz="900"/>
            </a:lvl4pPr>
            <a:lvl5pPr eaLnBrk="1" latinLnBrk="0" hangingPunct="1">
              <a:buFontTx/>
              <a:buNone/>
              <a:defRPr kumimoji="0" sz="900"/>
            </a:lvl5pPr>
            <a:extLst/>
          </a:lstStyle>
          <a:p>
            <a:pPr lvl="0" eaLnBrk="1" latinLnBrk="1" hangingPunct="1"/>
            <a:r>
              <a:rPr lang="en-US"/>
              <a:t>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 name="Title 1"/>
          <p:cNvSpPr>
            <a:spLocks noGrp="1"/>
          </p:cNvSpPr>
          <p:nvPr>
            <p:ph type="title"/>
          </p:nvPr>
        </p:nvSpPr>
        <p:spPr>
          <a:xfrm>
            <a:off x="1600200" y="3543300"/>
            <a:ext cx="7315200" cy="457200"/>
          </a:xfrm>
        </p:spPr>
        <p:txBody>
          <a:bodyPr anchor="ctr"/>
          <a:lstStyle>
            <a:lvl1pPr algn="l" eaLnBrk="1" latinLnBrk="0" hangingPunct="1">
              <a:buNone/>
              <a:defRPr kumimoji="0" sz="2800" b="0">
                <a:solidFill>
                  <a:srgbClr val="FFFFFF"/>
                </a:solidFill>
              </a:defRPr>
            </a:lvl1pPr>
            <a:extLst/>
          </a:lstStyle>
          <a:p>
            <a:pPr eaLnBrk="1" latinLnBrk="1" hangingPunct="1"/>
            <a:r>
              <a:rPr lang="en-US"/>
              <a:t>Click to edit Master title style</a:t>
            </a:r>
            <a:endParaRPr/>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12" name="Date Placeholder 11"/>
          <p:cNvSpPr>
            <a:spLocks noGrp="1"/>
          </p:cNvSpPr>
          <p:nvPr>
            <p:ph type="dt" sz="half" idx="10"/>
          </p:nvPr>
        </p:nvSpPr>
        <p:spPr>
          <a:xfrm>
            <a:off x="6248400" y="4686300"/>
            <a:ext cx="2667000" cy="273844"/>
          </a:xfrm>
        </p:spPr>
        <p:txBody>
          <a:bodyPr rtlCol="0"/>
          <a:lstStyle/>
          <a:p>
            <a:fld id="{D83A4279-98BB-418B-A2CE-5EE5E833773D}" type="datetime1">
              <a:rPr kumimoji="0" lang="en-US" smtClean="0"/>
              <a:t>4/17/2018</a:t>
            </a:fld>
            <a:endParaRPr kumimoji="0" lang="en-US"/>
          </a:p>
        </p:txBody>
      </p:sp>
      <p:sp>
        <p:nvSpPr>
          <p:cNvPr id="13" name="Slide Number Placeholder 12"/>
          <p:cNvSpPr>
            <a:spLocks noGrp="1"/>
          </p:cNvSpPr>
          <p:nvPr>
            <p:ph type="sldNum" sz="quarter" idx="11"/>
          </p:nvPr>
        </p:nvSpPr>
        <p:spPr>
          <a:xfrm>
            <a:off x="0" y="3500437"/>
            <a:ext cx="1447800" cy="497684"/>
          </a:xfrm>
        </p:spPr>
        <p:txBody>
          <a:bodyPr rtlCol="0"/>
          <a:lstStyle>
            <a:lvl1pPr eaLnBrk="1" latinLnBrk="0" hangingPunct="1">
              <a:defRPr kumimoji="0" sz="2800"/>
            </a:lvl1pPr>
            <a:extLst/>
          </a:lstStyle>
          <a:p>
            <a:pPr algn="ctr"/>
            <a:fld id="{8F82E0A0-C266-4798-8C8F-B9F91E9DA37E}" type="slidenum">
              <a:rPr kumimoji="0" lang="en-US" sz="2800" b="1" smtClean="0">
                <a:solidFill>
                  <a:srgbClr val="FFFFFF"/>
                </a:solidFill>
              </a:rPr>
              <a:pPr algn="ctr"/>
              <a:t>‹#›</a:t>
            </a:fld>
            <a:endParaRPr kumimoji="0"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r>
              <a:rPr kumimoji="0" lang="en-US"/>
              <a:t>M. Hammad Mazhar</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eaLnBrk="1" latinLnBrk="1" hangingPunct="1"/>
            <a:r>
              <a:rPr kumimoji="0" lang="en-US"/>
              <a:t>Edit Master text styles</a:t>
            </a:r>
          </a:p>
          <a:p>
            <a:pPr lvl="1" eaLnBrk="1" latinLnBrk="1" hangingPunct="1"/>
            <a:r>
              <a:rPr kumimoji="0" lang="en-US"/>
              <a:t>Second level</a:t>
            </a:r>
          </a:p>
          <a:p>
            <a:pPr lvl="2" eaLnBrk="1" latinLnBrk="1" hangingPunct="1"/>
            <a:r>
              <a:rPr kumimoji="0" lang="en-US"/>
              <a:t>Third level</a:t>
            </a:r>
          </a:p>
          <a:p>
            <a:pPr lvl="3" eaLnBrk="1" latinLnBrk="1" hangingPunct="1"/>
            <a:r>
              <a:rPr kumimoji="0" lang="en-US"/>
              <a:t>Fourth level</a:t>
            </a:r>
          </a:p>
          <a:p>
            <a:pPr lvl="4" eaLnBrk="1" latinLnBrk="1" hangingPunct="1"/>
            <a:r>
              <a:rPr kumimoji="0" lang="en-US"/>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eaLnBrk="1" latinLnBrk="0" hangingPunct="1">
              <a:defRPr kumimoji="0" sz="1400">
                <a:solidFill>
                  <a:schemeClr val="tx2"/>
                </a:solidFill>
              </a:defRPr>
            </a:lvl1pPr>
            <a:extLst/>
          </a:lstStyle>
          <a:p>
            <a:fld id="{DC853DD3-FEF7-410E-97AB-B9B15878FFEA}" type="datetime1">
              <a:rPr kumimoji="0" lang="en-US" smtClean="0"/>
              <a:t>4/17/2018</a:t>
            </a:fld>
            <a:endParaRPr kumimoji="0"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eaLnBrk="1" latinLnBrk="0" hangingPunct="1">
              <a:defRPr kumimoji="0" sz="1400">
                <a:solidFill>
                  <a:schemeClr val="tx2"/>
                </a:solidFill>
              </a:defRPr>
            </a:lvl1pPr>
            <a:extLst/>
          </a:lstStyle>
          <a:p>
            <a:pPr algn="r"/>
            <a:r>
              <a:rPr kumimoji="0" lang="en-US" sz="1400">
                <a:solidFill>
                  <a:schemeClr val="tx2"/>
                </a:solidFill>
              </a:rPr>
              <a:t>M. Hammad Mazhar</a:t>
            </a:r>
            <a:endParaRPr kumimoji="0"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kumimoji="0"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eaLnBrk="1" latinLnBrk="0" hangingPunct="1">
              <a:defRPr kumimoji="0" sz="1400" b="1">
                <a:solidFill>
                  <a:srgbClr val="FFFFFF"/>
                </a:solidFill>
              </a:defRPr>
            </a:lvl1pPr>
            <a:extLst/>
          </a:lstStyle>
          <a:p>
            <a:pPr algn="ctr"/>
            <a:fld id="{8F82E0A0-C266-4798-8C8F-B9F91E9DA37E}" type="slidenum">
              <a:rPr kumimoji="0" lang="en-US" sz="1400" b="1" smtClean="0">
                <a:solidFill>
                  <a:srgbClr val="FFFFFF"/>
                </a:solidFill>
              </a:rPr>
              <a:pPr algn="ctr"/>
              <a:t>‹#›</a:t>
            </a:fld>
            <a:endParaRPr kumimoji="0"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pPr eaLnBrk="1" latinLnBrk="1" hangingPunct="1"/>
            <a:r>
              <a:rPr kumimoji="0"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hf hdr="0" dt="0"/>
  <p:txStyles>
    <p:titleStyle>
      <a:lvl1pPr algn="l" rtl="0" eaLnBrk="1" latinLnBrk="0" hangingPunct="1">
        <a:spcBef>
          <a:spcPct val="0"/>
        </a:spcBef>
        <a:buNone/>
        <a:defRPr kumimoji="0"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muhammadhammad-mazhar@uiowa.edu" TargetMode="External"/><Relationship Id="rId2" Type="http://schemas.openxmlformats.org/officeDocument/2006/relationships/hyperlink" Target="http://www.twitter.com/HmdMazhar" TargetMode="External"/><Relationship Id="rId1" Type="http://schemas.openxmlformats.org/officeDocument/2006/relationships/slideLayout" Target="../slideLayouts/slideLayout8.xml"/><Relationship Id="rId4" Type="http://schemas.openxmlformats.org/officeDocument/2006/relationships/hyperlink" Target="cs.uiowa.edu/~mmazhar"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13" Type="http://schemas.openxmlformats.org/officeDocument/2006/relationships/image" Target="../media/image13.png"/><Relationship Id="rId3" Type="http://schemas.openxmlformats.org/officeDocument/2006/relationships/image" Target="../media/image6.jpg"/><Relationship Id="rId7" Type="http://schemas.openxmlformats.org/officeDocument/2006/relationships/image" Target="../media/image10.jpg"/><Relationship Id="rId12"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9.jpg"/><Relationship Id="rId11" Type="http://schemas.openxmlformats.org/officeDocument/2006/relationships/image" Target="../media/image4.png"/><Relationship Id="rId5" Type="http://schemas.openxmlformats.org/officeDocument/2006/relationships/image" Target="../media/image8.jpg"/><Relationship Id="rId10" Type="http://schemas.openxmlformats.org/officeDocument/2006/relationships/image" Target="../media/image3.png"/><Relationship Id="rId4" Type="http://schemas.openxmlformats.org/officeDocument/2006/relationships/image" Target="../media/image7.jpg"/><Relationship Id="rId9"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6.jp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Rectangle 3"/>
          <p:cNvSpPr>
            <a:spLocks noGrp="1"/>
          </p:cNvSpPr>
          <p:nvPr>
            <p:ph type="title" idx="4294967295"/>
          </p:nvPr>
        </p:nvSpPr>
        <p:spPr>
          <a:xfrm>
            <a:off x="0" y="57150"/>
            <a:ext cx="9144000" cy="2038350"/>
          </a:xfrm>
        </p:spPr>
        <p:txBody>
          <a:bodyPr>
            <a:normAutofit/>
          </a:bodyPr>
          <a:lstStyle/>
          <a:p>
            <a:pPr algn="ctr"/>
            <a:r>
              <a:rPr lang="en-US" sz="3600" dirty="0">
                <a:solidFill>
                  <a:schemeClr val="bg2">
                    <a:lumMod val="75000"/>
                  </a:schemeClr>
                </a:solidFill>
              </a:rPr>
              <a:t>Real-Time Video Quality of Experience Monitoring for HTTPS and QUIC</a:t>
            </a:r>
          </a:p>
        </p:txBody>
      </p:sp>
      <p:sp>
        <p:nvSpPr>
          <p:cNvPr id="5" name="Rectangle 4"/>
          <p:cNvSpPr>
            <a:spLocks noGrp="1"/>
          </p:cNvSpPr>
          <p:nvPr>
            <p:ph type="subTitle" idx="4294967295"/>
          </p:nvPr>
        </p:nvSpPr>
        <p:spPr>
          <a:xfrm>
            <a:off x="914400" y="2398835"/>
            <a:ext cx="3276599" cy="514350"/>
          </a:xfrm>
        </p:spPr>
        <p:txBody>
          <a:bodyPr>
            <a:normAutofit lnSpcReduction="10000"/>
          </a:bodyPr>
          <a:lstStyle/>
          <a:p>
            <a:pPr marL="0" indent="0" algn="ctr">
              <a:buNone/>
            </a:pPr>
            <a:r>
              <a:rPr lang="en-US" dirty="0">
                <a:solidFill>
                  <a:schemeClr val="bg1"/>
                </a:solidFill>
              </a:rPr>
              <a:t>M. Hammad Mazhar</a:t>
            </a:r>
          </a:p>
        </p:txBody>
      </p:sp>
      <p:sp>
        <p:nvSpPr>
          <p:cNvPr id="6" name="Rectangle 4">
            <a:extLst>
              <a:ext uri="{FF2B5EF4-FFF2-40B4-BE49-F238E27FC236}">
                <a16:creationId xmlns:a16="http://schemas.microsoft.com/office/drawing/2014/main" id="{983F543F-D4DD-481E-A452-793073BF4AFE}"/>
              </a:ext>
            </a:extLst>
          </p:cNvPr>
          <p:cNvSpPr txBox="1">
            <a:spLocks/>
          </p:cNvSpPr>
          <p:nvPr/>
        </p:nvSpPr>
        <p:spPr>
          <a:xfrm>
            <a:off x="2819400" y="4248150"/>
            <a:ext cx="3390900" cy="514350"/>
          </a:xfrm>
          <a:prstGeom prst="rect">
            <a:avLst/>
          </a:prstGeom>
        </p:spPr>
        <p:txBody>
          <a:bodyPr vert="horz" anchor="ctr">
            <a:normAutofit lnSpcReduction="10000"/>
          </a:bodyPr>
          <a:lstStyle>
            <a:lvl1pPr marL="0" indent="0" algn="l" rtl="0" eaLnBrk="1" latinLnBrk="0" hangingPunct="1">
              <a:spcBef>
                <a:spcPts val="700"/>
              </a:spcBef>
              <a:buClr>
                <a:schemeClr val="accent2"/>
              </a:buClr>
              <a:buSzPct val="60000"/>
              <a:buFont typeface="Wingdings"/>
              <a:buNone/>
              <a:defRPr kumimoji="0" sz="2800" kern="1200">
                <a:solidFill>
                  <a:srgbClr val="FFFFFF"/>
                </a:solidFill>
                <a:latin typeface="+mn-lt"/>
                <a:ea typeface="+mn-ea"/>
                <a:cs typeface="+mn-cs"/>
              </a:defRPr>
            </a:lvl1pPr>
            <a:lvl2pPr marL="457200" indent="0" algn="ctr"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400" indent="0" algn="ctr" rtl="0" eaLnBrk="1" latinLnBrk="0" hangingPunct="1">
              <a:spcBef>
                <a:spcPts val="500"/>
              </a:spcBef>
              <a:buClr>
                <a:schemeClr val="accent2"/>
              </a:buClr>
              <a:buSzPct val="75000"/>
              <a:buFont typeface="Wingdings"/>
              <a:buNone/>
              <a:defRPr kumimoji="0" sz="2300" kern="1200">
                <a:solidFill>
                  <a:schemeClr val="tx1"/>
                </a:solidFill>
                <a:latin typeface="+mn-lt"/>
                <a:ea typeface="+mn-ea"/>
                <a:cs typeface="+mn-cs"/>
              </a:defRPr>
            </a:lvl3pPr>
            <a:lvl4pPr marL="1371600" indent="0" algn="ctr" rtl="0" eaLnBrk="1" latinLnBrk="0" hangingPunct="1">
              <a:spcBef>
                <a:spcPts val="400"/>
              </a:spcBef>
              <a:buClr>
                <a:schemeClr val="accent3"/>
              </a:buClr>
              <a:buSzPct val="75000"/>
              <a:buFont typeface="Wingdings"/>
              <a:buNone/>
              <a:defRPr kumimoji="0" sz="2000" kern="1200">
                <a:solidFill>
                  <a:schemeClr val="tx1"/>
                </a:solidFill>
                <a:latin typeface="+mn-lt"/>
                <a:ea typeface="+mn-ea"/>
                <a:cs typeface="+mn-cs"/>
              </a:defRPr>
            </a:lvl4pPr>
            <a:lvl5pPr marL="1828800" indent="0" algn="ctr" rtl="0" eaLnBrk="1" latinLnBrk="0" hangingPunct="1">
              <a:spcBef>
                <a:spcPts val="400"/>
              </a:spcBef>
              <a:buClr>
                <a:schemeClr val="accent4"/>
              </a:buClr>
              <a:buSzPct val="65000"/>
              <a:buFont typeface="Wingdings"/>
              <a:buNone/>
              <a:defRPr kumimoji="0" sz="2000" kern="1200">
                <a:solidFill>
                  <a:schemeClr val="tx1"/>
                </a:solidFill>
                <a:latin typeface="+mn-lt"/>
                <a:ea typeface="+mn-ea"/>
                <a:cs typeface="+mn-cs"/>
              </a:defRPr>
            </a:lvl5pPr>
            <a:lvl6pPr marL="2286000" indent="0" algn="ctr"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743200" indent="0" algn="ctr" rtl="0" eaLnBrk="1" latinLnBrk="0" hangingPunct="1">
              <a:spcBef>
                <a:spcPct val="20000"/>
              </a:spcBef>
              <a:buClr>
                <a:schemeClr val="accent2"/>
              </a:buClr>
              <a:buFont typeface="Wingdings"/>
              <a:buNone/>
              <a:defRPr kumimoji="0" sz="1800" kern="1200" baseline="0">
                <a:solidFill>
                  <a:schemeClr val="tx1"/>
                </a:solidFill>
                <a:latin typeface="+mn-lt"/>
                <a:ea typeface="+mn-ea"/>
                <a:cs typeface="+mn-cs"/>
              </a:defRPr>
            </a:lvl7pPr>
            <a:lvl8pPr marL="3200400" indent="0" algn="ctr" rtl="0" eaLnBrk="1" latinLnBrk="0" hangingPunct="1">
              <a:spcBef>
                <a:spcPct val="20000"/>
              </a:spcBef>
              <a:buClr>
                <a:schemeClr val="accent3"/>
              </a:buClr>
              <a:buFont typeface="Wingdings"/>
              <a:buNone/>
              <a:defRPr kumimoji="0" sz="1800" kern="1200" baseline="0">
                <a:solidFill>
                  <a:schemeClr val="tx1"/>
                </a:solidFill>
                <a:latin typeface="+mn-lt"/>
                <a:ea typeface="+mn-ea"/>
                <a:cs typeface="+mn-cs"/>
              </a:defRPr>
            </a:lvl8pPr>
            <a:lvl9pPr marL="3657600" indent="0" algn="ctr" rtl="0" eaLnBrk="1" latinLnBrk="0" hangingPunct="1">
              <a:spcBef>
                <a:spcPct val="20000"/>
              </a:spcBef>
              <a:buClr>
                <a:schemeClr val="accent4"/>
              </a:buClr>
              <a:buFont typeface="Wingdings"/>
              <a:buNone/>
              <a:defRPr kumimoji="0" sz="1800" kern="1200" baseline="0">
                <a:solidFill>
                  <a:schemeClr val="tx1"/>
                </a:solidFill>
                <a:latin typeface="+mn-lt"/>
                <a:ea typeface="+mn-ea"/>
                <a:cs typeface="+mn-cs"/>
              </a:defRPr>
            </a:lvl9pPr>
            <a:extLst/>
          </a:lstStyle>
          <a:p>
            <a:r>
              <a:rPr lang="en-US" dirty="0"/>
              <a:t>The University of Iowa</a:t>
            </a:r>
          </a:p>
        </p:txBody>
      </p:sp>
      <p:sp>
        <p:nvSpPr>
          <p:cNvPr id="7" name="Rectangle 4">
            <a:extLst>
              <a:ext uri="{FF2B5EF4-FFF2-40B4-BE49-F238E27FC236}">
                <a16:creationId xmlns:a16="http://schemas.microsoft.com/office/drawing/2014/main" id="{59EDCBE5-3135-4EE5-8DE5-5E72CB25C9F8}"/>
              </a:ext>
            </a:extLst>
          </p:cNvPr>
          <p:cNvSpPr txBox="1">
            <a:spLocks/>
          </p:cNvSpPr>
          <p:nvPr/>
        </p:nvSpPr>
        <p:spPr>
          <a:xfrm>
            <a:off x="4800600" y="2398835"/>
            <a:ext cx="3276599" cy="514350"/>
          </a:xfrm>
          <a:prstGeom prst="rect">
            <a:avLst/>
          </a:prstGeom>
        </p:spPr>
        <p:txBody>
          <a:bodyPr vert="horz">
            <a:normAutofit lnSpcReduction="10000"/>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ctr">
              <a:buFont typeface="Wingdings"/>
              <a:buNone/>
            </a:pPr>
            <a:r>
              <a:rPr lang="en-US" dirty="0">
                <a:solidFill>
                  <a:schemeClr val="bg1"/>
                </a:solidFill>
              </a:rPr>
              <a:t>Zubair Shafiq</a:t>
            </a:r>
          </a:p>
        </p:txBody>
      </p:sp>
      <p:sp>
        <p:nvSpPr>
          <p:cNvPr id="8" name="Rectangle 4">
            <a:extLst>
              <a:ext uri="{FF2B5EF4-FFF2-40B4-BE49-F238E27FC236}">
                <a16:creationId xmlns:a16="http://schemas.microsoft.com/office/drawing/2014/main" id="{71D90FC4-AE6C-4F97-8E86-A40515B528BA}"/>
              </a:ext>
            </a:extLst>
          </p:cNvPr>
          <p:cNvSpPr txBox="1">
            <a:spLocks/>
          </p:cNvSpPr>
          <p:nvPr/>
        </p:nvSpPr>
        <p:spPr>
          <a:xfrm>
            <a:off x="939800" y="2913185"/>
            <a:ext cx="3276599" cy="5143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ctr">
              <a:buFont typeface="Wingdings"/>
              <a:buNone/>
            </a:pPr>
            <a:r>
              <a:rPr lang="en-US" sz="2400" dirty="0">
                <a:solidFill>
                  <a:schemeClr val="bg1"/>
                </a:solidFill>
              </a:rPr>
              <a:t>@</a:t>
            </a:r>
            <a:r>
              <a:rPr lang="en-US" sz="2400" dirty="0" err="1">
                <a:solidFill>
                  <a:schemeClr val="bg1"/>
                </a:solidFill>
              </a:rPr>
              <a:t>HmdMazhar</a:t>
            </a:r>
            <a:endParaRPr lang="en-US" sz="2400" dirty="0">
              <a:solidFill>
                <a:schemeClr val="bg1"/>
              </a:solidFill>
            </a:endParaRPr>
          </a:p>
        </p:txBody>
      </p:sp>
      <p:pic>
        <p:nvPicPr>
          <p:cNvPr id="3" name="Picture 2">
            <a:extLst>
              <a:ext uri="{FF2B5EF4-FFF2-40B4-BE49-F238E27FC236}">
                <a16:creationId xmlns:a16="http://schemas.microsoft.com/office/drawing/2014/main" id="{47F814F8-DB40-440E-894E-4AF3E66E5A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6800" y="2945729"/>
            <a:ext cx="461962" cy="461962"/>
          </a:xfrm>
          <a:prstGeom prst="roundRect">
            <a:avLst>
              <a:gd name="adj" fmla="val 37038"/>
            </a:avLst>
          </a:prstGeom>
          <a:solidFill>
            <a:srgbClr val="FFFFFF">
              <a:shade val="85000"/>
            </a:srgbClr>
          </a:solidFill>
          <a:ln>
            <a:noFill/>
          </a:ln>
          <a:effectLst/>
        </p:spPr>
      </p:pic>
      <p:sp>
        <p:nvSpPr>
          <p:cNvPr id="9" name="Rectangle 4">
            <a:extLst>
              <a:ext uri="{FF2B5EF4-FFF2-40B4-BE49-F238E27FC236}">
                <a16:creationId xmlns:a16="http://schemas.microsoft.com/office/drawing/2014/main" id="{68AE62A9-595D-4A53-8221-23E68246C48A}"/>
              </a:ext>
            </a:extLst>
          </p:cNvPr>
          <p:cNvSpPr txBox="1">
            <a:spLocks/>
          </p:cNvSpPr>
          <p:nvPr/>
        </p:nvSpPr>
        <p:spPr>
          <a:xfrm>
            <a:off x="4800600" y="2950251"/>
            <a:ext cx="3276599" cy="51435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pPr marL="0" indent="0" algn="ctr">
              <a:buFont typeface="Wingdings"/>
              <a:buNone/>
            </a:pPr>
            <a:r>
              <a:rPr lang="en-US" sz="2400" dirty="0">
                <a:solidFill>
                  <a:schemeClr val="bg1"/>
                </a:solidFill>
              </a:rPr>
              <a:t>@</a:t>
            </a:r>
            <a:r>
              <a:rPr lang="en-US" sz="2400" dirty="0" err="1">
                <a:solidFill>
                  <a:schemeClr val="bg1"/>
                </a:solidFill>
              </a:rPr>
              <a:t>zubair_shafiq</a:t>
            </a:r>
            <a:endParaRPr lang="en-US" sz="2400" dirty="0">
              <a:solidFill>
                <a:schemeClr val="bg1"/>
              </a:solidFill>
            </a:endParaRPr>
          </a:p>
        </p:txBody>
      </p:sp>
      <p:pic>
        <p:nvPicPr>
          <p:cNvPr id="10" name="Picture 9">
            <a:extLst>
              <a:ext uri="{FF2B5EF4-FFF2-40B4-BE49-F238E27FC236}">
                <a16:creationId xmlns:a16="http://schemas.microsoft.com/office/drawing/2014/main" id="{F41547D4-8A36-4DB2-8A20-C716B38DB06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67274" y="2946290"/>
            <a:ext cx="461962" cy="461962"/>
          </a:xfrm>
          <a:prstGeom prst="roundRect">
            <a:avLst>
              <a:gd name="adj" fmla="val 37038"/>
            </a:avLst>
          </a:prstGeom>
          <a:solidFill>
            <a:srgbClr val="FFFFFF">
              <a:shade val="85000"/>
            </a:srgbClr>
          </a:solidFill>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5482-B7EB-407D-81FD-537F163CD71C}"/>
              </a:ext>
            </a:extLst>
          </p:cNvPr>
          <p:cNvSpPr>
            <a:spLocks noGrp="1"/>
          </p:cNvSpPr>
          <p:nvPr>
            <p:ph type="title"/>
          </p:nvPr>
        </p:nvSpPr>
        <p:spPr/>
        <p:txBody>
          <a:bodyPr/>
          <a:lstStyle/>
          <a:p>
            <a:r>
              <a:rPr lang="en-US" dirty="0"/>
              <a:t>Proposed Approach</a:t>
            </a:r>
          </a:p>
        </p:txBody>
      </p:sp>
      <p:sp>
        <p:nvSpPr>
          <p:cNvPr id="3" name="Footer Placeholder 2">
            <a:extLst>
              <a:ext uri="{FF2B5EF4-FFF2-40B4-BE49-F238E27FC236}">
                <a16:creationId xmlns:a16="http://schemas.microsoft.com/office/drawing/2014/main" id="{86C1422C-E511-45E4-9E23-8ABF7C6EDCEF}"/>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1B6354CE-A905-4018-A1EF-29BA6DBC619B}"/>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10</a:t>
            </a:fld>
            <a:endParaRPr kumimoji="0" lang="en-US" sz="1800" dirty="0">
              <a:solidFill>
                <a:schemeClr val="tx1"/>
              </a:solidFill>
            </a:endParaRPr>
          </a:p>
        </p:txBody>
      </p:sp>
      <p:sp>
        <p:nvSpPr>
          <p:cNvPr id="7" name="Rectangle 6">
            <a:extLst>
              <a:ext uri="{FF2B5EF4-FFF2-40B4-BE49-F238E27FC236}">
                <a16:creationId xmlns:a16="http://schemas.microsoft.com/office/drawing/2014/main" id="{9A5AE237-60F6-4C0E-9894-8B4AB4D83646}"/>
              </a:ext>
            </a:extLst>
          </p:cNvPr>
          <p:cNvSpPr/>
          <p:nvPr/>
        </p:nvSpPr>
        <p:spPr>
          <a:xfrm>
            <a:off x="228600" y="1428750"/>
            <a:ext cx="7315200" cy="1524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25B6EB6C-CD14-4273-98CC-305C1FB18C26}"/>
              </a:ext>
            </a:extLst>
          </p:cNvPr>
          <p:cNvSpPr/>
          <p:nvPr/>
        </p:nvSpPr>
        <p:spPr>
          <a:xfrm>
            <a:off x="228600" y="3062116"/>
            <a:ext cx="7315200" cy="147124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272D2FEB-6B34-40C8-B1ED-E66D40B020D2}"/>
              </a:ext>
            </a:extLst>
          </p:cNvPr>
          <p:cNvSpPr txBox="1"/>
          <p:nvPr/>
        </p:nvSpPr>
        <p:spPr>
          <a:xfrm>
            <a:off x="205047" y="2615292"/>
            <a:ext cx="1524000" cy="369332"/>
          </a:xfrm>
          <a:prstGeom prst="rect">
            <a:avLst/>
          </a:prstGeom>
          <a:noFill/>
        </p:spPr>
        <p:txBody>
          <a:bodyPr wrap="square" rtlCol="0">
            <a:spAutoFit/>
          </a:bodyPr>
          <a:lstStyle/>
          <a:p>
            <a:r>
              <a:rPr lang="en-US" dirty="0"/>
              <a:t>Training Phase</a:t>
            </a:r>
          </a:p>
        </p:txBody>
      </p:sp>
      <p:pic>
        <p:nvPicPr>
          <p:cNvPr id="11" name="Picture 10">
            <a:extLst>
              <a:ext uri="{FF2B5EF4-FFF2-40B4-BE49-F238E27FC236}">
                <a16:creationId xmlns:a16="http://schemas.microsoft.com/office/drawing/2014/main" id="{937E3103-8E9C-437F-8703-BB8AD481E37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772" y="1747013"/>
            <a:ext cx="367537" cy="367537"/>
          </a:xfrm>
          <a:prstGeom prst="rect">
            <a:avLst/>
          </a:prstGeom>
        </p:spPr>
      </p:pic>
      <p:sp>
        <p:nvSpPr>
          <p:cNvPr id="17" name="Rectangle 16">
            <a:extLst>
              <a:ext uri="{FF2B5EF4-FFF2-40B4-BE49-F238E27FC236}">
                <a16:creationId xmlns:a16="http://schemas.microsoft.com/office/drawing/2014/main" id="{B1A928D4-8822-49A6-B129-D0EF489EA0E9}"/>
              </a:ext>
            </a:extLst>
          </p:cNvPr>
          <p:cNvSpPr/>
          <p:nvPr/>
        </p:nvSpPr>
        <p:spPr>
          <a:xfrm>
            <a:off x="1025237" y="1458158"/>
            <a:ext cx="2362200" cy="1032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2A4C9969-021D-4B0F-B2FE-EF335BA2F599}"/>
              </a:ext>
            </a:extLst>
          </p:cNvPr>
          <p:cNvCxnSpPr>
            <a:cxnSpLocks/>
          </p:cNvCxnSpPr>
          <p:nvPr/>
        </p:nvCxnSpPr>
        <p:spPr>
          <a:xfrm>
            <a:off x="228600" y="2137031"/>
            <a:ext cx="33497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E31BBF0B-E13D-412A-AA58-DDA21C9093A1}"/>
              </a:ext>
            </a:extLst>
          </p:cNvPr>
          <p:cNvSpPr txBox="1"/>
          <p:nvPr/>
        </p:nvSpPr>
        <p:spPr>
          <a:xfrm>
            <a:off x="152400" y="2114550"/>
            <a:ext cx="838200" cy="523220"/>
          </a:xfrm>
          <a:prstGeom prst="rect">
            <a:avLst/>
          </a:prstGeom>
          <a:noFill/>
        </p:spPr>
        <p:txBody>
          <a:bodyPr wrap="square" rtlCol="0">
            <a:spAutoFit/>
          </a:bodyPr>
          <a:lstStyle/>
          <a:p>
            <a:r>
              <a:rPr lang="en-US" sz="1400" dirty="0"/>
              <a:t>Training Videos</a:t>
            </a:r>
          </a:p>
        </p:txBody>
      </p:sp>
      <p:sp>
        <p:nvSpPr>
          <p:cNvPr id="18" name="TextBox 17">
            <a:extLst>
              <a:ext uri="{FF2B5EF4-FFF2-40B4-BE49-F238E27FC236}">
                <a16:creationId xmlns:a16="http://schemas.microsoft.com/office/drawing/2014/main" id="{EED98D09-4217-48FF-98C7-E253E66CBFB6}"/>
              </a:ext>
            </a:extLst>
          </p:cNvPr>
          <p:cNvSpPr txBox="1"/>
          <p:nvPr/>
        </p:nvSpPr>
        <p:spPr>
          <a:xfrm>
            <a:off x="1456113" y="2160237"/>
            <a:ext cx="1544778"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Packet Traces</a:t>
            </a:r>
          </a:p>
        </p:txBody>
      </p:sp>
      <p:sp>
        <p:nvSpPr>
          <p:cNvPr id="19" name="Cube 18">
            <a:extLst>
              <a:ext uri="{FF2B5EF4-FFF2-40B4-BE49-F238E27FC236}">
                <a16:creationId xmlns:a16="http://schemas.microsoft.com/office/drawing/2014/main" id="{4FD4AABB-2A79-41CB-A085-F8394F674366}"/>
              </a:ext>
            </a:extLst>
          </p:cNvPr>
          <p:cNvSpPr/>
          <p:nvPr/>
        </p:nvSpPr>
        <p:spPr>
          <a:xfrm>
            <a:off x="1456113" y="1989484"/>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ube 19">
            <a:extLst>
              <a:ext uri="{FF2B5EF4-FFF2-40B4-BE49-F238E27FC236}">
                <a16:creationId xmlns:a16="http://schemas.microsoft.com/office/drawing/2014/main" id="{877AC71A-23F8-4F52-97BF-E1BC123A49E6}"/>
              </a:ext>
            </a:extLst>
          </p:cNvPr>
          <p:cNvSpPr/>
          <p:nvPr/>
        </p:nvSpPr>
        <p:spPr>
          <a:xfrm>
            <a:off x="1774767" y="1989484"/>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ube 20">
            <a:extLst>
              <a:ext uri="{FF2B5EF4-FFF2-40B4-BE49-F238E27FC236}">
                <a16:creationId xmlns:a16="http://schemas.microsoft.com/office/drawing/2014/main" id="{BA434C65-D602-4E9C-A252-5230D4EA6B1A}"/>
              </a:ext>
            </a:extLst>
          </p:cNvPr>
          <p:cNvSpPr/>
          <p:nvPr/>
        </p:nvSpPr>
        <p:spPr>
          <a:xfrm>
            <a:off x="2087879" y="1990139"/>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ube 21">
            <a:extLst>
              <a:ext uri="{FF2B5EF4-FFF2-40B4-BE49-F238E27FC236}">
                <a16:creationId xmlns:a16="http://schemas.microsoft.com/office/drawing/2014/main" id="{2D00E68F-0F80-45A6-AA1E-DDE108AAF8FA}"/>
              </a:ext>
            </a:extLst>
          </p:cNvPr>
          <p:cNvSpPr/>
          <p:nvPr/>
        </p:nvSpPr>
        <p:spPr>
          <a:xfrm>
            <a:off x="2409303" y="1991765"/>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ube 22">
            <a:extLst>
              <a:ext uri="{FF2B5EF4-FFF2-40B4-BE49-F238E27FC236}">
                <a16:creationId xmlns:a16="http://schemas.microsoft.com/office/drawing/2014/main" id="{A0F1B10A-3BF0-4CA1-9655-1322D95B1E2D}"/>
              </a:ext>
            </a:extLst>
          </p:cNvPr>
          <p:cNvSpPr/>
          <p:nvPr/>
        </p:nvSpPr>
        <p:spPr>
          <a:xfrm>
            <a:off x="2727957" y="1991765"/>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B283AF1-46BF-4733-81D6-71C5AAC7652A}"/>
              </a:ext>
            </a:extLst>
          </p:cNvPr>
          <p:cNvSpPr txBox="1"/>
          <p:nvPr/>
        </p:nvSpPr>
        <p:spPr>
          <a:xfrm>
            <a:off x="1292627" y="1477179"/>
            <a:ext cx="1863437" cy="430887"/>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400" dirty="0"/>
              <a:t>Transport and network header information</a:t>
            </a:r>
          </a:p>
        </p:txBody>
      </p:sp>
      <p:sp>
        <p:nvSpPr>
          <p:cNvPr id="28" name="Rectangle 27">
            <a:extLst>
              <a:ext uri="{FF2B5EF4-FFF2-40B4-BE49-F238E27FC236}">
                <a16:creationId xmlns:a16="http://schemas.microsoft.com/office/drawing/2014/main" id="{0A026B0A-E9A3-4000-AF53-2710308DFB57}"/>
              </a:ext>
            </a:extLst>
          </p:cNvPr>
          <p:cNvSpPr/>
          <p:nvPr/>
        </p:nvSpPr>
        <p:spPr>
          <a:xfrm>
            <a:off x="3578328" y="1747013"/>
            <a:ext cx="1298472" cy="59613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Feature Extraction</a:t>
            </a:r>
          </a:p>
        </p:txBody>
      </p:sp>
      <p:sp>
        <p:nvSpPr>
          <p:cNvPr id="29" name="Rectangle 28">
            <a:extLst>
              <a:ext uri="{FF2B5EF4-FFF2-40B4-BE49-F238E27FC236}">
                <a16:creationId xmlns:a16="http://schemas.microsoft.com/office/drawing/2014/main" id="{8951B0FE-6510-4D08-983A-A5BE3F1233E4}"/>
              </a:ext>
            </a:extLst>
          </p:cNvPr>
          <p:cNvSpPr/>
          <p:nvPr/>
        </p:nvSpPr>
        <p:spPr>
          <a:xfrm>
            <a:off x="5234338" y="1747012"/>
            <a:ext cx="1298472" cy="59613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Model Training</a:t>
            </a:r>
          </a:p>
        </p:txBody>
      </p:sp>
      <p:cxnSp>
        <p:nvCxnSpPr>
          <p:cNvPr id="31" name="Straight Arrow Connector 30">
            <a:extLst>
              <a:ext uri="{FF2B5EF4-FFF2-40B4-BE49-F238E27FC236}">
                <a16:creationId xmlns:a16="http://schemas.microsoft.com/office/drawing/2014/main" id="{B606058E-F6FE-4E0B-A569-470FF0FAEC3B}"/>
              </a:ext>
            </a:extLst>
          </p:cNvPr>
          <p:cNvCxnSpPr>
            <a:stCxn id="28" idx="3"/>
            <a:endCxn id="29" idx="1"/>
          </p:cNvCxnSpPr>
          <p:nvPr/>
        </p:nvCxnSpPr>
        <p:spPr>
          <a:xfrm flipV="1">
            <a:off x="4876800" y="2045081"/>
            <a:ext cx="35753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Cylinder 31">
            <a:extLst>
              <a:ext uri="{FF2B5EF4-FFF2-40B4-BE49-F238E27FC236}">
                <a16:creationId xmlns:a16="http://schemas.microsoft.com/office/drawing/2014/main" id="{6333D0DA-6AEE-41E7-A433-C3E695604CDE}"/>
              </a:ext>
            </a:extLst>
          </p:cNvPr>
          <p:cNvSpPr/>
          <p:nvPr/>
        </p:nvSpPr>
        <p:spPr>
          <a:xfrm>
            <a:off x="5332464" y="2606984"/>
            <a:ext cx="230136" cy="1929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ylinder 32">
            <a:extLst>
              <a:ext uri="{FF2B5EF4-FFF2-40B4-BE49-F238E27FC236}">
                <a16:creationId xmlns:a16="http://schemas.microsoft.com/office/drawing/2014/main" id="{227C2D76-3DED-4B46-932F-B8F5B506E002}"/>
              </a:ext>
            </a:extLst>
          </p:cNvPr>
          <p:cNvSpPr/>
          <p:nvPr/>
        </p:nvSpPr>
        <p:spPr>
          <a:xfrm>
            <a:off x="5768506" y="2606984"/>
            <a:ext cx="230136" cy="1929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Cylinder 33">
            <a:extLst>
              <a:ext uri="{FF2B5EF4-FFF2-40B4-BE49-F238E27FC236}">
                <a16:creationId xmlns:a16="http://schemas.microsoft.com/office/drawing/2014/main" id="{BC29A511-2ACA-4515-9774-346D2A393A6A}"/>
              </a:ext>
            </a:extLst>
          </p:cNvPr>
          <p:cNvSpPr/>
          <p:nvPr/>
        </p:nvSpPr>
        <p:spPr>
          <a:xfrm>
            <a:off x="6204548" y="2606984"/>
            <a:ext cx="230136" cy="19297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F08A724B-ED89-4BFC-A43F-7D2670DF2001}"/>
              </a:ext>
            </a:extLst>
          </p:cNvPr>
          <p:cNvCxnSpPr>
            <a:endCxn id="32" idx="1"/>
          </p:cNvCxnSpPr>
          <p:nvPr/>
        </p:nvCxnSpPr>
        <p:spPr>
          <a:xfrm>
            <a:off x="5447532" y="2357274"/>
            <a:ext cx="0" cy="2497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D4F68870-CD56-4701-A8B5-49F7D5176658}"/>
              </a:ext>
            </a:extLst>
          </p:cNvPr>
          <p:cNvCxnSpPr>
            <a:cxnSpLocks/>
            <a:stCxn id="29" idx="2"/>
          </p:cNvCxnSpPr>
          <p:nvPr/>
        </p:nvCxnSpPr>
        <p:spPr>
          <a:xfrm>
            <a:off x="5883574" y="2343149"/>
            <a:ext cx="0" cy="2638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EFCAD33-C5A9-4DFB-9A2F-8D4746373926}"/>
              </a:ext>
            </a:extLst>
          </p:cNvPr>
          <p:cNvCxnSpPr>
            <a:cxnSpLocks/>
          </p:cNvCxnSpPr>
          <p:nvPr/>
        </p:nvCxnSpPr>
        <p:spPr>
          <a:xfrm>
            <a:off x="6319616" y="2343148"/>
            <a:ext cx="0" cy="26383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3CEFD235-4CDB-47E9-952E-73FC03BE562D}"/>
              </a:ext>
            </a:extLst>
          </p:cNvPr>
          <p:cNvSpPr txBox="1"/>
          <p:nvPr/>
        </p:nvSpPr>
        <p:spPr>
          <a:xfrm>
            <a:off x="3206796" y="2491008"/>
            <a:ext cx="1898603" cy="338554"/>
          </a:xfrm>
          <a:prstGeom prst="rect">
            <a:avLst/>
          </a:prstGeom>
          <a:noFill/>
        </p:spPr>
        <p:txBody>
          <a:bodyPr wrap="square" rtlCol="0">
            <a:spAutoFit/>
          </a:bodyPr>
          <a:lstStyle/>
          <a:p>
            <a:r>
              <a:rPr lang="en-US" sz="1600" dirty="0"/>
              <a:t>1 Model per metric </a:t>
            </a:r>
          </a:p>
        </p:txBody>
      </p:sp>
      <p:sp>
        <p:nvSpPr>
          <p:cNvPr id="43" name="Arrow: Right 42">
            <a:extLst>
              <a:ext uri="{FF2B5EF4-FFF2-40B4-BE49-F238E27FC236}">
                <a16:creationId xmlns:a16="http://schemas.microsoft.com/office/drawing/2014/main" id="{0755AD1B-4090-4A76-9016-EC2F2136FDBD}"/>
              </a:ext>
            </a:extLst>
          </p:cNvPr>
          <p:cNvSpPr/>
          <p:nvPr/>
        </p:nvSpPr>
        <p:spPr>
          <a:xfrm>
            <a:off x="4993194" y="2615292"/>
            <a:ext cx="184379" cy="13807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5" name="Picture 44">
            <a:extLst>
              <a:ext uri="{FF2B5EF4-FFF2-40B4-BE49-F238E27FC236}">
                <a16:creationId xmlns:a16="http://schemas.microsoft.com/office/drawing/2014/main" id="{0F62F471-5891-4FF2-876C-9B8BAFFBF9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3805" y="3360859"/>
            <a:ext cx="367537" cy="367537"/>
          </a:xfrm>
          <a:prstGeom prst="rect">
            <a:avLst/>
          </a:prstGeom>
        </p:spPr>
      </p:pic>
      <p:sp>
        <p:nvSpPr>
          <p:cNvPr id="46" name="Rectangle 45">
            <a:extLst>
              <a:ext uri="{FF2B5EF4-FFF2-40B4-BE49-F238E27FC236}">
                <a16:creationId xmlns:a16="http://schemas.microsoft.com/office/drawing/2014/main" id="{928B9409-6191-4C3C-BF09-6B7A2BE44E03}"/>
              </a:ext>
            </a:extLst>
          </p:cNvPr>
          <p:cNvSpPr/>
          <p:nvPr/>
        </p:nvSpPr>
        <p:spPr>
          <a:xfrm>
            <a:off x="1079270" y="3072004"/>
            <a:ext cx="2362200" cy="103285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A991D305-76EA-4247-9D11-5148C129D230}"/>
              </a:ext>
            </a:extLst>
          </p:cNvPr>
          <p:cNvCxnSpPr>
            <a:cxnSpLocks/>
          </p:cNvCxnSpPr>
          <p:nvPr/>
        </p:nvCxnSpPr>
        <p:spPr>
          <a:xfrm>
            <a:off x="282633" y="3750877"/>
            <a:ext cx="33497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8" name="TextBox 47">
            <a:extLst>
              <a:ext uri="{FF2B5EF4-FFF2-40B4-BE49-F238E27FC236}">
                <a16:creationId xmlns:a16="http://schemas.microsoft.com/office/drawing/2014/main" id="{BBF1757E-3511-4981-8514-269B59ADCD97}"/>
              </a:ext>
            </a:extLst>
          </p:cNvPr>
          <p:cNvSpPr txBox="1"/>
          <p:nvPr/>
        </p:nvSpPr>
        <p:spPr>
          <a:xfrm>
            <a:off x="205048" y="3728396"/>
            <a:ext cx="910240" cy="523220"/>
          </a:xfrm>
          <a:prstGeom prst="rect">
            <a:avLst/>
          </a:prstGeom>
          <a:noFill/>
        </p:spPr>
        <p:txBody>
          <a:bodyPr wrap="square" rtlCol="0">
            <a:spAutoFit/>
          </a:bodyPr>
          <a:lstStyle/>
          <a:p>
            <a:r>
              <a:rPr lang="en-US" sz="1400" dirty="0"/>
              <a:t>Identified</a:t>
            </a:r>
          </a:p>
          <a:p>
            <a:r>
              <a:rPr lang="en-US" sz="1400" dirty="0"/>
              <a:t>Video</a:t>
            </a:r>
          </a:p>
        </p:txBody>
      </p:sp>
      <p:sp>
        <p:nvSpPr>
          <p:cNvPr id="49" name="TextBox 48">
            <a:extLst>
              <a:ext uri="{FF2B5EF4-FFF2-40B4-BE49-F238E27FC236}">
                <a16:creationId xmlns:a16="http://schemas.microsoft.com/office/drawing/2014/main" id="{E8BF40FB-11AC-4FA8-A2B3-BAA42683ADCA}"/>
              </a:ext>
            </a:extLst>
          </p:cNvPr>
          <p:cNvSpPr txBox="1"/>
          <p:nvPr/>
        </p:nvSpPr>
        <p:spPr>
          <a:xfrm>
            <a:off x="1510146" y="3774083"/>
            <a:ext cx="1544778" cy="33855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600" dirty="0"/>
              <a:t>Packet Traces</a:t>
            </a:r>
          </a:p>
        </p:txBody>
      </p:sp>
      <p:sp>
        <p:nvSpPr>
          <p:cNvPr id="50" name="Cube 49">
            <a:extLst>
              <a:ext uri="{FF2B5EF4-FFF2-40B4-BE49-F238E27FC236}">
                <a16:creationId xmlns:a16="http://schemas.microsoft.com/office/drawing/2014/main" id="{DC2E9C93-5689-4653-BBF1-7F39EF27AD14}"/>
              </a:ext>
            </a:extLst>
          </p:cNvPr>
          <p:cNvSpPr/>
          <p:nvPr/>
        </p:nvSpPr>
        <p:spPr>
          <a:xfrm>
            <a:off x="1510146" y="3603330"/>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ube 50">
            <a:extLst>
              <a:ext uri="{FF2B5EF4-FFF2-40B4-BE49-F238E27FC236}">
                <a16:creationId xmlns:a16="http://schemas.microsoft.com/office/drawing/2014/main" id="{968A52A8-C704-46F2-91C2-B947D3DE4C82}"/>
              </a:ext>
            </a:extLst>
          </p:cNvPr>
          <p:cNvSpPr/>
          <p:nvPr/>
        </p:nvSpPr>
        <p:spPr>
          <a:xfrm>
            <a:off x="1828800" y="3603330"/>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Cube 51">
            <a:extLst>
              <a:ext uri="{FF2B5EF4-FFF2-40B4-BE49-F238E27FC236}">
                <a16:creationId xmlns:a16="http://schemas.microsoft.com/office/drawing/2014/main" id="{BD2F2DE3-C527-45C0-8272-1474D329A936}"/>
              </a:ext>
            </a:extLst>
          </p:cNvPr>
          <p:cNvSpPr/>
          <p:nvPr/>
        </p:nvSpPr>
        <p:spPr>
          <a:xfrm>
            <a:off x="2141912" y="3603985"/>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Cube 52">
            <a:extLst>
              <a:ext uri="{FF2B5EF4-FFF2-40B4-BE49-F238E27FC236}">
                <a16:creationId xmlns:a16="http://schemas.microsoft.com/office/drawing/2014/main" id="{7431BD8F-B2B3-46DE-AC80-6DD38604BA4C}"/>
              </a:ext>
            </a:extLst>
          </p:cNvPr>
          <p:cNvSpPr/>
          <p:nvPr/>
        </p:nvSpPr>
        <p:spPr>
          <a:xfrm>
            <a:off x="2463336" y="3605611"/>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Cube 53">
            <a:extLst>
              <a:ext uri="{FF2B5EF4-FFF2-40B4-BE49-F238E27FC236}">
                <a16:creationId xmlns:a16="http://schemas.microsoft.com/office/drawing/2014/main" id="{2B6BA249-3EFF-4A4F-97BD-1A1681149FD4}"/>
              </a:ext>
            </a:extLst>
          </p:cNvPr>
          <p:cNvSpPr/>
          <p:nvPr/>
        </p:nvSpPr>
        <p:spPr>
          <a:xfrm>
            <a:off x="2781990" y="3605611"/>
            <a:ext cx="272934" cy="12278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4C0E13B3-2124-4836-92A8-8D47702BFEEB}"/>
              </a:ext>
            </a:extLst>
          </p:cNvPr>
          <p:cNvSpPr txBox="1"/>
          <p:nvPr/>
        </p:nvSpPr>
        <p:spPr>
          <a:xfrm>
            <a:off x="1346660" y="3091025"/>
            <a:ext cx="1863437" cy="430887"/>
          </a:xfrm>
          <a:prstGeom prst="rect">
            <a:avLst/>
          </a:prstGeom>
        </p:spPr>
        <p:style>
          <a:lnRef idx="2">
            <a:schemeClr val="dk1"/>
          </a:lnRef>
          <a:fillRef idx="1">
            <a:schemeClr val="lt1"/>
          </a:fillRef>
          <a:effectRef idx="0">
            <a:schemeClr val="dk1"/>
          </a:effectRef>
          <a:fontRef idx="minor">
            <a:schemeClr val="dk1"/>
          </a:fontRef>
        </p:style>
        <p:txBody>
          <a:bodyPr wrap="square" lIns="0" tIns="0" rIns="0" bIns="0" rtlCol="0">
            <a:spAutoFit/>
          </a:bodyPr>
          <a:lstStyle/>
          <a:p>
            <a:pPr algn="ctr"/>
            <a:r>
              <a:rPr lang="en-US" sz="1400" dirty="0"/>
              <a:t>Transport and network header information</a:t>
            </a:r>
          </a:p>
        </p:txBody>
      </p:sp>
      <p:sp>
        <p:nvSpPr>
          <p:cNvPr id="57" name="Rectangle 56">
            <a:extLst>
              <a:ext uri="{FF2B5EF4-FFF2-40B4-BE49-F238E27FC236}">
                <a16:creationId xmlns:a16="http://schemas.microsoft.com/office/drawing/2014/main" id="{56F3613F-DB18-4BAC-AA5E-F81068E28112}"/>
              </a:ext>
            </a:extLst>
          </p:cNvPr>
          <p:cNvSpPr/>
          <p:nvPr/>
        </p:nvSpPr>
        <p:spPr>
          <a:xfrm>
            <a:off x="3632361" y="3360859"/>
            <a:ext cx="1298472" cy="596137"/>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t>Feature Extraction</a:t>
            </a:r>
          </a:p>
        </p:txBody>
      </p:sp>
      <p:cxnSp>
        <p:nvCxnSpPr>
          <p:cNvPr id="58" name="Straight Arrow Connector 57">
            <a:extLst>
              <a:ext uri="{FF2B5EF4-FFF2-40B4-BE49-F238E27FC236}">
                <a16:creationId xmlns:a16="http://schemas.microsoft.com/office/drawing/2014/main" id="{D0598839-14B4-4D55-BA4B-798D68A5EB9F}"/>
              </a:ext>
            </a:extLst>
          </p:cNvPr>
          <p:cNvCxnSpPr>
            <a:stCxn id="57" idx="3"/>
          </p:cNvCxnSpPr>
          <p:nvPr/>
        </p:nvCxnSpPr>
        <p:spPr>
          <a:xfrm flipV="1">
            <a:off x="4930833" y="3658927"/>
            <a:ext cx="357538" cy="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1174D261-1566-4DBB-9C0E-E70D623284A7}"/>
              </a:ext>
            </a:extLst>
          </p:cNvPr>
          <p:cNvSpPr txBox="1"/>
          <p:nvPr/>
        </p:nvSpPr>
        <p:spPr>
          <a:xfrm>
            <a:off x="228600" y="4183618"/>
            <a:ext cx="1913312" cy="369332"/>
          </a:xfrm>
          <a:prstGeom prst="rect">
            <a:avLst/>
          </a:prstGeom>
          <a:noFill/>
        </p:spPr>
        <p:txBody>
          <a:bodyPr wrap="square" rtlCol="0">
            <a:spAutoFit/>
          </a:bodyPr>
          <a:lstStyle/>
          <a:p>
            <a:r>
              <a:rPr lang="en-US" dirty="0"/>
              <a:t>Deployment Phase</a:t>
            </a:r>
          </a:p>
        </p:txBody>
      </p:sp>
      <p:sp>
        <p:nvSpPr>
          <p:cNvPr id="62" name="Rectangle 61">
            <a:extLst>
              <a:ext uri="{FF2B5EF4-FFF2-40B4-BE49-F238E27FC236}">
                <a16:creationId xmlns:a16="http://schemas.microsoft.com/office/drawing/2014/main" id="{DA2AD3FF-DB5B-479E-9F4B-B0B813E5224D}"/>
              </a:ext>
            </a:extLst>
          </p:cNvPr>
          <p:cNvSpPr/>
          <p:nvPr/>
        </p:nvSpPr>
        <p:spPr>
          <a:xfrm>
            <a:off x="5288371" y="3306468"/>
            <a:ext cx="1244439" cy="945148"/>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QoE</a:t>
            </a:r>
            <a:r>
              <a:rPr lang="en-US" dirty="0"/>
              <a:t> Prediction</a:t>
            </a:r>
          </a:p>
        </p:txBody>
      </p:sp>
      <p:cxnSp>
        <p:nvCxnSpPr>
          <p:cNvPr id="63" name="Straight Arrow Connector 62">
            <a:extLst>
              <a:ext uri="{FF2B5EF4-FFF2-40B4-BE49-F238E27FC236}">
                <a16:creationId xmlns:a16="http://schemas.microsoft.com/office/drawing/2014/main" id="{5AAF4EA8-F976-4788-B574-9ECFED68D47B}"/>
              </a:ext>
            </a:extLst>
          </p:cNvPr>
          <p:cNvCxnSpPr>
            <a:cxnSpLocks/>
            <a:stCxn id="32" idx="3"/>
          </p:cNvCxnSpPr>
          <p:nvPr/>
        </p:nvCxnSpPr>
        <p:spPr>
          <a:xfrm>
            <a:off x="5447532" y="2799958"/>
            <a:ext cx="0" cy="5065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743903CE-F743-4946-B392-B13832BA86E3}"/>
              </a:ext>
            </a:extLst>
          </p:cNvPr>
          <p:cNvCxnSpPr>
            <a:cxnSpLocks/>
          </p:cNvCxnSpPr>
          <p:nvPr/>
        </p:nvCxnSpPr>
        <p:spPr>
          <a:xfrm>
            <a:off x="5883574" y="2799958"/>
            <a:ext cx="0" cy="5065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50EF3C81-37E9-4DBE-99F6-91494FDDBCA9}"/>
              </a:ext>
            </a:extLst>
          </p:cNvPr>
          <p:cNvCxnSpPr>
            <a:cxnSpLocks/>
          </p:cNvCxnSpPr>
          <p:nvPr/>
        </p:nvCxnSpPr>
        <p:spPr>
          <a:xfrm>
            <a:off x="6316770" y="2790711"/>
            <a:ext cx="0" cy="5065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3F9C9503-CDB6-4FCB-A287-3DBA94646FD3}"/>
              </a:ext>
            </a:extLst>
          </p:cNvPr>
          <p:cNvCxnSpPr>
            <a:cxnSpLocks/>
          </p:cNvCxnSpPr>
          <p:nvPr/>
        </p:nvCxnSpPr>
        <p:spPr>
          <a:xfrm>
            <a:off x="6532810" y="3521912"/>
            <a:ext cx="1163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FD827CAF-E9DF-4DF4-AA90-56D2BC11D2EC}"/>
              </a:ext>
            </a:extLst>
          </p:cNvPr>
          <p:cNvCxnSpPr>
            <a:cxnSpLocks/>
          </p:cNvCxnSpPr>
          <p:nvPr/>
        </p:nvCxnSpPr>
        <p:spPr>
          <a:xfrm>
            <a:off x="6532810" y="3790950"/>
            <a:ext cx="1163390" cy="67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3" name="Straight Arrow Connector 72">
            <a:extLst>
              <a:ext uri="{FF2B5EF4-FFF2-40B4-BE49-F238E27FC236}">
                <a16:creationId xmlns:a16="http://schemas.microsoft.com/office/drawing/2014/main" id="{3849B939-2C6F-4EE1-BC94-0C40D11FF4C4}"/>
              </a:ext>
            </a:extLst>
          </p:cNvPr>
          <p:cNvCxnSpPr>
            <a:cxnSpLocks/>
          </p:cNvCxnSpPr>
          <p:nvPr/>
        </p:nvCxnSpPr>
        <p:spPr>
          <a:xfrm>
            <a:off x="6532810" y="4095750"/>
            <a:ext cx="11633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4" name="TextBox 73">
            <a:extLst>
              <a:ext uri="{FF2B5EF4-FFF2-40B4-BE49-F238E27FC236}">
                <a16:creationId xmlns:a16="http://schemas.microsoft.com/office/drawing/2014/main" id="{76B0C49F-5A12-43E0-926B-9521AE3AA5CD}"/>
              </a:ext>
            </a:extLst>
          </p:cNvPr>
          <p:cNvSpPr txBox="1"/>
          <p:nvPr/>
        </p:nvSpPr>
        <p:spPr>
          <a:xfrm>
            <a:off x="6487393" y="3291037"/>
            <a:ext cx="1234046" cy="276999"/>
          </a:xfrm>
          <a:prstGeom prst="rect">
            <a:avLst/>
          </a:prstGeom>
          <a:noFill/>
        </p:spPr>
        <p:txBody>
          <a:bodyPr wrap="square" rtlCol="0">
            <a:spAutoFit/>
          </a:bodyPr>
          <a:lstStyle/>
          <a:p>
            <a:r>
              <a:rPr lang="en-US" sz="1200" dirty="0"/>
              <a:t>Startup delay</a:t>
            </a:r>
          </a:p>
        </p:txBody>
      </p:sp>
      <p:sp>
        <p:nvSpPr>
          <p:cNvPr id="77" name="TextBox 76">
            <a:extLst>
              <a:ext uri="{FF2B5EF4-FFF2-40B4-BE49-F238E27FC236}">
                <a16:creationId xmlns:a16="http://schemas.microsoft.com/office/drawing/2014/main" id="{8636431F-3AD0-46FA-B2FB-2353BDFDB587}"/>
              </a:ext>
            </a:extLst>
          </p:cNvPr>
          <p:cNvSpPr txBox="1"/>
          <p:nvPr/>
        </p:nvSpPr>
        <p:spPr>
          <a:xfrm>
            <a:off x="6477000" y="3559373"/>
            <a:ext cx="1234046" cy="276999"/>
          </a:xfrm>
          <a:prstGeom prst="rect">
            <a:avLst/>
          </a:prstGeom>
          <a:noFill/>
        </p:spPr>
        <p:txBody>
          <a:bodyPr wrap="square" rtlCol="0">
            <a:spAutoFit/>
          </a:bodyPr>
          <a:lstStyle/>
          <a:p>
            <a:r>
              <a:rPr lang="en-US" sz="1200" dirty="0"/>
              <a:t>Average quality</a:t>
            </a:r>
          </a:p>
        </p:txBody>
      </p:sp>
      <p:sp>
        <p:nvSpPr>
          <p:cNvPr id="79" name="TextBox 78">
            <a:extLst>
              <a:ext uri="{FF2B5EF4-FFF2-40B4-BE49-F238E27FC236}">
                <a16:creationId xmlns:a16="http://schemas.microsoft.com/office/drawing/2014/main" id="{DA81628E-9D70-45FA-803C-C821673177FE}"/>
              </a:ext>
            </a:extLst>
          </p:cNvPr>
          <p:cNvSpPr txBox="1"/>
          <p:nvPr/>
        </p:nvSpPr>
        <p:spPr>
          <a:xfrm>
            <a:off x="6477000" y="3894951"/>
            <a:ext cx="1234046" cy="276999"/>
          </a:xfrm>
          <a:prstGeom prst="rect">
            <a:avLst/>
          </a:prstGeom>
          <a:noFill/>
        </p:spPr>
        <p:txBody>
          <a:bodyPr wrap="square" rtlCol="0">
            <a:spAutoFit/>
          </a:bodyPr>
          <a:lstStyle/>
          <a:p>
            <a:r>
              <a:rPr lang="en-US" sz="1200" dirty="0"/>
              <a:t>Rebuffering</a:t>
            </a:r>
          </a:p>
        </p:txBody>
      </p:sp>
      <p:sp>
        <p:nvSpPr>
          <p:cNvPr id="80" name="Rectangle 79">
            <a:extLst>
              <a:ext uri="{FF2B5EF4-FFF2-40B4-BE49-F238E27FC236}">
                <a16:creationId xmlns:a16="http://schemas.microsoft.com/office/drawing/2014/main" id="{DDD24C5B-0ABB-42CB-A40F-CF756B687040}"/>
              </a:ext>
            </a:extLst>
          </p:cNvPr>
          <p:cNvSpPr/>
          <p:nvPr/>
        </p:nvSpPr>
        <p:spPr>
          <a:xfrm>
            <a:off x="7711046" y="3252889"/>
            <a:ext cx="1356754" cy="1223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 Management</a:t>
            </a:r>
          </a:p>
        </p:txBody>
      </p:sp>
    </p:spTree>
    <p:extLst>
      <p:ext uri="{BB962C8B-B14F-4D97-AF65-F5344CB8AC3E}">
        <p14:creationId xmlns:p14="http://schemas.microsoft.com/office/powerpoint/2010/main" val="602544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1"/>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5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4"/>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5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8"/>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9"/>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2"/>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3"/>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7" grpId="0" animBg="1"/>
      <p:bldP spid="14" grpId="0"/>
      <p:bldP spid="18" grpId="0" animBg="1"/>
      <p:bldP spid="19" grpId="0" animBg="1"/>
      <p:bldP spid="20" grpId="0" animBg="1"/>
      <p:bldP spid="21" grpId="0" animBg="1"/>
      <p:bldP spid="22" grpId="0" animBg="1"/>
      <p:bldP spid="23" grpId="0" animBg="1"/>
      <p:bldP spid="24" grpId="0" animBg="1"/>
      <p:bldP spid="28" grpId="0" animBg="1"/>
      <p:bldP spid="29" grpId="0" animBg="1"/>
      <p:bldP spid="32" grpId="0" animBg="1"/>
      <p:bldP spid="33" grpId="0" animBg="1"/>
      <p:bldP spid="34" grpId="0" animBg="1"/>
      <p:bldP spid="42" grpId="0"/>
      <p:bldP spid="43" grpId="0" animBg="1"/>
      <p:bldP spid="46" grpId="0" animBg="1"/>
      <p:bldP spid="48" grpId="0"/>
      <p:bldP spid="49" grpId="0" animBg="1"/>
      <p:bldP spid="50" grpId="0" animBg="1"/>
      <p:bldP spid="51" grpId="0" animBg="1"/>
      <p:bldP spid="52" grpId="0" animBg="1"/>
      <p:bldP spid="53" grpId="0" animBg="1"/>
      <p:bldP spid="54" grpId="0" animBg="1"/>
      <p:bldP spid="56" grpId="0" animBg="1"/>
      <p:bldP spid="57" grpId="0" animBg="1"/>
      <p:bldP spid="61" grpId="0"/>
      <p:bldP spid="62" grpId="0" animBg="1"/>
      <p:bldP spid="74" grpId="0"/>
      <p:bldP spid="77" grpId="0"/>
      <p:bldP spid="79" grpId="0"/>
      <p:bldP spid="8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9D86E-82CA-49FB-9849-D9F0B240CF27}"/>
              </a:ext>
            </a:extLst>
          </p:cNvPr>
          <p:cNvSpPr>
            <a:spLocks noGrp="1"/>
          </p:cNvSpPr>
          <p:nvPr>
            <p:ph type="title"/>
          </p:nvPr>
        </p:nvSpPr>
        <p:spPr/>
        <p:txBody>
          <a:bodyPr/>
          <a:lstStyle/>
          <a:p>
            <a:r>
              <a:rPr lang="en-US" dirty="0"/>
              <a:t>Features</a:t>
            </a:r>
          </a:p>
        </p:txBody>
      </p:sp>
      <p:sp>
        <p:nvSpPr>
          <p:cNvPr id="3" name="Footer Placeholder 2">
            <a:extLst>
              <a:ext uri="{FF2B5EF4-FFF2-40B4-BE49-F238E27FC236}">
                <a16:creationId xmlns:a16="http://schemas.microsoft.com/office/drawing/2014/main" id="{7772066B-12CA-4197-A40F-F8E65704C813}"/>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284F55CD-1DD2-4765-957C-3BCB39DEE428}"/>
              </a:ext>
            </a:extLst>
          </p:cNvPr>
          <p:cNvSpPr>
            <a:spLocks noGrp="1"/>
          </p:cNvSpPr>
          <p:nvPr>
            <p:ph type="sldNum" sz="quarter" idx="12"/>
          </p:nvPr>
        </p:nvSpPr>
        <p:spPr>
          <a:xfrm>
            <a:off x="105383" y="4733130"/>
            <a:ext cx="533400" cy="183357"/>
          </a:xfrm>
        </p:spPr>
        <p:txBody>
          <a:bodyPr>
            <a:noAutofit/>
          </a:bodyPr>
          <a:lstStyle/>
          <a:p>
            <a:fld id="{A3F7CB7D-F184-43C7-B6FD-03D728E1BBFF}" type="slidenum">
              <a:rPr kumimoji="0" lang="en-US" sz="1800" smtClean="0">
                <a:solidFill>
                  <a:schemeClr val="tx1"/>
                </a:solidFill>
              </a:rPr>
              <a:pPr/>
              <a:t>11</a:t>
            </a:fld>
            <a:endParaRPr kumimoji="0" lang="en-US" sz="1800" dirty="0">
              <a:solidFill>
                <a:schemeClr val="tx1"/>
              </a:solidFill>
            </a:endParaRPr>
          </a:p>
        </p:txBody>
      </p:sp>
      <p:sp>
        <p:nvSpPr>
          <p:cNvPr id="10" name="AutoShape 3">
            <a:extLst>
              <a:ext uri="{FF2B5EF4-FFF2-40B4-BE49-F238E27FC236}">
                <a16:creationId xmlns:a16="http://schemas.microsoft.com/office/drawing/2014/main" id="{948518E4-9351-4050-8F70-0D3318B8FB53}"/>
              </a:ext>
            </a:extLst>
          </p:cNvPr>
          <p:cNvSpPr>
            <a:spLocks noChangeAspect="1" noChangeArrowheads="1" noTextEdit="1"/>
          </p:cNvSpPr>
          <p:nvPr/>
        </p:nvSpPr>
        <p:spPr bwMode="auto">
          <a:xfrm>
            <a:off x="295275" y="1370013"/>
            <a:ext cx="7262813"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6">
            <a:extLst>
              <a:ext uri="{FF2B5EF4-FFF2-40B4-BE49-F238E27FC236}">
                <a16:creationId xmlns:a16="http://schemas.microsoft.com/office/drawing/2014/main" id="{FB1EC7D6-25CE-4CC8-A4E8-35F72268BBAB}"/>
              </a:ext>
            </a:extLst>
          </p:cNvPr>
          <p:cNvSpPr>
            <a:spLocks noChangeArrowheads="1"/>
          </p:cNvSpPr>
          <p:nvPr/>
        </p:nvSpPr>
        <p:spPr bwMode="auto">
          <a:xfrm>
            <a:off x="2239963" y="1419226"/>
            <a:ext cx="2824163" cy="492125"/>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Rectangle 7">
            <a:extLst>
              <a:ext uri="{FF2B5EF4-FFF2-40B4-BE49-F238E27FC236}">
                <a16:creationId xmlns:a16="http://schemas.microsoft.com/office/drawing/2014/main" id="{E1C26C32-EEC5-4AED-A91F-F856D76695EC}"/>
              </a:ext>
            </a:extLst>
          </p:cNvPr>
          <p:cNvSpPr>
            <a:spLocks noChangeArrowheads="1"/>
          </p:cNvSpPr>
          <p:nvPr/>
        </p:nvSpPr>
        <p:spPr bwMode="auto">
          <a:xfrm>
            <a:off x="5064125" y="1419226"/>
            <a:ext cx="2465388" cy="492125"/>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8">
            <a:extLst>
              <a:ext uri="{FF2B5EF4-FFF2-40B4-BE49-F238E27FC236}">
                <a16:creationId xmlns:a16="http://schemas.microsoft.com/office/drawing/2014/main" id="{126FE65D-062D-4736-9FFF-B976F717A298}"/>
              </a:ext>
            </a:extLst>
          </p:cNvPr>
          <p:cNvSpPr>
            <a:spLocks noChangeArrowheads="1"/>
          </p:cNvSpPr>
          <p:nvPr/>
        </p:nvSpPr>
        <p:spPr bwMode="auto">
          <a:xfrm>
            <a:off x="300038" y="1911351"/>
            <a:ext cx="1939925" cy="1011238"/>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9">
            <a:extLst>
              <a:ext uri="{FF2B5EF4-FFF2-40B4-BE49-F238E27FC236}">
                <a16:creationId xmlns:a16="http://schemas.microsoft.com/office/drawing/2014/main" id="{41F24E31-3489-4819-ADF1-8D6E7FADD3C3}"/>
              </a:ext>
            </a:extLst>
          </p:cNvPr>
          <p:cNvSpPr>
            <a:spLocks noChangeArrowheads="1"/>
          </p:cNvSpPr>
          <p:nvPr/>
        </p:nvSpPr>
        <p:spPr bwMode="auto">
          <a:xfrm>
            <a:off x="2239963" y="1911351"/>
            <a:ext cx="2824163" cy="1011238"/>
          </a:xfrm>
          <a:prstGeom prst="rect">
            <a:avLst/>
          </a:prstGeom>
          <a:solidFill>
            <a:srgbClr val="E8F0F4"/>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0">
            <a:extLst>
              <a:ext uri="{FF2B5EF4-FFF2-40B4-BE49-F238E27FC236}">
                <a16:creationId xmlns:a16="http://schemas.microsoft.com/office/drawing/2014/main" id="{D6D32664-2499-4EA3-B974-65D243A2AF3A}"/>
              </a:ext>
            </a:extLst>
          </p:cNvPr>
          <p:cNvSpPr>
            <a:spLocks noChangeArrowheads="1"/>
          </p:cNvSpPr>
          <p:nvPr/>
        </p:nvSpPr>
        <p:spPr bwMode="auto">
          <a:xfrm>
            <a:off x="5064125" y="1911351"/>
            <a:ext cx="2465388" cy="1011238"/>
          </a:xfrm>
          <a:prstGeom prst="rect">
            <a:avLst/>
          </a:prstGeom>
          <a:solidFill>
            <a:srgbClr val="E8F0F4"/>
          </a:solidFill>
          <a:ln>
            <a:noFill/>
          </a:ln>
        </p:spPr>
        <p:txBody>
          <a:bodyPr vert="horz" wrap="square" lIns="91440" tIns="45720" rIns="91440" bIns="45720" numCol="1" anchor="t" anchorCtr="0" compatLnSpc="1">
            <a:prstTxWarp prst="textNoShape">
              <a:avLst/>
            </a:prstTxWarp>
          </a:bodyPr>
          <a:lstStyle/>
          <a:p>
            <a:endParaRPr lang="en-US"/>
          </a:p>
        </p:txBody>
      </p:sp>
      <p:sp>
        <p:nvSpPr>
          <p:cNvPr id="17" name="Rectangle 11">
            <a:extLst>
              <a:ext uri="{FF2B5EF4-FFF2-40B4-BE49-F238E27FC236}">
                <a16:creationId xmlns:a16="http://schemas.microsoft.com/office/drawing/2014/main" id="{3A1FFE37-A5D4-4B90-9209-82A8DCB8AEEA}"/>
              </a:ext>
            </a:extLst>
          </p:cNvPr>
          <p:cNvSpPr>
            <a:spLocks noChangeArrowheads="1"/>
          </p:cNvSpPr>
          <p:nvPr/>
        </p:nvSpPr>
        <p:spPr bwMode="auto">
          <a:xfrm>
            <a:off x="300038" y="2922588"/>
            <a:ext cx="1939925" cy="1501775"/>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2">
            <a:extLst>
              <a:ext uri="{FF2B5EF4-FFF2-40B4-BE49-F238E27FC236}">
                <a16:creationId xmlns:a16="http://schemas.microsoft.com/office/drawing/2014/main" id="{0FB9C33D-636C-478A-B665-4059DE1C495F}"/>
              </a:ext>
            </a:extLst>
          </p:cNvPr>
          <p:cNvSpPr>
            <a:spLocks noChangeArrowheads="1"/>
          </p:cNvSpPr>
          <p:nvPr/>
        </p:nvSpPr>
        <p:spPr bwMode="auto">
          <a:xfrm>
            <a:off x="2239963" y="2922588"/>
            <a:ext cx="2824163" cy="1501775"/>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3">
            <a:extLst>
              <a:ext uri="{FF2B5EF4-FFF2-40B4-BE49-F238E27FC236}">
                <a16:creationId xmlns:a16="http://schemas.microsoft.com/office/drawing/2014/main" id="{EF9E0821-66C7-4354-8C10-8E58A7627E29}"/>
              </a:ext>
            </a:extLst>
          </p:cNvPr>
          <p:cNvSpPr>
            <a:spLocks noChangeArrowheads="1"/>
          </p:cNvSpPr>
          <p:nvPr/>
        </p:nvSpPr>
        <p:spPr bwMode="auto">
          <a:xfrm>
            <a:off x="5064125" y="2922588"/>
            <a:ext cx="2465388" cy="1501775"/>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Line 14">
            <a:extLst>
              <a:ext uri="{FF2B5EF4-FFF2-40B4-BE49-F238E27FC236}">
                <a16:creationId xmlns:a16="http://schemas.microsoft.com/office/drawing/2014/main" id="{9857D975-D14E-490B-8B23-082AC2418097}"/>
              </a:ext>
            </a:extLst>
          </p:cNvPr>
          <p:cNvSpPr>
            <a:spLocks noChangeShapeType="1"/>
          </p:cNvSpPr>
          <p:nvPr/>
        </p:nvSpPr>
        <p:spPr bwMode="auto">
          <a:xfrm>
            <a:off x="2239963" y="1414463"/>
            <a:ext cx="0" cy="301625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5">
            <a:extLst>
              <a:ext uri="{FF2B5EF4-FFF2-40B4-BE49-F238E27FC236}">
                <a16:creationId xmlns:a16="http://schemas.microsoft.com/office/drawing/2014/main" id="{476E521A-4F08-4A1A-97FC-09B12DD4CB3D}"/>
              </a:ext>
            </a:extLst>
          </p:cNvPr>
          <p:cNvSpPr>
            <a:spLocks noChangeShapeType="1"/>
          </p:cNvSpPr>
          <p:nvPr/>
        </p:nvSpPr>
        <p:spPr bwMode="auto">
          <a:xfrm>
            <a:off x="5064125" y="1414463"/>
            <a:ext cx="0" cy="301625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6">
            <a:extLst>
              <a:ext uri="{FF2B5EF4-FFF2-40B4-BE49-F238E27FC236}">
                <a16:creationId xmlns:a16="http://schemas.microsoft.com/office/drawing/2014/main" id="{0EADA738-8247-43B9-A18B-81843F90F513}"/>
              </a:ext>
            </a:extLst>
          </p:cNvPr>
          <p:cNvSpPr>
            <a:spLocks noChangeShapeType="1"/>
          </p:cNvSpPr>
          <p:nvPr/>
        </p:nvSpPr>
        <p:spPr bwMode="auto">
          <a:xfrm>
            <a:off x="293687" y="1911351"/>
            <a:ext cx="7242175" cy="0"/>
          </a:xfrm>
          <a:prstGeom prst="line">
            <a:avLst/>
          </a:prstGeom>
          <a:noFill/>
          <a:ln w="365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7">
            <a:extLst>
              <a:ext uri="{FF2B5EF4-FFF2-40B4-BE49-F238E27FC236}">
                <a16:creationId xmlns:a16="http://schemas.microsoft.com/office/drawing/2014/main" id="{D2AB8575-8331-4ABC-A638-47138CC32337}"/>
              </a:ext>
            </a:extLst>
          </p:cNvPr>
          <p:cNvSpPr>
            <a:spLocks noChangeShapeType="1"/>
          </p:cNvSpPr>
          <p:nvPr/>
        </p:nvSpPr>
        <p:spPr bwMode="auto">
          <a:xfrm>
            <a:off x="293687" y="2922588"/>
            <a:ext cx="7242175"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18">
            <a:extLst>
              <a:ext uri="{FF2B5EF4-FFF2-40B4-BE49-F238E27FC236}">
                <a16:creationId xmlns:a16="http://schemas.microsoft.com/office/drawing/2014/main" id="{053989DB-1EB9-47C2-8851-2BA77D6C0722}"/>
              </a:ext>
            </a:extLst>
          </p:cNvPr>
          <p:cNvSpPr>
            <a:spLocks noChangeShapeType="1"/>
          </p:cNvSpPr>
          <p:nvPr/>
        </p:nvSpPr>
        <p:spPr bwMode="auto">
          <a:xfrm>
            <a:off x="300038" y="1414463"/>
            <a:ext cx="0" cy="301625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19">
            <a:extLst>
              <a:ext uri="{FF2B5EF4-FFF2-40B4-BE49-F238E27FC236}">
                <a16:creationId xmlns:a16="http://schemas.microsoft.com/office/drawing/2014/main" id="{CF47D4D1-5842-4A79-990D-A8B5C0C0153A}"/>
              </a:ext>
            </a:extLst>
          </p:cNvPr>
          <p:cNvSpPr>
            <a:spLocks noChangeShapeType="1"/>
          </p:cNvSpPr>
          <p:nvPr/>
        </p:nvSpPr>
        <p:spPr bwMode="auto">
          <a:xfrm>
            <a:off x="7529513" y="1414463"/>
            <a:ext cx="0" cy="301625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0">
            <a:extLst>
              <a:ext uri="{FF2B5EF4-FFF2-40B4-BE49-F238E27FC236}">
                <a16:creationId xmlns:a16="http://schemas.microsoft.com/office/drawing/2014/main" id="{6A4F4995-EE47-4B61-8757-91847A95B4CA}"/>
              </a:ext>
            </a:extLst>
          </p:cNvPr>
          <p:cNvSpPr>
            <a:spLocks noChangeShapeType="1"/>
          </p:cNvSpPr>
          <p:nvPr/>
        </p:nvSpPr>
        <p:spPr bwMode="auto">
          <a:xfrm>
            <a:off x="293687" y="1419226"/>
            <a:ext cx="7242175"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1">
            <a:extLst>
              <a:ext uri="{FF2B5EF4-FFF2-40B4-BE49-F238E27FC236}">
                <a16:creationId xmlns:a16="http://schemas.microsoft.com/office/drawing/2014/main" id="{81B53CF2-7F61-49C4-AABF-E9DF69B24BBA}"/>
              </a:ext>
            </a:extLst>
          </p:cNvPr>
          <p:cNvSpPr>
            <a:spLocks noChangeShapeType="1"/>
          </p:cNvSpPr>
          <p:nvPr/>
        </p:nvSpPr>
        <p:spPr bwMode="auto">
          <a:xfrm>
            <a:off x="293687" y="4424363"/>
            <a:ext cx="7242175" cy="0"/>
          </a:xfrm>
          <a:prstGeom prst="line">
            <a:avLst/>
          </a:prstGeom>
          <a:noFill/>
          <a:ln w="11113"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Rectangle 22">
            <a:extLst>
              <a:ext uri="{FF2B5EF4-FFF2-40B4-BE49-F238E27FC236}">
                <a16:creationId xmlns:a16="http://schemas.microsoft.com/office/drawing/2014/main" id="{95F98B43-B010-4F7E-AB61-9BA38879121C}"/>
              </a:ext>
            </a:extLst>
          </p:cNvPr>
          <p:cNvSpPr>
            <a:spLocks noChangeArrowheads="1"/>
          </p:cNvSpPr>
          <p:nvPr/>
        </p:nvSpPr>
        <p:spPr bwMode="auto">
          <a:xfrm>
            <a:off x="3079750" y="1477963"/>
            <a:ext cx="132715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FFFFFF"/>
                </a:solidFill>
                <a:effectLst/>
                <a:latin typeface="Tw Cen MT" panose="020B0602020104020603" pitchFamily="34" charset="0"/>
              </a:rPr>
              <a:t>Window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23">
            <a:extLst>
              <a:ext uri="{FF2B5EF4-FFF2-40B4-BE49-F238E27FC236}">
                <a16:creationId xmlns:a16="http://schemas.microsoft.com/office/drawing/2014/main" id="{B2EC0F41-1505-4E44-AD40-9716224069FD}"/>
              </a:ext>
            </a:extLst>
          </p:cNvPr>
          <p:cNvSpPr>
            <a:spLocks noChangeArrowheads="1"/>
          </p:cNvSpPr>
          <p:nvPr/>
        </p:nvSpPr>
        <p:spPr bwMode="auto">
          <a:xfrm>
            <a:off x="5849938" y="1477963"/>
            <a:ext cx="106521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a:ln>
                  <a:noFill/>
                </a:ln>
                <a:solidFill>
                  <a:srgbClr val="FFFFFF"/>
                </a:solidFill>
                <a:effectLst/>
                <a:latin typeface="Tw Cen MT" panose="020B0602020104020603" pitchFamily="34" charset="0"/>
              </a:rPr>
              <a:t>Packet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0" name="Rectangle 24">
            <a:extLst>
              <a:ext uri="{FF2B5EF4-FFF2-40B4-BE49-F238E27FC236}">
                <a16:creationId xmlns:a16="http://schemas.microsoft.com/office/drawing/2014/main" id="{081CB6EE-FBBF-4800-BF76-01231329CEC9}"/>
              </a:ext>
            </a:extLst>
          </p:cNvPr>
          <p:cNvSpPr>
            <a:spLocks noChangeArrowheads="1"/>
          </p:cNvSpPr>
          <p:nvPr/>
        </p:nvSpPr>
        <p:spPr bwMode="auto">
          <a:xfrm>
            <a:off x="708025" y="1968501"/>
            <a:ext cx="1389063"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FFFFFF"/>
                </a:solidFill>
                <a:effectLst/>
                <a:latin typeface="Tw Cen MT" panose="020B0602020104020603" pitchFamily="34" charset="0"/>
              </a:rPr>
              <a:t>Network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5">
            <a:extLst>
              <a:ext uri="{FF2B5EF4-FFF2-40B4-BE49-F238E27FC236}">
                <a16:creationId xmlns:a16="http://schemas.microsoft.com/office/drawing/2014/main" id="{B042196D-ED5B-46F2-BF2A-D3CCDE797D73}"/>
              </a:ext>
            </a:extLst>
          </p:cNvPr>
          <p:cNvSpPr>
            <a:spLocks noChangeArrowheads="1"/>
          </p:cNvSpPr>
          <p:nvPr/>
        </p:nvSpPr>
        <p:spPr bwMode="auto">
          <a:xfrm>
            <a:off x="906463" y="2374901"/>
            <a:ext cx="911225"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FFFFFF"/>
                </a:solidFill>
                <a:effectLst/>
                <a:latin typeface="Tw Cen MT" panose="020B0602020104020603" pitchFamily="34" charset="0"/>
              </a:rPr>
              <a:t>Layer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71" name="Group 70">
            <a:extLst>
              <a:ext uri="{FF2B5EF4-FFF2-40B4-BE49-F238E27FC236}">
                <a16:creationId xmlns:a16="http://schemas.microsoft.com/office/drawing/2014/main" id="{E0903D88-DF85-4EFA-AB8D-FEC308F0D9F9}"/>
              </a:ext>
            </a:extLst>
          </p:cNvPr>
          <p:cNvGrpSpPr/>
          <p:nvPr/>
        </p:nvGrpSpPr>
        <p:grpSpPr>
          <a:xfrm>
            <a:off x="3133725" y="1968501"/>
            <a:ext cx="1119188" cy="957263"/>
            <a:chOff x="3133725" y="1968501"/>
            <a:chExt cx="1119188" cy="957263"/>
          </a:xfrm>
        </p:grpSpPr>
        <p:sp>
          <p:nvSpPr>
            <p:cNvPr id="32" name="Rectangle 26">
              <a:extLst>
                <a:ext uri="{FF2B5EF4-FFF2-40B4-BE49-F238E27FC236}">
                  <a16:creationId xmlns:a16="http://schemas.microsoft.com/office/drawing/2014/main" id="{D65F229E-45E8-4159-A8E5-E638D55C31B9}"/>
                </a:ext>
              </a:extLst>
            </p:cNvPr>
            <p:cNvSpPr>
              <a:spLocks noChangeArrowheads="1"/>
            </p:cNvSpPr>
            <p:nvPr/>
          </p:nvSpPr>
          <p:spPr bwMode="auto">
            <a:xfrm>
              <a:off x="3206750" y="1968501"/>
              <a:ext cx="9477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Byte Counts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7">
              <a:extLst>
                <a:ext uri="{FF2B5EF4-FFF2-40B4-BE49-F238E27FC236}">
                  <a16:creationId xmlns:a16="http://schemas.microsoft.com/office/drawing/2014/main" id="{94A0744E-D8EE-4F1B-B2F2-05BB39066E31}"/>
                </a:ext>
              </a:extLst>
            </p:cNvPr>
            <p:cNvSpPr>
              <a:spLocks noChangeArrowheads="1"/>
            </p:cNvSpPr>
            <p:nvPr/>
          </p:nvSpPr>
          <p:spPr bwMode="auto">
            <a:xfrm>
              <a:off x="3133725" y="2203451"/>
              <a:ext cx="111918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Packet Counts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ectangle 28">
              <a:extLst>
                <a:ext uri="{FF2B5EF4-FFF2-40B4-BE49-F238E27FC236}">
                  <a16:creationId xmlns:a16="http://schemas.microsoft.com/office/drawing/2014/main" id="{63F2489D-2569-4474-9321-4A3997562AC7}"/>
                </a:ext>
              </a:extLst>
            </p:cNvPr>
            <p:cNvSpPr>
              <a:spLocks noChangeArrowheads="1"/>
            </p:cNvSpPr>
            <p:nvPr/>
          </p:nvSpPr>
          <p:spPr bwMode="auto">
            <a:xfrm>
              <a:off x="3233738" y="2428876"/>
              <a:ext cx="9017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Throughput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5" name="Rectangle 29">
              <a:extLst>
                <a:ext uri="{FF2B5EF4-FFF2-40B4-BE49-F238E27FC236}">
                  <a16:creationId xmlns:a16="http://schemas.microsoft.com/office/drawing/2014/main" id="{2AE7A6F5-1DE6-49AA-8576-DAEF31777727}"/>
                </a:ext>
              </a:extLst>
            </p:cNvPr>
            <p:cNvSpPr>
              <a:spLocks noChangeArrowheads="1"/>
            </p:cNvSpPr>
            <p:nvPr/>
          </p:nvSpPr>
          <p:spPr bwMode="auto">
            <a:xfrm>
              <a:off x="3305175" y="2663826"/>
              <a:ext cx="7493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Idle Time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72" name="Group 71">
            <a:extLst>
              <a:ext uri="{FF2B5EF4-FFF2-40B4-BE49-F238E27FC236}">
                <a16:creationId xmlns:a16="http://schemas.microsoft.com/office/drawing/2014/main" id="{65621A78-74E9-4F7B-BEC7-E76714F2052B}"/>
              </a:ext>
            </a:extLst>
          </p:cNvPr>
          <p:cNvGrpSpPr/>
          <p:nvPr/>
        </p:nvGrpSpPr>
        <p:grpSpPr>
          <a:xfrm>
            <a:off x="5354638" y="1968501"/>
            <a:ext cx="1947863" cy="495300"/>
            <a:chOff x="5354638" y="1968501"/>
            <a:chExt cx="1947863" cy="495300"/>
          </a:xfrm>
        </p:grpSpPr>
        <p:sp>
          <p:nvSpPr>
            <p:cNvPr id="36" name="Rectangle 30">
              <a:extLst>
                <a:ext uri="{FF2B5EF4-FFF2-40B4-BE49-F238E27FC236}">
                  <a16:creationId xmlns:a16="http://schemas.microsoft.com/office/drawing/2014/main" id="{417A32FA-0D54-4B9F-865E-C31C16D7E6BA}"/>
                </a:ext>
              </a:extLst>
            </p:cNvPr>
            <p:cNvSpPr>
              <a:spLocks noChangeArrowheads="1"/>
            </p:cNvSpPr>
            <p:nvPr/>
          </p:nvSpPr>
          <p:spPr bwMode="auto">
            <a:xfrm>
              <a:off x="5354638" y="1968501"/>
              <a:ext cx="9556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Packet Inter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7" name="Rectangle 31">
              <a:extLst>
                <a:ext uri="{FF2B5EF4-FFF2-40B4-BE49-F238E27FC236}">
                  <a16:creationId xmlns:a16="http://schemas.microsoft.com/office/drawing/2014/main" id="{B6C7CD74-164E-4F78-BD0B-5B33393461F4}"/>
                </a:ext>
              </a:extLst>
            </p:cNvPr>
            <p:cNvSpPr>
              <a:spLocks noChangeArrowheads="1"/>
            </p:cNvSpPr>
            <p:nvPr/>
          </p:nvSpPr>
          <p:spPr bwMode="auto">
            <a:xfrm>
              <a:off x="6238875" y="1968501"/>
              <a:ext cx="134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8" name="Rectangle 32">
              <a:extLst>
                <a:ext uri="{FF2B5EF4-FFF2-40B4-BE49-F238E27FC236}">
                  <a16:creationId xmlns:a16="http://schemas.microsoft.com/office/drawing/2014/main" id="{BE58DD54-6A78-48FC-B9B0-7836DD3F1376}"/>
                </a:ext>
              </a:extLst>
            </p:cNvPr>
            <p:cNvSpPr>
              <a:spLocks noChangeArrowheads="1"/>
            </p:cNvSpPr>
            <p:nvPr/>
          </p:nvSpPr>
          <p:spPr bwMode="auto">
            <a:xfrm>
              <a:off x="6300788" y="1968501"/>
              <a:ext cx="10017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arrival times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9" name="Rectangle 33">
              <a:extLst>
                <a:ext uri="{FF2B5EF4-FFF2-40B4-BE49-F238E27FC236}">
                  <a16:creationId xmlns:a16="http://schemas.microsoft.com/office/drawing/2014/main" id="{5BA291B7-DA6E-4224-BB99-22C592B27BA8}"/>
                </a:ext>
              </a:extLst>
            </p:cNvPr>
            <p:cNvSpPr>
              <a:spLocks noChangeArrowheads="1"/>
            </p:cNvSpPr>
            <p:nvPr/>
          </p:nvSpPr>
          <p:spPr bwMode="auto">
            <a:xfrm>
              <a:off x="5651500" y="2203451"/>
              <a:ext cx="1354138"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Bytes per packet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40" name="Rectangle 34">
            <a:extLst>
              <a:ext uri="{FF2B5EF4-FFF2-40B4-BE49-F238E27FC236}">
                <a16:creationId xmlns:a16="http://schemas.microsoft.com/office/drawing/2014/main" id="{0D978932-1B8B-48B7-A629-00B718EF931E}"/>
              </a:ext>
            </a:extLst>
          </p:cNvPr>
          <p:cNvSpPr>
            <a:spLocks noChangeArrowheads="1"/>
          </p:cNvSpPr>
          <p:nvPr/>
        </p:nvSpPr>
        <p:spPr bwMode="auto">
          <a:xfrm>
            <a:off x="661988" y="2979738"/>
            <a:ext cx="15160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FFFFFF"/>
                </a:solidFill>
                <a:effectLst/>
                <a:latin typeface="Tw Cen MT" panose="020B0602020104020603" pitchFamily="34" charset="0"/>
              </a:rPr>
              <a:t>Transport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1" name="Rectangle 35">
            <a:extLst>
              <a:ext uri="{FF2B5EF4-FFF2-40B4-BE49-F238E27FC236}">
                <a16:creationId xmlns:a16="http://schemas.microsoft.com/office/drawing/2014/main" id="{B7890811-18FA-4DED-A374-3D34BE3C0DBB}"/>
              </a:ext>
            </a:extLst>
          </p:cNvPr>
          <p:cNvSpPr>
            <a:spLocks noChangeArrowheads="1"/>
          </p:cNvSpPr>
          <p:nvPr/>
        </p:nvSpPr>
        <p:spPr bwMode="auto">
          <a:xfrm>
            <a:off x="906463" y="3386138"/>
            <a:ext cx="91122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FFFFFF"/>
                </a:solidFill>
                <a:effectLst/>
                <a:latin typeface="Tw Cen MT" panose="020B0602020104020603" pitchFamily="34" charset="0"/>
              </a:rPr>
              <a:t>Layer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73" name="Group 72">
            <a:extLst>
              <a:ext uri="{FF2B5EF4-FFF2-40B4-BE49-F238E27FC236}">
                <a16:creationId xmlns:a16="http://schemas.microsoft.com/office/drawing/2014/main" id="{9A7B886E-29B0-4F6E-8934-BC07962EDE6C}"/>
              </a:ext>
            </a:extLst>
          </p:cNvPr>
          <p:cNvGrpSpPr/>
          <p:nvPr/>
        </p:nvGrpSpPr>
        <p:grpSpPr>
          <a:xfrm>
            <a:off x="2493963" y="2979738"/>
            <a:ext cx="2390775" cy="1192213"/>
            <a:chOff x="2493963" y="2979738"/>
            <a:chExt cx="2390775" cy="1192213"/>
          </a:xfrm>
        </p:grpSpPr>
        <p:sp>
          <p:nvSpPr>
            <p:cNvPr id="42" name="Rectangle 36">
              <a:extLst>
                <a:ext uri="{FF2B5EF4-FFF2-40B4-BE49-F238E27FC236}">
                  <a16:creationId xmlns:a16="http://schemas.microsoft.com/office/drawing/2014/main" id="{5672816A-D23C-45B9-8230-361E22B459FC}"/>
                </a:ext>
              </a:extLst>
            </p:cNvPr>
            <p:cNvSpPr>
              <a:spLocks noChangeArrowheads="1"/>
            </p:cNvSpPr>
            <p:nvPr/>
          </p:nvSpPr>
          <p:spPr bwMode="auto">
            <a:xfrm>
              <a:off x="3035300" y="2979738"/>
              <a:ext cx="12906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TCP Flag Counts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37">
              <a:extLst>
                <a:ext uri="{FF2B5EF4-FFF2-40B4-BE49-F238E27FC236}">
                  <a16:creationId xmlns:a16="http://schemas.microsoft.com/office/drawing/2014/main" id="{0BCFAD9F-5A50-4CE5-A939-9B7BB3665FC8}"/>
                </a:ext>
              </a:extLst>
            </p:cNvPr>
            <p:cNvSpPr>
              <a:spLocks noChangeArrowheads="1"/>
            </p:cNvSpPr>
            <p:nvPr/>
          </p:nvSpPr>
          <p:spPr bwMode="auto">
            <a:xfrm>
              <a:off x="2574925" y="3214688"/>
              <a:ext cx="3524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38">
              <a:extLst>
                <a:ext uri="{FF2B5EF4-FFF2-40B4-BE49-F238E27FC236}">
                  <a16:creationId xmlns:a16="http://schemas.microsoft.com/office/drawing/2014/main" id="{BD129269-CF7E-4D24-8C5B-3A7D4729676B}"/>
                </a:ext>
              </a:extLst>
            </p:cNvPr>
            <p:cNvSpPr>
              <a:spLocks noChangeArrowheads="1"/>
            </p:cNvSpPr>
            <p:nvPr/>
          </p:nvSpPr>
          <p:spPr bwMode="auto">
            <a:xfrm>
              <a:off x="2854325" y="3214688"/>
              <a:ext cx="134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5" name="Rectangle 39">
              <a:extLst>
                <a:ext uri="{FF2B5EF4-FFF2-40B4-BE49-F238E27FC236}">
                  <a16:creationId xmlns:a16="http://schemas.microsoft.com/office/drawing/2014/main" id="{DC1268F5-04B8-40D6-BF3E-3F218FABECA4}"/>
                </a:ext>
              </a:extLst>
            </p:cNvPr>
            <p:cNvSpPr>
              <a:spLocks noChangeArrowheads="1"/>
            </p:cNvSpPr>
            <p:nvPr/>
          </p:nvSpPr>
          <p:spPr bwMode="auto">
            <a:xfrm>
              <a:off x="2917825" y="3214688"/>
              <a:ext cx="2349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of</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0">
              <a:extLst>
                <a:ext uri="{FF2B5EF4-FFF2-40B4-BE49-F238E27FC236}">
                  <a16:creationId xmlns:a16="http://schemas.microsoft.com/office/drawing/2014/main" id="{1C3D3FCE-D74A-459A-847A-82CCD3B9DF70}"/>
                </a:ext>
              </a:extLst>
            </p:cNvPr>
            <p:cNvSpPr>
              <a:spLocks noChangeArrowheads="1"/>
            </p:cNvSpPr>
            <p:nvPr/>
          </p:nvSpPr>
          <p:spPr bwMode="auto">
            <a:xfrm>
              <a:off x="3079750" y="3214688"/>
              <a:ext cx="136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7" name="Rectangle 41">
              <a:extLst>
                <a:ext uri="{FF2B5EF4-FFF2-40B4-BE49-F238E27FC236}">
                  <a16:creationId xmlns:a16="http://schemas.microsoft.com/office/drawing/2014/main" id="{6D9980FD-1FF6-4CC9-8864-09D7575E7E52}"/>
                </a:ext>
              </a:extLst>
            </p:cNvPr>
            <p:cNvSpPr>
              <a:spLocks noChangeArrowheads="1"/>
            </p:cNvSpPr>
            <p:nvPr/>
          </p:nvSpPr>
          <p:spPr bwMode="auto">
            <a:xfrm>
              <a:off x="3143250" y="3214688"/>
              <a:ext cx="1624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order bytes/packets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8" name="Rectangle 42">
              <a:extLst>
                <a:ext uri="{FF2B5EF4-FFF2-40B4-BE49-F238E27FC236}">
                  <a16:creationId xmlns:a16="http://schemas.microsoft.com/office/drawing/2014/main" id="{FE555161-B538-41B3-917A-4285AEE5CAA6}"/>
                </a:ext>
              </a:extLst>
            </p:cNvPr>
            <p:cNvSpPr>
              <a:spLocks noChangeArrowheads="1"/>
            </p:cNvSpPr>
            <p:nvPr/>
          </p:nvSpPr>
          <p:spPr bwMode="auto">
            <a:xfrm>
              <a:off x="3133725" y="3440113"/>
              <a:ext cx="1092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TCP Goodput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9" name="Rectangle 43">
              <a:extLst>
                <a:ext uri="{FF2B5EF4-FFF2-40B4-BE49-F238E27FC236}">
                  <a16:creationId xmlns:a16="http://schemas.microsoft.com/office/drawing/2014/main" id="{00DFF29B-27F5-400E-8C94-44B1153B3965}"/>
                </a:ext>
              </a:extLst>
            </p:cNvPr>
            <p:cNvSpPr>
              <a:spLocks noChangeArrowheads="1"/>
            </p:cNvSpPr>
            <p:nvPr/>
          </p:nvSpPr>
          <p:spPr bwMode="auto">
            <a:xfrm>
              <a:off x="2908300" y="3675063"/>
              <a:ext cx="15525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a:ln>
                    <a:noFill/>
                  </a:ln>
                  <a:solidFill>
                    <a:srgbClr val="000000"/>
                  </a:solidFill>
                  <a:effectLst/>
                  <a:latin typeface="Tw Cen MT" panose="020B0602020104020603" pitchFamily="34" charset="0"/>
                </a:rPr>
                <a:t>Retransmission ratio</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4">
              <a:extLst>
                <a:ext uri="{FF2B5EF4-FFF2-40B4-BE49-F238E27FC236}">
                  <a16:creationId xmlns:a16="http://schemas.microsoft.com/office/drawing/2014/main" id="{1E55486D-7637-450B-BAEB-4076A0268318}"/>
                </a:ext>
              </a:extLst>
            </p:cNvPr>
            <p:cNvSpPr>
              <a:spLocks noChangeArrowheads="1"/>
            </p:cNvSpPr>
            <p:nvPr/>
          </p:nvSpPr>
          <p:spPr bwMode="auto">
            <a:xfrm>
              <a:off x="2493963" y="3910013"/>
              <a:ext cx="17224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Starting/Ending bytes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1" name="Rectangle 45">
              <a:extLst>
                <a:ext uri="{FF2B5EF4-FFF2-40B4-BE49-F238E27FC236}">
                  <a16:creationId xmlns:a16="http://schemas.microsoft.com/office/drawing/2014/main" id="{62409F3C-DE32-4D95-814B-F02DE1F86DCB}"/>
                </a:ext>
              </a:extLst>
            </p:cNvPr>
            <p:cNvSpPr>
              <a:spLocks noChangeArrowheads="1"/>
            </p:cNvSpPr>
            <p:nvPr/>
          </p:nvSpPr>
          <p:spPr bwMode="auto">
            <a:xfrm>
              <a:off x="4171950" y="3910013"/>
              <a:ext cx="134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2" name="Rectangle 46">
              <a:extLst>
                <a:ext uri="{FF2B5EF4-FFF2-40B4-BE49-F238E27FC236}">
                  <a16:creationId xmlns:a16="http://schemas.microsoft.com/office/drawing/2014/main" id="{C61DE6E2-9511-454F-89FB-EDD79429DA85}"/>
                </a:ext>
              </a:extLst>
            </p:cNvPr>
            <p:cNvSpPr>
              <a:spLocks noChangeArrowheads="1"/>
            </p:cNvSpPr>
            <p:nvPr/>
          </p:nvSpPr>
          <p:spPr bwMode="auto">
            <a:xfrm>
              <a:off x="4235450" y="3910013"/>
              <a:ext cx="1984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3" name="Rectangle 47">
              <a:extLst>
                <a:ext uri="{FF2B5EF4-FFF2-40B4-BE49-F238E27FC236}">
                  <a16:creationId xmlns:a16="http://schemas.microsoft.com/office/drawing/2014/main" id="{C1C1A1EC-E799-444D-A606-76AF692F72F4}"/>
                </a:ext>
              </a:extLst>
            </p:cNvPr>
            <p:cNvSpPr>
              <a:spLocks noChangeArrowheads="1"/>
            </p:cNvSpPr>
            <p:nvPr/>
          </p:nvSpPr>
          <p:spPr bwMode="auto">
            <a:xfrm>
              <a:off x="4360863" y="3910013"/>
              <a:ext cx="136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8">
              <a:extLst>
                <a:ext uri="{FF2B5EF4-FFF2-40B4-BE49-F238E27FC236}">
                  <a16:creationId xmlns:a16="http://schemas.microsoft.com/office/drawing/2014/main" id="{9B81FAD5-13E5-4175-A932-E79046F92A14}"/>
                </a:ext>
              </a:extLst>
            </p:cNvPr>
            <p:cNvSpPr>
              <a:spLocks noChangeArrowheads="1"/>
            </p:cNvSpPr>
            <p:nvPr/>
          </p:nvSpPr>
          <p:spPr bwMode="auto">
            <a:xfrm>
              <a:off x="4424363" y="3910013"/>
              <a:ext cx="460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flight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grpSp>
        <p:nvGrpSpPr>
          <p:cNvPr id="74" name="Group 73">
            <a:extLst>
              <a:ext uri="{FF2B5EF4-FFF2-40B4-BE49-F238E27FC236}">
                <a16:creationId xmlns:a16="http://schemas.microsoft.com/office/drawing/2014/main" id="{D3BBA017-A5FA-4692-B20B-E84688596031}"/>
              </a:ext>
            </a:extLst>
          </p:cNvPr>
          <p:cNvGrpSpPr/>
          <p:nvPr/>
        </p:nvGrpSpPr>
        <p:grpSpPr>
          <a:xfrm>
            <a:off x="5281613" y="2979738"/>
            <a:ext cx="2084388" cy="957263"/>
            <a:chOff x="5281613" y="2979738"/>
            <a:chExt cx="2084388" cy="957263"/>
          </a:xfrm>
        </p:grpSpPr>
        <p:sp>
          <p:nvSpPr>
            <p:cNvPr id="55" name="Rectangle 49">
              <a:extLst>
                <a:ext uri="{FF2B5EF4-FFF2-40B4-BE49-F238E27FC236}">
                  <a16:creationId xmlns:a16="http://schemas.microsoft.com/office/drawing/2014/main" id="{88C66C97-3B8E-4A54-86F1-13DF66BB4ADE}"/>
                </a:ext>
              </a:extLst>
            </p:cNvPr>
            <p:cNvSpPr>
              <a:spLocks noChangeArrowheads="1"/>
            </p:cNvSpPr>
            <p:nvPr/>
          </p:nvSpPr>
          <p:spPr bwMode="auto">
            <a:xfrm>
              <a:off x="5281613" y="2979738"/>
              <a:ext cx="208438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Retransmissions per packet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50">
              <a:extLst>
                <a:ext uri="{FF2B5EF4-FFF2-40B4-BE49-F238E27FC236}">
                  <a16:creationId xmlns:a16="http://schemas.microsoft.com/office/drawing/2014/main" id="{3126BAC3-5C85-4619-8FF0-F6C949BE21A4}"/>
                </a:ext>
              </a:extLst>
            </p:cNvPr>
            <p:cNvSpPr>
              <a:spLocks noChangeArrowheads="1"/>
            </p:cNvSpPr>
            <p:nvPr/>
          </p:nvSpPr>
          <p:spPr bwMode="auto">
            <a:xfrm>
              <a:off x="5661025" y="3214688"/>
              <a:ext cx="13446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Receive Window</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51">
              <a:extLst>
                <a:ext uri="{FF2B5EF4-FFF2-40B4-BE49-F238E27FC236}">
                  <a16:creationId xmlns:a16="http://schemas.microsoft.com/office/drawing/2014/main" id="{D5A52E17-C1A1-4D2A-A78F-8BA420E518E0}"/>
                </a:ext>
              </a:extLst>
            </p:cNvPr>
            <p:cNvSpPr>
              <a:spLocks noChangeArrowheads="1"/>
            </p:cNvSpPr>
            <p:nvPr/>
          </p:nvSpPr>
          <p:spPr bwMode="auto">
            <a:xfrm>
              <a:off x="6165850" y="3440113"/>
              <a:ext cx="33337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RTT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52">
              <a:extLst>
                <a:ext uri="{FF2B5EF4-FFF2-40B4-BE49-F238E27FC236}">
                  <a16:creationId xmlns:a16="http://schemas.microsoft.com/office/drawing/2014/main" id="{A8C1CC21-C5D8-4744-93D3-4D3233137E18}"/>
                </a:ext>
              </a:extLst>
            </p:cNvPr>
            <p:cNvSpPr>
              <a:spLocks noChangeArrowheads="1"/>
            </p:cNvSpPr>
            <p:nvPr/>
          </p:nvSpPr>
          <p:spPr bwMode="auto">
            <a:xfrm>
              <a:off x="5759450" y="3675063"/>
              <a:ext cx="4699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Bytes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9" name="Rectangle 53">
              <a:extLst>
                <a:ext uri="{FF2B5EF4-FFF2-40B4-BE49-F238E27FC236}">
                  <a16:creationId xmlns:a16="http://schemas.microsoft.com/office/drawing/2014/main" id="{227743EA-E696-4B55-AA11-F249B091FCE8}"/>
                </a:ext>
              </a:extLst>
            </p:cNvPr>
            <p:cNvSpPr>
              <a:spLocks noChangeArrowheads="1"/>
            </p:cNvSpPr>
            <p:nvPr/>
          </p:nvSpPr>
          <p:spPr bwMode="auto">
            <a:xfrm>
              <a:off x="6175375" y="3675063"/>
              <a:ext cx="134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54">
              <a:extLst>
                <a:ext uri="{FF2B5EF4-FFF2-40B4-BE49-F238E27FC236}">
                  <a16:creationId xmlns:a16="http://schemas.microsoft.com/office/drawing/2014/main" id="{5F6B53DC-4DE0-4D9A-8DC0-E4BBF68CE31E}"/>
                </a:ext>
              </a:extLst>
            </p:cNvPr>
            <p:cNvSpPr>
              <a:spLocks noChangeArrowheads="1"/>
            </p:cNvSpPr>
            <p:nvPr/>
          </p:nvSpPr>
          <p:spPr bwMode="auto">
            <a:xfrm>
              <a:off x="6238875" y="3675063"/>
              <a:ext cx="1984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in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1" name="Rectangle 55">
              <a:extLst>
                <a:ext uri="{FF2B5EF4-FFF2-40B4-BE49-F238E27FC236}">
                  <a16:creationId xmlns:a16="http://schemas.microsoft.com/office/drawing/2014/main" id="{8169803A-4BC3-4561-A24A-0C81966FAF49}"/>
                </a:ext>
              </a:extLst>
            </p:cNvPr>
            <p:cNvSpPr>
              <a:spLocks noChangeArrowheads="1"/>
            </p:cNvSpPr>
            <p:nvPr/>
          </p:nvSpPr>
          <p:spPr bwMode="auto">
            <a:xfrm>
              <a:off x="6364288" y="3675063"/>
              <a:ext cx="1349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2" name="Rectangle 56">
              <a:extLst>
                <a:ext uri="{FF2B5EF4-FFF2-40B4-BE49-F238E27FC236}">
                  <a16:creationId xmlns:a16="http://schemas.microsoft.com/office/drawing/2014/main" id="{23E45187-B74A-48DC-B7FA-7A036AA20D08}"/>
                </a:ext>
              </a:extLst>
            </p:cNvPr>
            <p:cNvSpPr>
              <a:spLocks noChangeArrowheads="1"/>
            </p:cNvSpPr>
            <p:nvPr/>
          </p:nvSpPr>
          <p:spPr bwMode="auto">
            <a:xfrm>
              <a:off x="6427788" y="3675063"/>
              <a:ext cx="47783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0000"/>
                  </a:solidFill>
                  <a:effectLst/>
                  <a:latin typeface="Tw Cen MT" panose="020B0602020104020603" pitchFamily="34" charset="0"/>
                </a:rPr>
                <a:t>Flight</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63" name="TextBox 62">
            <a:extLst>
              <a:ext uri="{FF2B5EF4-FFF2-40B4-BE49-F238E27FC236}">
                <a16:creationId xmlns:a16="http://schemas.microsoft.com/office/drawing/2014/main" id="{1575A761-77E5-4DE1-855C-3CF02B850253}"/>
              </a:ext>
            </a:extLst>
          </p:cNvPr>
          <p:cNvSpPr txBox="1"/>
          <p:nvPr/>
        </p:nvSpPr>
        <p:spPr>
          <a:xfrm>
            <a:off x="7620000" y="1829170"/>
            <a:ext cx="1219200" cy="523220"/>
          </a:xfrm>
          <a:prstGeom prst="rect">
            <a:avLst/>
          </a:prstGeom>
          <a:noFill/>
        </p:spPr>
        <p:txBody>
          <a:bodyPr wrap="square" rtlCol="0">
            <a:spAutoFit/>
          </a:bodyPr>
          <a:lstStyle/>
          <a:p>
            <a:r>
              <a:rPr lang="en-US" sz="2800" dirty="0"/>
              <a:t>HTTPS</a:t>
            </a:r>
          </a:p>
        </p:txBody>
      </p:sp>
      <p:sp>
        <p:nvSpPr>
          <p:cNvPr id="64" name="TextBox 63">
            <a:extLst>
              <a:ext uri="{FF2B5EF4-FFF2-40B4-BE49-F238E27FC236}">
                <a16:creationId xmlns:a16="http://schemas.microsoft.com/office/drawing/2014/main" id="{F02DE8CD-62D0-4C31-BE94-358E62382FEA}"/>
              </a:ext>
            </a:extLst>
          </p:cNvPr>
          <p:cNvSpPr txBox="1"/>
          <p:nvPr/>
        </p:nvSpPr>
        <p:spPr>
          <a:xfrm>
            <a:off x="7631722" y="1810406"/>
            <a:ext cx="1219200" cy="523220"/>
          </a:xfrm>
          <a:prstGeom prst="rect">
            <a:avLst/>
          </a:prstGeom>
          <a:noFill/>
        </p:spPr>
        <p:txBody>
          <a:bodyPr wrap="square" rtlCol="0">
            <a:spAutoFit/>
          </a:bodyPr>
          <a:lstStyle/>
          <a:p>
            <a:r>
              <a:rPr lang="en-US" sz="2800" dirty="0"/>
              <a:t>QUIC</a:t>
            </a:r>
          </a:p>
        </p:txBody>
      </p:sp>
    </p:spTree>
    <p:extLst>
      <p:ext uri="{BB962C8B-B14F-4D97-AF65-F5344CB8AC3E}">
        <p14:creationId xmlns:p14="http://schemas.microsoft.com/office/powerpoint/2010/main" val="16459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grpId="1" nodeType="clickEffect">
                                  <p:stCondLst>
                                    <p:cond delay="0"/>
                                  </p:stCondLst>
                                  <p:childTnLst>
                                    <p:animClr clrSpc="rgb" dir="cw">
                                      <p:cBhvr override="childStyle">
                                        <p:cTn id="40" dur="10" fill="hold"/>
                                        <p:tgtEl>
                                          <p:spTgt spid="15"/>
                                        </p:tgtEl>
                                        <p:attrNameLst>
                                          <p:attrName>style.color</p:attrName>
                                        </p:attrNameLst>
                                      </p:cBhvr>
                                      <p:to>
                                        <a:srgbClr val="F197A0"/>
                                      </p:to>
                                    </p:animClr>
                                    <p:animClr clrSpc="rgb" dir="cw">
                                      <p:cBhvr>
                                        <p:cTn id="41" dur="10" fill="hold"/>
                                        <p:tgtEl>
                                          <p:spTgt spid="15"/>
                                        </p:tgtEl>
                                        <p:attrNameLst>
                                          <p:attrName>fillcolor</p:attrName>
                                        </p:attrNameLst>
                                      </p:cBhvr>
                                      <p:to>
                                        <a:srgbClr val="F197A0"/>
                                      </p:to>
                                    </p:animClr>
                                    <p:set>
                                      <p:cBhvr>
                                        <p:cTn id="42" dur="10" fill="hold"/>
                                        <p:tgtEl>
                                          <p:spTgt spid="15"/>
                                        </p:tgtEl>
                                        <p:attrNameLst>
                                          <p:attrName>fill.type</p:attrName>
                                        </p:attrNameLst>
                                      </p:cBhvr>
                                      <p:to>
                                        <p:strVal val="solid"/>
                                      </p:to>
                                    </p:set>
                                    <p:set>
                                      <p:cBhvr>
                                        <p:cTn id="43" dur="10" fill="hold"/>
                                        <p:tgtEl>
                                          <p:spTgt spid="15"/>
                                        </p:tgtEl>
                                        <p:attrNameLst>
                                          <p:attrName>fill.on</p:attrName>
                                        </p:attrNameLst>
                                      </p:cBhvr>
                                      <p:to>
                                        <p:strVal val="true"/>
                                      </p:to>
                                    </p:set>
                                  </p:childTnLst>
                                </p:cTn>
                              </p:par>
                              <p:par>
                                <p:cTn id="44" presetID="19" presetClass="emph" presetSubtype="0" fill="hold" grpId="1" nodeType="withEffect">
                                  <p:stCondLst>
                                    <p:cond delay="0"/>
                                  </p:stCondLst>
                                  <p:childTnLst>
                                    <p:animClr clrSpc="rgb" dir="cw">
                                      <p:cBhvr override="childStyle">
                                        <p:cTn id="45" dur="10" fill="hold"/>
                                        <p:tgtEl>
                                          <p:spTgt spid="16"/>
                                        </p:tgtEl>
                                        <p:attrNameLst>
                                          <p:attrName>style.color</p:attrName>
                                        </p:attrNameLst>
                                      </p:cBhvr>
                                      <p:to>
                                        <a:srgbClr val="F197A0"/>
                                      </p:to>
                                    </p:animClr>
                                    <p:animClr clrSpc="rgb" dir="cw">
                                      <p:cBhvr>
                                        <p:cTn id="46" dur="10" fill="hold"/>
                                        <p:tgtEl>
                                          <p:spTgt spid="16"/>
                                        </p:tgtEl>
                                        <p:attrNameLst>
                                          <p:attrName>fillcolor</p:attrName>
                                        </p:attrNameLst>
                                      </p:cBhvr>
                                      <p:to>
                                        <a:srgbClr val="F197A0"/>
                                      </p:to>
                                    </p:animClr>
                                    <p:set>
                                      <p:cBhvr>
                                        <p:cTn id="47" dur="10" fill="hold"/>
                                        <p:tgtEl>
                                          <p:spTgt spid="16"/>
                                        </p:tgtEl>
                                        <p:attrNameLst>
                                          <p:attrName>fill.type</p:attrName>
                                        </p:attrNameLst>
                                      </p:cBhvr>
                                      <p:to>
                                        <p:strVal val="solid"/>
                                      </p:to>
                                    </p:set>
                                    <p:set>
                                      <p:cBhvr>
                                        <p:cTn id="48" dur="10" fill="hold"/>
                                        <p:tgtEl>
                                          <p:spTgt spid="16"/>
                                        </p:tgtEl>
                                        <p:attrNameLst>
                                          <p:attrName>fill.on</p:attrName>
                                        </p:attrNameLst>
                                      </p:cBhvr>
                                      <p:to>
                                        <p:strVal val="true"/>
                                      </p:to>
                                    </p:set>
                                  </p:childTnLst>
                                </p:cTn>
                              </p:par>
                              <p:par>
                                <p:cTn id="49" presetID="19" presetClass="emph" presetSubtype="0" fill="hold" grpId="1" nodeType="withEffect">
                                  <p:stCondLst>
                                    <p:cond delay="0"/>
                                  </p:stCondLst>
                                  <p:childTnLst>
                                    <p:animClr clrSpc="rgb" dir="cw">
                                      <p:cBhvr override="childStyle">
                                        <p:cTn id="50" dur="10" fill="hold"/>
                                        <p:tgtEl>
                                          <p:spTgt spid="18"/>
                                        </p:tgtEl>
                                        <p:attrNameLst>
                                          <p:attrName>style.color</p:attrName>
                                        </p:attrNameLst>
                                      </p:cBhvr>
                                      <p:to>
                                        <a:srgbClr val="F197A0"/>
                                      </p:to>
                                    </p:animClr>
                                    <p:animClr clrSpc="rgb" dir="cw">
                                      <p:cBhvr>
                                        <p:cTn id="51" dur="10" fill="hold"/>
                                        <p:tgtEl>
                                          <p:spTgt spid="18"/>
                                        </p:tgtEl>
                                        <p:attrNameLst>
                                          <p:attrName>fillcolor</p:attrName>
                                        </p:attrNameLst>
                                      </p:cBhvr>
                                      <p:to>
                                        <a:srgbClr val="F197A0"/>
                                      </p:to>
                                    </p:animClr>
                                    <p:set>
                                      <p:cBhvr>
                                        <p:cTn id="52" dur="10" fill="hold"/>
                                        <p:tgtEl>
                                          <p:spTgt spid="18"/>
                                        </p:tgtEl>
                                        <p:attrNameLst>
                                          <p:attrName>fill.type</p:attrName>
                                        </p:attrNameLst>
                                      </p:cBhvr>
                                      <p:to>
                                        <p:strVal val="solid"/>
                                      </p:to>
                                    </p:set>
                                    <p:set>
                                      <p:cBhvr>
                                        <p:cTn id="53" dur="10" fill="hold"/>
                                        <p:tgtEl>
                                          <p:spTgt spid="18"/>
                                        </p:tgtEl>
                                        <p:attrNameLst>
                                          <p:attrName>fill.on</p:attrName>
                                        </p:attrNameLst>
                                      </p:cBhvr>
                                      <p:to>
                                        <p:strVal val="true"/>
                                      </p:to>
                                    </p:set>
                                  </p:childTnLst>
                                </p:cTn>
                              </p:par>
                              <p:par>
                                <p:cTn id="54" presetID="19" presetClass="emph" presetSubtype="0" fill="hold" grpId="1" nodeType="withEffect">
                                  <p:stCondLst>
                                    <p:cond delay="0"/>
                                  </p:stCondLst>
                                  <p:childTnLst>
                                    <p:animClr clrSpc="rgb" dir="cw">
                                      <p:cBhvr override="childStyle">
                                        <p:cTn id="55" dur="10" fill="hold"/>
                                        <p:tgtEl>
                                          <p:spTgt spid="19"/>
                                        </p:tgtEl>
                                        <p:attrNameLst>
                                          <p:attrName>style.color</p:attrName>
                                        </p:attrNameLst>
                                      </p:cBhvr>
                                      <p:to>
                                        <a:srgbClr val="F197A0"/>
                                      </p:to>
                                    </p:animClr>
                                    <p:animClr clrSpc="rgb" dir="cw">
                                      <p:cBhvr>
                                        <p:cTn id="56" dur="10" fill="hold"/>
                                        <p:tgtEl>
                                          <p:spTgt spid="19"/>
                                        </p:tgtEl>
                                        <p:attrNameLst>
                                          <p:attrName>fillcolor</p:attrName>
                                        </p:attrNameLst>
                                      </p:cBhvr>
                                      <p:to>
                                        <a:srgbClr val="F197A0"/>
                                      </p:to>
                                    </p:animClr>
                                    <p:set>
                                      <p:cBhvr>
                                        <p:cTn id="57" dur="10" fill="hold"/>
                                        <p:tgtEl>
                                          <p:spTgt spid="19"/>
                                        </p:tgtEl>
                                        <p:attrNameLst>
                                          <p:attrName>fill.type</p:attrName>
                                        </p:attrNameLst>
                                      </p:cBhvr>
                                      <p:to>
                                        <p:strVal val="solid"/>
                                      </p:to>
                                    </p:set>
                                    <p:set>
                                      <p:cBhvr>
                                        <p:cTn id="58" dur="10" fill="hold"/>
                                        <p:tgtEl>
                                          <p:spTgt spid="19"/>
                                        </p:tgtEl>
                                        <p:attrNameLst>
                                          <p:attrName>fill.on</p:attrName>
                                        </p:attrNameLst>
                                      </p:cBhvr>
                                      <p:to>
                                        <p:strVal val="true"/>
                                      </p:to>
                                    </p:set>
                                  </p:childTnLst>
                                </p:cTn>
                              </p:par>
                              <p:par>
                                <p:cTn id="59" presetID="1"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9" presetClass="emph" presetSubtype="0" fill="hold" grpId="2" nodeType="clickEffect">
                                  <p:stCondLst>
                                    <p:cond delay="0"/>
                                  </p:stCondLst>
                                  <p:childTnLst>
                                    <p:animClr clrSpc="rgb" dir="cw">
                                      <p:cBhvr override="childStyle">
                                        <p:cTn id="64" dur="10" fill="hold"/>
                                        <p:tgtEl>
                                          <p:spTgt spid="18"/>
                                        </p:tgtEl>
                                        <p:attrNameLst>
                                          <p:attrName>style.color</p:attrName>
                                        </p:attrNameLst>
                                      </p:cBhvr>
                                      <p:to>
                                        <a:srgbClr val="E8F0F4"/>
                                      </p:to>
                                    </p:animClr>
                                    <p:animClr clrSpc="rgb" dir="cw">
                                      <p:cBhvr>
                                        <p:cTn id="65" dur="10" fill="hold"/>
                                        <p:tgtEl>
                                          <p:spTgt spid="18"/>
                                        </p:tgtEl>
                                        <p:attrNameLst>
                                          <p:attrName>fillcolor</p:attrName>
                                        </p:attrNameLst>
                                      </p:cBhvr>
                                      <p:to>
                                        <a:srgbClr val="E8F0F4"/>
                                      </p:to>
                                    </p:animClr>
                                    <p:set>
                                      <p:cBhvr>
                                        <p:cTn id="66" dur="10" fill="hold"/>
                                        <p:tgtEl>
                                          <p:spTgt spid="18"/>
                                        </p:tgtEl>
                                        <p:attrNameLst>
                                          <p:attrName>fill.type</p:attrName>
                                        </p:attrNameLst>
                                      </p:cBhvr>
                                      <p:to>
                                        <p:strVal val="solid"/>
                                      </p:to>
                                    </p:set>
                                    <p:set>
                                      <p:cBhvr>
                                        <p:cTn id="67" dur="10" fill="hold"/>
                                        <p:tgtEl>
                                          <p:spTgt spid="18"/>
                                        </p:tgtEl>
                                        <p:attrNameLst>
                                          <p:attrName>fill.on</p:attrName>
                                        </p:attrNameLst>
                                      </p:cBhvr>
                                      <p:to>
                                        <p:strVal val="true"/>
                                      </p:to>
                                    </p:set>
                                  </p:childTnLst>
                                </p:cTn>
                              </p:par>
                              <p:par>
                                <p:cTn id="68" presetID="19" presetClass="emph" presetSubtype="0" fill="hold" grpId="2" nodeType="withEffect">
                                  <p:stCondLst>
                                    <p:cond delay="0"/>
                                  </p:stCondLst>
                                  <p:childTnLst>
                                    <p:animClr clrSpc="rgb" dir="cw">
                                      <p:cBhvr override="childStyle">
                                        <p:cTn id="69" dur="10" fill="hold"/>
                                        <p:tgtEl>
                                          <p:spTgt spid="19"/>
                                        </p:tgtEl>
                                        <p:attrNameLst>
                                          <p:attrName>style.color</p:attrName>
                                        </p:attrNameLst>
                                      </p:cBhvr>
                                      <p:to>
                                        <a:srgbClr val="E8F0F4"/>
                                      </p:to>
                                    </p:animClr>
                                    <p:animClr clrSpc="rgb" dir="cw">
                                      <p:cBhvr>
                                        <p:cTn id="70" dur="10" fill="hold"/>
                                        <p:tgtEl>
                                          <p:spTgt spid="19"/>
                                        </p:tgtEl>
                                        <p:attrNameLst>
                                          <p:attrName>fillcolor</p:attrName>
                                        </p:attrNameLst>
                                      </p:cBhvr>
                                      <p:to>
                                        <a:srgbClr val="E8F0F4"/>
                                      </p:to>
                                    </p:animClr>
                                    <p:set>
                                      <p:cBhvr>
                                        <p:cTn id="71" dur="10" fill="hold"/>
                                        <p:tgtEl>
                                          <p:spTgt spid="19"/>
                                        </p:tgtEl>
                                        <p:attrNameLst>
                                          <p:attrName>fill.type</p:attrName>
                                        </p:attrNameLst>
                                      </p:cBhvr>
                                      <p:to>
                                        <p:strVal val="solid"/>
                                      </p:to>
                                    </p:set>
                                    <p:set>
                                      <p:cBhvr>
                                        <p:cTn id="72" dur="10" fill="hold"/>
                                        <p:tgtEl>
                                          <p:spTgt spid="19"/>
                                        </p:tgtEl>
                                        <p:attrNameLst>
                                          <p:attrName>fill.on</p:attrName>
                                        </p:attrNameLst>
                                      </p:cBhvr>
                                      <p:to>
                                        <p:strVal val="true"/>
                                      </p:to>
                                    </p:set>
                                  </p:childTnLst>
                                </p:cTn>
                              </p:par>
                              <p:par>
                                <p:cTn id="73" presetID="1" presetClass="entr" presetSubtype="0" fill="hold" grpId="0" nodeType="withEffect">
                                  <p:stCondLst>
                                    <p:cond delay="0"/>
                                  </p:stCondLst>
                                  <p:childTnLst>
                                    <p:set>
                                      <p:cBhvr>
                                        <p:cTn id="74" dur="1" fill="hold">
                                          <p:stCondLst>
                                            <p:cond delay="0"/>
                                          </p:stCondLst>
                                        </p:cTn>
                                        <p:tgtEl>
                                          <p:spTgt spid="64"/>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5" grpId="1" animBg="1"/>
      <p:bldP spid="16" grpId="0" animBg="1"/>
      <p:bldP spid="16" grpId="1" animBg="1"/>
      <p:bldP spid="17" grpId="0" animBg="1"/>
      <p:bldP spid="18" grpId="0" animBg="1"/>
      <p:bldP spid="18" grpId="1" animBg="1"/>
      <p:bldP spid="18" grpId="2" animBg="1"/>
      <p:bldP spid="19" grpId="0" animBg="1"/>
      <p:bldP spid="19" grpId="1" animBg="1"/>
      <p:bldP spid="19" grpId="2" animBg="1"/>
      <p:bldP spid="63" grpId="0"/>
      <p:bldP spid="63" grpId="1"/>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69538-7A48-4FCD-885C-F0D5D4CCA6F5}"/>
              </a:ext>
            </a:extLst>
          </p:cNvPr>
          <p:cNvSpPr>
            <a:spLocks noGrp="1"/>
          </p:cNvSpPr>
          <p:nvPr>
            <p:ph type="title"/>
          </p:nvPr>
        </p:nvSpPr>
        <p:spPr/>
        <p:txBody>
          <a:bodyPr/>
          <a:lstStyle/>
          <a:p>
            <a:r>
              <a:rPr lang="en-US" dirty="0" err="1"/>
              <a:t>QoE</a:t>
            </a:r>
            <a:r>
              <a:rPr lang="en-US" dirty="0"/>
              <a:t> Metric Prediction</a:t>
            </a:r>
          </a:p>
        </p:txBody>
      </p:sp>
      <p:sp>
        <p:nvSpPr>
          <p:cNvPr id="3" name="Footer Placeholder 2">
            <a:extLst>
              <a:ext uri="{FF2B5EF4-FFF2-40B4-BE49-F238E27FC236}">
                <a16:creationId xmlns:a16="http://schemas.microsoft.com/office/drawing/2014/main" id="{813DAD38-BDCE-4F2A-BF6D-C343B33B59AF}"/>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5A770907-FC90-4684-A623-8C7C0E05814C}"/>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12</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8AC15503-2BE3-4AD6-A119-D945AE038726}"/>
              </a:ext>
            </a:extLst>
          </p:cNvPr>
          <p:cNvSpPr>
            <a:spLocks noGrp="1"/>
          </p:cNvSpPr>
          <p:nvPr>
            <p:ph sz="quarter" idx="13"/>
          </p:nvPr>
        </p:nvSpPr>
        <p:spPr>
          <a:xfrm>
            <a:off x="609600" y="1428750"/>
            <a:ext cx="8153400" cy="3200400"/>
          </a:xfrm>
        </p:spPr>
        <p:txBody>
          <a:bodyPr/>
          <a:lstStyle/>
          <a:p>
            <a:r>
              <a:rPr lang="en-US" dirty="0"/>
              <a:t>We view it as a binary classification problem</a:t>
            </a:r>
          </a:p>
          <a:p>
            <a:r>
              <a:rPr lang="en-US" u="sng" dirty="0"/>
              <a:t>Startup delay</a:t>
            </a:r>
            <a:r>
              <a:rPr lang="en-US" dirty="0"/>
              <a:t>: is it below </a:t>
            </a:r>
            <a:r>
              <a:rPr lang="en-US" i="1" dirty="0"/>
              <a:t>k</a:t>
            </a:r>
            <a:r>
              <a:rPr lang="en-US" dirty="0"/>
              <a:t> seconds?</a:t>
            </a:r>
          </a:p>
          <a:p>
            <a:r>
              <a:rPr lang="en-US" u="sng" dirty="0"/>
              <a:t>Average Quality</a:t>
            </a:r>
            <a:r>
              <a:rPr lang="en-US" dirty="0"/>
              <a:t>: is it above a set resolution?</a:t>
            </a:r>
          </a:p>
          <a:p>
            <a:r>
              <a:rPr lang="en-US" u="sng" dirty="0"/>
              <a:t>Rebuffering</a:t>
            </a:r>
            <a:r>
              <a:rPr lang="en-US" dirty="0"/>
              <a:t>: has rebuffering occurred?</a:t>
            </a:r>
          </a:p>
          <a:p>
            <a:endParaRPr lang="en-US" sz="1800" dirty="0"/>
          </a:p>
        </p:txBody>
      </p:sp>
    </p:spTree>
    <p:extLst>
      <p:ext uri="{BB962C8B-B14F-4D97-AF65-F5344CB8AC3E}">
        <p14:creationId xmlns:p14="http://schemas.microsoft.com/office/powerpoint/2010/main" val="190877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9503C-0C23-4C8B-B79A-361F333D10B1}"/>
              </a:ext>
            </a:extLst>
          </p:cNvPr>
          <p:cNvSpPr>
            <a:spLocks noGrp="1"/>
          </p:cNvSpPr>
          <p:nvPr>
            <p:ph type="title"/>
          </p:nvPr>
        </p:nvSpPr>
        <p:spPr/>
        <p:txBody>
          <a:bodyPr/>
          <a:lstStyle/>
          <a:p>
            <a:r>
              <a:rPr lang="en-US" dirty="0"/>
              <a:t>Evaluation – Data Collection</a:t>
            </a:r>
          </a:p>
        </p:txBody>
      </p:sp>
      <p:sp>
        <p:nvSpPr>
          <p:cNvPr id="3" name="Footer Placeholder 2">
            <a:extLst>
              <a:ext uri="{FF2B5EF4-FFF2-40B4-BE49-F238E27FC236}">
                <a16:creationId xmlns:a16="http://schemas.microsoft.com/office/drawing/2014/main" id="{EA0CC7FD-B5EA-4367-9C65-CF6805035319}"/>
              </a:ext>
            </a:extLst>
          </p:cNvPr>
          <p:cNvSpPr>
            <a:spLocks noGrp="1"/>
          </p:cNvSpPr>
          <p:nvPr>
            <p:ph type="ftr" sz="quarter" idx="11"/>
          </p:nvPr>
        </p:nvSpPr>
        <p:spPr>
          <a:xfrm>
            <a:off x="609601" y="4686154"/>
            <a:ext cx="8153399" cy="323995"/>
          </a:xfrm>
        </p:spPr>
        <p:txBody>
          <a:bodyPr/>
          <a:lstStyle/>
          <a:p>
            <a:r>
              <a:rPr kumimoji="0" lang="en-US"/>
              <a:t>M. Hammad Mazhar</a:t>
            </a:r>
          </a:p>
        </p:txBody>
      </p:sp>
      <p:sp>
        <p:nvSpPr>
          <p:cNvPr id="4" name="Slide Number Placeholder 3">
            <a:extLst>
              <a:ext uri="{FF2B5EF4-FFF2-40B4-BE49-F238E27FC236}">
                <a16:creationId xmlns:a16="http://schemas.microsoft.com/office/drawing/2014/main" id="{03DE02FA-1394-4389-A382-251AE44B2CE6}"/>
              </a:ext>
            </a:extLst>
          </p:cNvPr>
          <p:cNvSpPr>
            <a:spLocks noGrp="1"/>
          </p:cNvSpPr>
          <p:nvPr>
            <p:ph type="sldNum" sz="quarter" idx="12"/>
          </p:nvPr>
        </p:nvSpPr>
        <p:spPr>
          <a:xfrm>
            <a:off x="76200" y="4756472"/>
            <a:ext cx="533400" cy="183357"/>
          </a:xfrm>
        </p:spPr>
        <p:txBody>
          <a:bodyPr>
            <a:noAutofit/>
          </a:bodyPr>
          <a:lstStyle/>
          <a:p>
            <a:fld id="{A3F7CB7D-F184-43C7-B6FD-03D728E1BBFF}" type="slidenum">
              <a:rPr kumimoji="0" lang="en-US" sz="1800" smtClean="0">
                <a:solidFill>
                  <a:schemeClr val="tx1"/>
                </a:solidFill>
              </a:rPr>
              <a:pPr/>
              <a:t>13</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98446B90-3CD1-4034-85B6-E80074853118}"/>
              </a:ext>
            </a:extLst>
          </p:cNvPr>
          <p:cNvSpPr>
            <a:spLocks noGrp="1"/>
          </p:cNvSpPr>
          <p:nvPr>
            <p:ph sz="quarter" idx="13"/>
          </p:nvPr>
        </p:nvSpPr>
        <p:spPr>
          <a:xfrm>
            <a:off x="533400" y="1428750"/>
            <a:ext cx="8229600" cy="3200400"/>
          </a:xfrm>
        </p:spPr>
        <p:txBody>
          <a:bodyPr/>
          <a:lstStyle/>
          <a:p>
            <a:r>
              <a:rPr lang="en-US" dirty="0"/>
              <a:t>Selenium with Google Chrome for YouTube video streaming.</a:t>
            </a:r>
          </a:p>
          <a:p>
            <a:r>
              <a:rPr lang="en-US" dirty="0"/>
              <a:t>Packet capture with </a:t>
            </a:r>
            <a:r>
              <a:rPr lang="en-US" dirty="0">
                <a:latin typeface="Consolas" panose="020B0609020204030204" pitchFamily="49" charset="0"/>
              </a:rPr>
              <a:t>tcpdump</a:t>
            </a:r>
            <a:endParaRPr lang="en-US" dirty="0"/>
          </a:p>
          <a:p>
            <a:r>
              <a:rPr lang="en-US" dirty="0"/>
              <a:t>Network shaping with </a:t>
            </a:r>
            <a:r>
              <a:rPr lang="en-US" dirty="0">
                <a:latin typeface="Consolas" panose="020B0609020204030204" pitchFamily="49" charset="0"/>
              </a:rPr>
              <a:t>tc</a:t>
            </a:r>
            <a:r>
              <a:rPr lang="en-US" dirty="0"/>
              <a:t> and </a:t>
            </a:r>
            <a:r>
              <a:rPr lang="en-US" dirty="0">
                <a:latin typeface="Consolas" panose="020B0609020204030204" pitchFamily="49" charset="0"/>
              </a:rPr>
              <a:t>netem</a:t>
            </a:r>
          </a:p>
          <a:p>
            <a:r>
              <a:rPr lang="en-US" dirty="0"/>
              <a:t>Ground truth </a:t>
            </a:r>
            <a:r>
              <a:rPr lang="en-US" dirty="0" err="1"/>
              <a:t>QoE</a:t>
            </a:r>
            <a:r>
              <a:rPr lang="en-US" dirty="0"/>
              <a:t> metrics with YouTube </a:t>
            </a:r>
            <a:r>
              <a:rPr lang="en-US" dirty="0" err="1"/>
              <a:t>IFrame</a:t>
            </a:r>
            <a:r>
              <a:rPr lang="en-US" dirty="0"/>
              <a:t> API</a:t>
            </a:r>
          </a:p>
        </p:txBody>
      </p:sp>
    </p:spTree>
    <p:extLst>
      <p:ext uri="{BB962C8B-B14F-4D97-AF65-F5344CB8AC3E}">
        <p14:creationId xmlns:p14="http://schemas.microsoft.com/office/powerpoint/2010/main" val="174973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FF5F4-FE37-4AC0-8953-07FAC04362A5}"/>
              </a:ext>
            </a:extLst>
          </p:cNvPr>
          <p:cNvSpPr>
            <a:spLocks noGrp="1"/>
          </p:cNvSpPr>
          <p:nvPr>
            <p:ph type="title"/>
          </p:nvPr>
        </p:nvSpPr>
        <p:spPr/>
        <p:txBody>
          <a:bodyPr/>
          <a:lstStyle/>
          <a:p>
            <a:r>
              <a:rPr lang="en-US" dirty="0"/>
              <a:t>Evaluation - Machine Learning</a:t>
            </a:r>
          </a:p>
        </p:txBody>
      </p:sp>
      <p:sp>
        <p:nvSpPr>
          <p:cNvPr id="3" name="Footer Placeholder 2">
            <a:extLst>
              <a:ext uri="{FF2B5EF4-FFF2-40B4-BE49-F238E27FC236}">
                <a16:creationId xmlns:a16="http://schemas.microsoft.com/office/drawing/2014/main" id="{4B45FFDC-50B1-4604-975E-A0A321F05AAF}"/>
              </a:ext>
            </a:extLst>
          </p:cNvPr>
          <p:cNvSpPr>
            <a:spLocks noGrp="1"/>
          </p:cNvSpPr>
          <p:nvPr>
            <p:ph type="ftr" sz="quarter" idx="11"/>
          </p:nvPr>
        </p:nvSpPr>
        <p:spPr>
          <a:xfrm>
            <a:off x="609601" y="4686155"/>
            <a:ext cx="8153399" cy="247795"/>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D87DC954-E899-48EB-A61E-2B2B029FACBA}"/>
              </a:ext>
            </a:extLst>
          </p:cNvPr>
          <p:cNvSpPr>
            <a:spLocks noGrp="1"/>
          </p:cNvSpPr>
          <p:nvPr>
            <p:ph type="sldNum" sz="quarter" idx="12"/>
          </p:nvPr>
        </p:nvSpPr>
        <p:spPr>
          <a:xfrm>
            <a:off x="76200" y="4718373"/>
            <a:ext cx="533400" cy="183357"/>
          </a:xfrm>
        </p:spPr>
        <p:txBody>
          <a:bodyPr>
            <a:noAutofit/>
          </a:bodyPr>
          <a:lstStyle/>
          <a:p>
            <a:fld id="{A3F7CB7D-F184-43C7-B6FD-03D728E1BBFF}" type="slidenum">
              <a:rPr kumimoji="0" lang="en-US" sz="1800" smtClean="0">
                <a:solidFill>
                  <a:schemeClr val="tx1"/>
                </a:solidFill>
              </a:rPr>
              <a:pPr/>
              <a:t>14</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4FBFFE4D-45F9-4ED6-BFBD-179AD6BEDE62}"/>
              </a:ext>
            </a:extLst>
          </p:cNvPr>
          <p:cNvSpPr>
            <a:spLocks noGrp="1"/>
          </p:cNvSpPr>
          <p:nvPr>
            <p:ph sz="quarter" idx="13"/>
          </p:nvPr>
        </p:nvSpPr>
        <p:spPr>
          <a:xfrm>
            <a:off x="609600" y="1428750"/>
            <a:ext cx="8153400" cy="3200400"/>
          </a:xfrm>
        </p:spPr>
        <p:txBody>
          <a:bodyPr/>
          <a:lstStyle/>
          <a:p>
            <a:pPr>
              <a:lnSpc>
                <a:spcPct val="150000"/>
              </a:lnSpc>
            </a:pPr>
            <a:r>
              <a:rPr lang="en-US" dirty="0"/>
              <a:t>Supervised machine learning using decision trees.</a:t>
            </a:r>
          </a:p>
          <a:p>
            <a:pPr>
              <a:lnSpc>
                <a:spcPct val="150000"/>
              </a:lnSpc>
            </a:pPr>
            <a:r>
              <a:rPr lang="en-US" dirty="0"/>
              <a:t>Avoid overfitting with </a:t>
            </a:r>
            <a:r>
              <a:rPr lang="en-US" dirty="0" err="1"/>
              <a:t>AdaBoost</a:t>
            </a:r>
            <a:r>
              <a:rPr lang="en-US" dirty="0"/>
              <a:t> ensemble meta-classification.</a:t>
            </a:r>
          </a:p>
          <a:p>
            <a:pPr>
              <a:lnSpc>
                <a:spcPct val="150000"/>
              </a:lnSpc>
            </a:pPr>
            <a:r>
              <a:rPr lang="en-US" dirty="0"/>
              <a:t>Evaluated under 10-fold cross validation.</a:t>
            </a:r>
          </a:p>
        </p:txBody>
      </p:sp>
    </p:spTree>
    <p:extLst>
      <p:ext uri="{BB962C8B-B14F-4D97-AF65-F5344CB8AC3E}">
        <p14:creationId xmlns:p14="http://schemas.microsoft.com/office/powerpoint/2010/main" val="1051454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3603-BA50-4BA4-A93E-DB92D9D9EA94}"/>
              </a:ext>
            </a:extLst>
          </p:cNvPr>
          <p:cNvSpPr>
            <a:spLocks noGrp="1"/>
          </p:cNvSpPr>
          <p:nvPr>
            <p:ph type="title"/>
          </p:nvPr>
        </p:nvSpPr>
        <p:spPr/>
        <p:txBody>
          <a:bodyPr/>
          <a:lstStyle/>
          <a:p>
            <a:r>
              <a:rPr lang="en-US" dirty="0"/>
              <a:t>Results</a:t>
            </a:r>
          </a:p>
        </p:txBody>
      </p:sp>
      <p:sp>
        <p:nvSpPr>
          <p:cNvPr id="3" name="Footer Placeholder 2">
            <a:extLst>
              <a:ext uri="{FF2B5EF4-FFF2-40B4-BE49-F238E27FC236}">
                <a16:creationId xmlns:a16="http://schemas.microsoft.com/office/drawing/2014/main" id="{5AEE43D4-5AE3-4F4A-909B-BE5120320A19}"/>
              </a:ext>
            </a:extLst>
          </p:cNvPr>
          <p:cNvSpPr>
            <a:spLocks noGrp="1"/>
          </p:cNvSpPr>
          <p:nvPr>
            <p:ph type="ftr" sz="quarter" idx="11"/>
          </p:nvPr>
        </p:nvSpPr>
        <p:spPr>
          <a:xfrm>
            <a:off x="609601" y="4686154"/>
            <a:ext cx="8153399" cy="323995"/>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14614357-CD5B-4017-83A9-87156E0A4A0E}"/>
              </a:ext>
            </a:extLst>
          </p:cNvPr>
          <p:cNvSpPr>
            <a:spLocks noGrp="1"/>
          </p:cNvSpPr>
          <p:nvPr>
            <p:ph type="sldNum" sz="quarter" idx="12"/>
          </p:nvPr>
        </p:nvSpPr>
        <p:spPr>
          <a:xfrm>
            <a:off x="76200" y="4756472"/>
            <a:ext cx="533400" cy="183357"/>
          </a:xfrm>
        </p:spPr>
        <p:txBody>
          <a:bodyPr>
            <a:noAutofit/>
          </a:bodyPr>
          <a:lstStyle/>
          <a:p>
            <a:fld id="{A3F7CB7D-F184-43C7-B6FD-03D728E1BBFF}" type="slidenum">
              <a:rPr kumimoji="0" lang="en-US" sz="1800" smtClean="0">
                <a:solidFill>
                  <a:schemeClr val="tx1"/>
                </a:solidFill>
              </a:rPr>
              <a:pPr/>
              <a:t>15</a:t>
            </a:fld>
            <a:endParaRPr kumimoji="0" lang="en-US" sz="1800" dirty="0">
              <a:solidFill>
                <a:schemeClr val="tx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F147634-C753-42A9-85B9-AD91E36D5F4F}"/>
                  </a:ext>
                </a:extLst>
              </p:cNvPr>
              <p:cNvSpPr txBox="1"/>
              <p:nvPr/>
            </p:nvSpPr>
            <p:spPr>
              <a:xfrm>
                <a:off x="590145" y="1412256"/>
                <a:ext cx="2465290" cy="611706"/>
              </a:xfrm>
              <a:prstGeom prst="rect">
                <a:avLst/>
              </a:prstGeom>
              <a:noFill/>
            </p:spPr>
            <p:txBody>
              <a:bodyPr wrap="none" lIns="0" tIns="0" rIns="0" bIns="0" rtlCol="0">
                <a:spAutoFit/>
              </a:bodyPr>
              <a:lstStyle/>
              <a:p>
                <a:r>
                  <a:rPr lang="en-US" sz="2800" dirty="0"/>
                  <a:t>Precision</a:t>
                </a:r>
                <a14:m>
                  <m:oMath xmlns:m="http://schemas.openxmlformats.org/officeDocument/2006/math">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𝐹𝑃</m:t>
                        </m:r>
                      </m:den>
                    </m:f>
                  </m:oMath>
                </a14:m>
                <a:endParaRPr lang="en-US" sz="2800" dirty="0"/>
              </a:p>
            </p:txBody>
          </p:sp>
        </mc:Choice>
        <mc:Fallback xmlns="">
          <p:sp>
            <p:nvSpPr>
              <p:cNvPr id="9" name="TextBox 8">
                <a:extLst>
                  <a:ext uri="{FF2B5EF4-FFF2-40B4-BE49-F238E27FC236}">
                    <a16:creationId xmlns:a16="http://schemas.microsoft.com/office/drawing/2014/main" id="{5F147634-C753-42A9-85B9-AD91E36D5F4F}"/>
                  </a:ext>
                </a:extLst>
              </p:cNvPr>
              <p:cNvSpPr txBox="1">
                <a:spLocks noRot="1" noChangeAspect="1" noMove="1" noResize="1" noEditPoints="1" noAdjustHandles="1" noChangeArrowheads="1" noChangeShapeType="1" noTextEdit="1"/>
              </p:cNvSpPr>
              <p:nvPr/>
            </p:nvSpPr>
            <p:spPr>
              <a:xfrm>
                <a:off x="590145" y="1412256"/>
                <a:ext cx="2465290" cy="611706"/>
              </a:xfrm>
              <a:prstGeom prst="rect">
                <a:avLst/>
              </a:prstGeom>
              <a:blipFill>
                <a:blip r:embed="rId3"/>
                <a:stretch>
                  <a:fillRect l="-8911" t="-3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DD09B-CB2E-4D4A-BBD0-C3436FB9E4D9}"/>
                  </a:ext>
                </a:extLst>
              </p:cNvPr>
              <p:cNvSpPr txBox="1"/>
              <p:nvPr/>
            </p:nvSpPr>
            <p:spPr>
              <a:xfrm>
                <a:off x="5303517" y="1412256"/>
                <a:ext cx="2465290" cy="611706"/>
              </a:xfrm>
              <a:prstGeom prst="rect">
                <a:avLst/>
              </a:prstGeom>
              <a:noFill/>
            </p:spPr>
            <p:txBody>
              <a:bodyPr wrap="square" lIns="0" tIns="0" rIns="0" bIns="0" rtlCol="0">
                <a:spAutoFit/>
              </a:bodyPr>
              <a:lstStyle/>
              <a:p>
                <a:r>
                  <a:rPr lang="en-US" sz="2800" dirty="0"/>
                  <a:t>Recall   </a:t>
                </a:r>
                <a14:m>
                  <m:oMath xmlns:m="http://schemas.openxmlformats.org/officeDocument/2006/math">
                    <m:r>
                      <a:rPr lang="en-US" sz="2800" i="1" smtClean="0">
                        <a:latin typeface="Cambria Math" panose="02040503050406030204" pitchFamily="18" charset="0"/>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𝑇𝑃</m:t>
                        </m:r>
                      </m:num>
                      <m:den>
                        <m:r>
                          <a:rPr lang="en-US" sz="2800" b="0" i="1" smtClean="0">
                            <a:latin typeface="Cambria Math" panose="02040503050406030204" pitchFamily="18" charset="0"/>
                          </a:rPr>
                          <m:t>𝑇𝑃</m:t>
                        </m:r>
                        <m:r>
                          <a:rPr lang="en-US" sz="2800" b="0" i="1" smtClean="0">
                            <a:latin typeface="Cambria Math" panose="02040503050406030204" pitchFamily="18" charset="0"/>
                          </a:rPr>
                          <m:t>+</m:t>
                        </m:r>
                        <m:r>
                          <a:rPr lang="en-US" sz="2800" b="0" i="1" smtClean="0">
                            <a:latin typeface="Cambria Math" panose="02040503050406030204" pitchFamily="18" charset="0"/>
                          </a:rPr>
                          <m:t>𝐹𝑁</m:t>
                        </m:r>
                      </m:den>
                    </m:f>
                  </m:oMath>
                </a14:m>
                <a:endParaRPr lang="en-US" sz="2800" dirty="0"/>
              </a:p>
            </p:txBody>
          </p:sp>
        </mc:Choice>
        <mc:Fallback xmlns="">
          <p:sp>
            <p:nvSpPr>
              <p:cNvPr id="10" name="TextBox 9">
                <a:extLst>
                  <a:ext uri="{FF2B5EF4-FFF2-40B4-BE49-F238E27FC236}">
                    <a16:creationId xmlns:a16="http://schemas.microsoft.com/office/drawing/2014/main" id="{1A9DD09B-CB2E-4D4A-BBD0-C3436FB9E4D9}"/>
                  </a:ext>
                </a:extLst>
              </p:cNvPr>
              <p:cNvSpPr txBox="1">
                <a:spLocks noRot="1" noChangeAspect="1" noMove="1" noResize="1" noEditPoints="1" noAdjustHandles="1" noChangeArrowheads="1" noChangeShapeType="1" noTextEdit="1"/>
              </p:cNvSpPr>
              <p:nvPr/>
            </p:nvSpPr>
            <p:spPr>
              <a:xfrm>
                <a:off x="5303517" y="1412256"/>
                <a:ext cx="2465290" cy="611706"/>
              </a:xfrm>
              <a:prstGeom prst="rect">
                <a:avLst/>
              </a:prstGeom>
              <a:blipFill>
                <a:blip r:embed="rId4"/>
                <a:stretch>
                  <a:fillRect l="-8663" t="-3000" b="-20000"/>
                </a:stretch>
              </a:blipFill>
            </p:spPr>
            <p:txBody>
              <a:bodyPr/>
              <a:lstStyle/>
              <a:p>
                <a:r>
                  <a:rPr lang="en-US">
                    <a:noFill/>
                  </a:rPr>
                  <a:t> </a:t>
                </a:r>
              </a:p>
            </p:txBody>
          </p:sp>
        </mc:Fallback>
      </mc:AlternateContent>
      <p:sp>
        <p:nvSpPr>
          <p:cNvPr id="15" name="AutoShape 3">
            <a:extLst>
              <a:ext uri="{FF2B5EF4-FFF2-40B4-BE49-F238E27FC236}">
                <a16:creationId xmlns:a16="http://schemas.microsoft.com/office/drawing/2014/main" id="{D09DAF8A-484D-49C3-B0F2-ED310D70E1BD}"/>
              </a:ext>
            </a:extLst>
          </p:cNvPr>
          <p:cNvSpPr>
            <a:spLocks noChangeAspect="1" noChangeArrowheads="1" noTextEdit="1"/>
          </p:cNvSpPr>
          <p:nvPr/>
        </p:nvSpPr>
        <p:spPr bwMode="auto">
          <a:xfrm>
            <a:off x="1144587" y="2095500"/>
            <a:ext cx="6248400"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83" name="Group 82">
            <a:extLst>
              <a:ext uri="{FF2B5EF4-FFF2-40B4-BE49-F238E27FC236}">
                <a16:creationId xmlns:a16="http://schemas.microsoft.com/office/drawing/2014/main" id="{D9ECF42D-188B-43C4-B409-939689D4ECDB}"/>
              </a:ext>
            </a:extLst>
          </p:cNvPr>
          <p:cNvGrpSpPr/>
          <p:nvPr/>
        </p:nvGrpSpPr>
        <p:grpSpPr>
          <a:xfrm>
            <a:off x="1143000" y="2114550"/>
            <a:ext cx="6232525" cy="1978025"/>
            <a:chOff x="531813" y="2230438"/>
            <a:chExt cx="6232525" cy="1978025"/>
          </a:xfrm>
        </p:grpSpPr>
        <p:sp>
          <p:nvSpPr>
            <p:cNvPr id="16" name="Rectangle 5">
              <a:extLst>
                <a:ext uri="{FF2B5EF4-FFF2-40B4-BE49-F238E27FC236}">
                  <a16:creationId xmlns:a16="http://schemas.microsoft.com/office/drawing/2014/main" id="{6E9C3455-8905-4901-B2DF-10074606AC5C}"/>
                </a:ext>
              </a:extLst>
            </p:cNvPr>
            <p:cNvSpPr>
              <a:spLocks noChangeArrowheads="1"/>
            </p:cNvSpPr>
            <p:nvPr/>
          </p:nvSpPr>
          <p:spPr bwMode="auto">
            <a:xfrm>
              <a:off x="538163" y="2236788"/>
              <a:ext cx="2019300" cy="782637"/>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79" name="Group 78">
              <a:extLst>
                <a:ext uri="{FF2B5EF4-FFF2-40B4-BE49-F238E27FC236}">
                  <a16:creationId xmlns:a16="http://schemas.microsoft.com/office/drawing/2014/main" id="{0884502F-3086-4B02-B5E4-C5DA57B3C935}"/>
                </a:ext>
              </a:extLst>
            </p:cNvPr>
            <p:cNvGrpSpPr/>
            <p:nvPr/>
          </p:nvGrpSpPr>
          <p:grpSpPr>
            <a:xfrm>
              <a:off x="531813" y="2230438"/>
              <a:ext cx="6232525" cy="1978025"/>
              <a:chOff x="531813" y="2230438"/>
              <a:chExt cx="6232525" cy="1978025"/>
            </a:xfrm>
          </p:grpSpPr>
          <p:sp>
            <p:nvSpPr>
              <p:cNvPr id="17" name="Rectangle 6">
                <a:extLst>
                  <a:ext uri="{FF2B5EF4-FFF2-40B4-BE49-F238E27FC236}">
                    <a16:creationId xmlns:a16="http://schemas.microsoft.com/office/drawing/2014/main" id="{D81018EC-5030-41BF-AF27-E3FABE411D16}"/>
                  </a:ext>
                </a:extLst>
              </p:cNvPr>
              <p:cNvSpPr>
                <a:spLocks noChangeArrowheads="1"/>
              </p:cNvSpPr>
              <p:nvPr/>
            </p:nvSpPr>
            <p:spPr bwMode="auto">
              <a:xfrm>
                <a:off x="2557463" y="2236788"/>
                <a:ext cx="2244725" cy="388937"/>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7">
                <a:extLst>
                  <a:ext uri="{FF2B5EF4-FFF2-40B4-BE49-F238E27FC236}">
                    <a16:creationId xmlns:a16="http://schemas.microsoft.com/office/drawing/2014/main" id="{0DE8807A-7BA8-44F1-9FE9-60A9A2026E05}"/>
                  </a:ext>
                </a:extLst>
              </p:cNvPr>
              <p:cNvSpPr>
                <a:spLocks noChangeArrowheads="1"/>
              </p:cNvSpPr>
              <p:nvPr/>
            </p:nvSpPr>
            <p:spPr bwMode="auto">
              <a:xfrm>
                <a:off x="4802188" y="2236788"/>
                <a:ext cx="1954213" cy="388937"/>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8">
                <a:extLst>
                  <a:ext uri="{FF2B5EF4-FFF2-40B4-BE49-F238E27FC236}">
                    <a16:creationId xmlns:a16="http://schemas.microsoft.com/office/drawing/2014/main" id="{150DD4F1-177D-4170-B10B-AB5CC27A8C80}"/>
                  </a:ext>
                </a:extLst>
              </p:cNvPr>
              <p:cNvSpPr>
                <a:spLocks noChangeArrowheads="1"/>
              </p:cNvSpPr>
              <p:nvPr/>
            </p:nvSpPr>
            <p:spPr bwMode="auto">
              <a:xfrm>
                <a:off x="2557463" y="2625725"/>
                <a:ext cx="1211263" cy="393700"/>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9">
                <a:extLst>
                  <a:ext uri="{FF2B5EF4-FFF2-40B4-BE49-F238E27FC236}">
                    <a16:creationId xmlns:a16="http://schemas.microsoft.com/office/drawing/2014/main" id="{A159D6BD-D2AA-46AD-B9EF-92678BE1D9E6}"/>
                  </a:ext>
                </a:extLst>
              </p:cNvPr>
              <p:cNvSpPr>
                <a:spLocks noChangeArrowheads="1"/>
              </p:cNvSpPr>
              <p:nvPr/>
            </p:nvSpPr>
            <p:spPr bwMode="auto">
              <a:xfrm>
                <a:off x="3768725" y="2625725"/>
                <a:ext cx="1033463" cy="393700"/>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10">
                <a:extLst>
                  <a:ext uri="{FF2B5EF4-FFF2-40B4-BE49-F238E27FC236}">
                    <a16:creationId xmlns:a16="http://schemas.microsoft.com/office/drawing/2014/main" id="{4205BD38-90EB-4B65-807A-C5E0413EB640}"/>
                  </a:ext>
                </a:extLst>
              </p:cNvPr>
              <p:cNvSpPr>
                <a:spLocks noChangeArrowheads="1"/>
              </p:cNvSpPr>
              <p:nvPr/>
            </p:nvSpPr>
            <p:spPr bwMode="auto">
              <a:xfrm>
                <a:off x="4802188" y="2625725"/>
                <a:ext cx="1146175" cy="393700"/>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11">
                <a:extLst>
                  <a:ext uri="{FF2B5EF4-FFF2-40B4-BE49-F238E27FC236}">
                    <a16:creationId xmlns:a16="http://schemas.microsoft.com/office/drawing/2014/main" id="{9EF97483-4C29-4C7B-8103-36E8D318A13B}"/>
                  </a:ext>
                </a:extLst>
              </p:cNvPr>
              <p:cNvSpPr>
                <a:spLocks noChangeArrowheads="1"/>
              </p:cNvSpPr>
              <p:nvPr/>
            </p:nvSpPr>
            <p:spPr bwMode="auto">
              <a:xfrm>
                <a:off x="5948363" y="2625725"/>
                <a:ext cx="808038" cy="393700"/>
              </a:xfrm>
              <a:prstGeom prst="rect">
                <a:avLst/>
              </a:prstGeom>
              <a:solidFill>
                <a:srgbClr val="2DA2B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12">
                <a:extLst>
                  <a:ext uri="{FF2B5EF4-FFF2-40B4-BE49-F238E27FC236}">
                    <a16:creationId xmlns:a16="http://schemas.microsoft.com/office/drawing/2014/main" id="{55469A96-9688-41B0-9C81-281A22858057}"/>
                  </a:ext>
                </a:extLst>
              </p:cNvPr>
              <p:cNvSpPr>
                <a:spLocks noChangeArrowheads="1"/>
              </p:cNvSpPr>
              <p:nvPr/>
            </p:nvSpPr>
            <p:spPr bwMode="auto">
              <a:xfrm>
                <a:off x="538163" y="3019425"/>
                <a:ext cx="2019300" cy="3937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3">
                <a:extLst>
                  <a:ext uri="{FF2B5EF4-FFF2-40B4-BE49-F238E27FC236}">
                    <a16:creationId xmlns:a16="http://schemas.microsoft.com/office/drawing/2014/main" id="{25B525AD-C213-4B16-93E6-DBD546344F16}"/>
                  </a:ext>
                </a:extLst>
              </p:cNvPr>
              <p:cNvSpPr>
                <a:spLocks noChangeArrowheads="1"/>
              </p:cNvSpPr>
              <p:nvPr/>
            </p:nvSpPr>
            <p:spPr bwMode="auto">
              <a:xfrm>
                <a:off x="2557463" y="3019425"/>
                <a:ext cx="1211263" cy="3937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Rectangle 14">
                <a:extLst>
                  <a:ext uri="{FF2B5EF4-FFF2-40B4-BE49-F238E27FC236}">
                    <a16:creationId xmlns:a16="http://schemas.microsoft.com/office/drawing/2014/main" id="{CE51756F-6312-402C-90C6-314D4DFB54D2}"/>
                  </a:ext>
                </a:extLst>
              </p:cNvPr>
              <p:cNvSpPr>
                <a:spLocks noChangeArrowheads="1"/>
              </p:cNvSpPr>
              <p:nvPr/>
            </p:nvSpPr>
            <p:spPr bwMode="auto">
              <a:xfrm>
                <a:off x="3768725" y="3019425"/>
                <a:ext cx="1033463" cy="3937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Rectangle 15">
                <a:extLst>
                  <a:ext uri="{FF2B5EF4-FFF2-40B4-BE49-F238E27FC236}">
                    <a16:creationId xmlns:a16="http://schemas.microsoft.com/office/drawing/2014/main" id="{599AF568-FDEB-4054-8B2F-832BE7522EB0}"/>
                  </a:ext>
                </a:extLst>
              </p:cNvPr>
              <p:cNvSpPr>
                <a:spLocks noChangeArrowheads="1"/>
              </p:cNvSpPr>
              <p:nvPr/>
            </p:nvSpPr>
            <p:spPr bwMode="auto">
              <a:xfrm>
                <a:off x="4802188" y="3019425"/>
                <a:ext cx="1146175" cy="3937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16">
                <a:extLst>
                  <a:ext uri="{FF2B5EF4-FFF2-40B4-BE49-F238E27FC236}">
                    <a16:creationId xmlns:a16="http://schemas.microsoft.com/office/drawing/2014/main" id="{E9296B25-FF51-48E8-B491-D5F54CF69C4F}"/>
                  </a:ext>
                </a:extLst>
              </p:cNvPr>
              <p:cNvSpPr>
                <a:spLocks noChangeArrowheads="1"/>
              </p:cNvSpPr>
              <p:nvPr/>
            </p:nvSpPr>
            <p:spPr bwMode="auto">
              <a:xfrm>
                <a:off x="5948363" y="3019425"/>
                <a:ext cx="808038" cy="393700"/>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7">
                <a:extLst>
                  <a:ext uri="{FF2B5EF4-FFF2-40B4-BE49-F238E27FC236}">
                    <a16:creationId xmlns:a16="http://schemas.microsoft.com/office/drawing/2014/main" id="{FCEAB1BC-5C46-4EFC-BE4F-000BBE4E2A69}"/>
                  </a:ext>
                </a:extLst>
              </p:cNvPr>
              <p:cNvSpPr>
                <a:spLocks noChangeArrowheads="1"/>
              </p:cNvSpPr>
              <p:nvPr/>
            </p:nvSpPr>
            <p:spPr bwMode="auto">
              <a:xfrm>
                <a:off x="538163" y="3413125"/>
                <a:ext cx="2019300" cy="3937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Rectangle 18">
                <a:extLst>
                  <a:ext uri="{FF2B5EF4-FFF2-40B4-BE49-F238E27FC236}">
                    <a16:creationId xmlns:a16="http://schemas.microsoft.com/office/drawing/2014/main" id="{4D6E3D50-F0E2-4DDF-88A5-874E56AD32CB}"/>
                  </a:ext>
                </a:extLst>
              </p:cNvPr>
              <p:cNvSpPr>
                <a:spLocks noChangeArrowheads="1"/>
              </p:cNvSpPr>
              <p:nvPr/>
            </p:nvSpPr>
            <p:spPr bwMode="auto">
              <a:xfrm>
                <a:off x="2557463" y="3413125"/>
                <a:ext cx="1211263" cy="3937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Rectangle 19">
                <a:extLst>
                  <a:ext uri="{FF2B5EF4-FFF2-40B4-BE49-F238E27FC236}">
                    <a16:creationId xmlns:a16="http://schemas.microsoft.com/office/drawing/2014/main" id="{4AEE48B3-E5C4-4008-B535-EB3496DA8044}"/>
                  </a:ext>
                </a:extLst>
              </p:cNvPr>
              <p:cNvSpPr>
                <a:spLocks noChangeArrowheads="1"/>
              </p:cNvSpPr>
              <p:nvPr/>
            </p:nvSpPr>
            <p:spPr bwMode="auto">
              <a:xfrm>
                <a:off x="3768725" y="3413125"/>
                <a:ext cx="1033463" cy="3937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Rectangle 20">
                <a:extLst>
                  <a:ext uri="{FF2B5EF4-FFF2-40B4-BE49-F238E27FC236}">
                    <a16:creationId xmlns:a16="http://schemas.microsoft.com/office/drawing/2014/main" id="{9BD51E9F-DA63-4D13-9DAB-BF1EC2A80795}"/>
                  </a:ext>
                </a:extLst>
              </p:cNvPr>
              <p:cNvSpPr>
                <a:spLocks noChangeArrowheads="1"/>
              </p:cNvSpPr>
              <p:nvPr/>
            </p:nvSpPr>
            <p:spPr bwMode="auto">
              <a:xfrm>
                <a:off x="4802188" y="3413125"/>
                <a:ext cx="1146175" cy="3937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1">
                <a:extLst>
                  <a:ext uri="{FF2B5EF4-FFF2-40B4-BE49-F238E27FC236}">
                    <a16:creationId xmlns:a16="http://schemas.microsoft.com/office/drawing/2014/main" id="{53BB698D-8901-48B6-A472-C3863CE5568D}"/>
                  </a:ext>
                </a:extLst>
              </p:cNvPr>
              <p:cNvSpPr>
                <a:spLocks noChangeArrowheads="1"/>
              </p:cNvSpPr>
              <p:nvPr/>
            </p:nvSpPr>
            <p:spPr bwMode="auto">
              <a:xfrm>
                <a:off x="5948363" y="3413125"/>
                <a:ext cx="808038" cy="393700"/>
              </a:xfrm>
              <a:prstGeom prst="rect">
                <a:avLst/>
              </a:prstGeom>
              <a:solidFill>
                <a:srgbClr val="CDE0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Rectangle 22">
                <a:extLst>
                  <a:ext uri="{FF2B5EF4-FFF2-40B4-BE49-F238E27FC236}">
                    <a16:creationId xmlns:a16="http://schemas.microsoft.com/office/drawing/2014/main" id="{CF70AA9F-D8E4-4712-9EC3-6989E19FE085}"/>
                  </a:ext>
                </a:extLst>
              </p:cNvPr>
              <p:cNvSpPr>
                <a:spLocks noChangeArrowheads="1"/>
              </p:cNvSpPr>
              <p:nvPr/>
            </p:nvSpPr>
            <p:spPr bwMode="auto">
              <a:xfrm>
                <a:off x="538163" y="3806825"/>
                <a:ext cx="2019300" cy="395287"/>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Rectangle 23">
                <a:extLst>
                  <a:ext uri="{FF2B5EF4-FFF2-40B4-BE49-F238E27FC236}">
                    <a16:creationId xmlns:a16="http://schemas.microsoft.com/office/drawing/2014/main" id="{7008BE2F-ED8C-4A99-9DE3-1BD968FDF996}"/>
                  </a:ext>
                </a:extLst>
              </p:cNvPr>
              <p:cNvSpPr>
                <a:spLocks noChangeArrowheads="1"/>
              </p:cNvSpPr>
              <p:nvPr/>
            </p:nvSpPr>
            <p:spPr bwMode="auto">
              <a:xfrm>
                <a:off x="2557463" y="3806825"/>
                <a:ext cx="1211263" cy="395287"/>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Rectangle 24">
                <a:extLst>
                  <a:ext uri="{FF2B5EF4-FFF2-40B4-BE49-F238E27FC236}">
                    <a16:creationId xmlns:a16="http://schemas.microsoft.com/office/drawing/2014/main" id="{A342A358-6C36-4706-BD0C-F8839DA18148}"/>
                  </a:ext>
                </a:extLst>
              </p:cNvPr>
              <p:cNvSpPr>
                <a:spLocks noChangeArrowheads="1"/>
              </p:cNvSpPr>
              <p:nvPr/>
            </p:nvSpPr>
            <p:spPr bwMode="auto">
              <a:xfrm>
                <a:off x="3768725" y="3806825"/>
                <a:ext cx="1033463" cy="395287"/>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5">
                <a:extLst>
                  <a:ext uri="{FF2B5EF4-FFF2-40B4-BE49-F238E27FC236}">
                    <a16:creationId xmlns:a16="http://schemas.microsoft.com/office/drawing/2014/main" id="{826C462B-E8B9-4CAE-B648-8DC92E14752D}"/>
                  </a:ext>
                </a:extLst>
              </p:cNvPr>
              <p:cNvSpPr>
                <a:spLocks noChangeArrowheads="1"/>
              </p:cNvSpPr>
              <p:nvPr/>
            </p:nvSpPr>
            <p:spPr bwMode="auto">
              <a:xfrm>
                <a:off x="4802188" y="3806825"/>
                <a:ext cx="1146175" cy="395287"/>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Rectangle 26">
                <a:extLst>
                  <a:ext uri="{FF2B5EF4-FFF2-40B4-BE49-F238E27FC236}">
                    <a16:creationId xmlns:a16="http://schemas.microsoft.com/office/drawing/2014/main" id="{EACD43C1-6476-49BF-8E27-54C493C6B62F}"/>
                  </a:ext>
                </a:extLst>
              </p:cNvPr>
              <p:cNvSpPr>
                <a:spLocks noChangeArrowheads="1"/>
              </p:cNvSpPr>
              <p:nvPr/>
            </p:nvSpPr>
            <p:spPr bwMode="auto">
              <a:xfrm>
                <a:off x="5948363" y="3806825"/>
                <a:ext cx="808038" cy="395287"/>
              </a:xfrm>
              <a:prstGeom prst="rect">
                <a:avLst/>
              </a:prstGeom>
              <a:solidFill>
                <a:srgbClr val="E8F0F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Line 27">
                <a:extLst>
                  <a:ext uri="{FF2B5EF4-FFF2-40B4-BE49-F238E27FC236}">
                    <a16:creationId xmlns:a16="http://schemas.microsoft.com/office/drawing/2014/main" id="{5FCC1026-FD1F-4365-B881-0D14C81AD43B}"/>
                  </a:ext>
                </a:extLst>
              </p:cNvPr>
              <p:cNvSpPr>
                <a:spLocks noChangeShapeType="1"/>
              </p:cNvSpPr>
              <p:nvPr/>
            </p:nvSpPr>
            <p:spPr bwMode="auto">
              <a:xfrm>
                <a:off x="2557463" y="2230438"/>
                <a:ext cx="0" cy="37465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28">
                <a:extLst>
                  <a:ext uri="{FF2B5EF4-FFF2-40B4-BE49-F238E27FC236}">
                    <a16:creationId xmlns:a16="http://schemas.microsoft.com/office/drawing/2014/main" id="{4D04D6B3-133D-4023-9B87-6EBAA920A0F6}"/>
                  </a:ext>
                </a:extLst>
              </p:cNvPr>
              <p:cNvSpPr>
                <a:spLocks noChangeShapeType="1"/>
              </p:cNvSpPr>
              <p:nvPr/>
            </p:nvSpPr>
            <p:spPr bwMode="auto">
              <a:xfrm>
                <a:off x="2557463" y="2605088"/>
                <a:ext cx="0" cy="434975"/>
              </a:xfrm>
              <a:prstGeom prst="line">
                <a:avLst/>
              </a:prstGeom>
              <a:noFill/>
              <a:ln w="3968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29">
                <a:extLst>
                  <a:ext uri="{FF2B5EF4-FFF2-40B4-BE49-F238E27FC236}">
                    <a16:creationId xmlns:a16="http://schemas.microsoft.com/office/drawing/2014/main" id="{0AA2BEE6-A492-463D-8A4E-062C89EFAB99}"/>
                  </a:ext>
                </a:extLst>
              </p:cNvPr>
              <p:cNvSpPr>
                <a:spLocks noChangeShapeType="1"/>
              </p:cNvSpPr>
              <p:nvPr/>
            </p:nvSpPr>
            <p:spPr bwMode="auto">
              <a:xfrm>
                <a:off x="2557463" y="3040063"/>
                <a:ext cx="0" cy="116840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Line 30">
                <a:extLst>
                  <a:ext uri="{FF2B5EF4-FFF2-40B4-BE49-F238E27FC236}">
                    <a16:creationId xmlns:a16="http://schemas.microsoft.com/office/drawing/2014/main" id="{6C218109-DE28-4B86-BCD4-ED1CCB1D5BBD}"/>
                  </a:ext>
                </a:extLst>
              </p:cNvPr>
              <p:cNvSpPr>
                <a:spLocks noChangeShapeType="1"/>
              </p:cNvSpPr>
              <p:nvPr/>
            </p:nvSpPr>
            <p:spPr bwMode="auto">
              <a:xfrm>
                <a:off x="3768725" y="2605088"/>
                <a:ext cx="0" cy="160337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1">
                <a:extLst>
                  <a:ext uri="{FF2B5EF4-FFF2-40B4-BE49-F238E27FC236}">
                    <a16:creationId xmlns:a16="http://schemas.microsoft.com/office/drawing/2014/main" id="{D970F7C0-380A-4268-89B8-BAED5D3E9364}"/>
                  </a:ext>
                </a:extLst>
              </p:cNvPr>
              <p:cNvSpPr>
                <a:spLocks noChangeShapeType="1"/>
              </p:cNvSpPr>
              <p:nvPr/>
            </p:nvSpPr>
            <p:spPr bwMode="auto">
              <a:xfrm>
                <a:off x="4802188" y="2230438"/>
                <a:ext cx="0" cy="197802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2">
                <a:extLst>
                  <a:ext uri="{FF2B5EF4-FFF2-40B4-BE49-F238E27FC236}">
                    <a16:creationId xmlns:a16="http://schemas.microsoft.com/office/drawing/2014/main" id="{AB8D4D42-045C-49C9-B417-ED413CB45832}"/>
                  </a:ext>
                </a:extLst>
              </p:cNvPr>
              <p:cNvSpPr>
                <a:spLocks noChangeShapeType="1"/>
              </p:cNvSpPr>
              <p:nvPr/>
            </p:nvSpPr>
            <p:spPr bwMode="auto">
              <a:xfrm>
                <a:off x="5948363" y="2605088"/>
                <a:ext cx="0" cy="160337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3">
                <a:extLst>
                  <a:ext uri="{FF2B5EF4-FFF2-40B4-BE49-F238E27FC236}">
                    <a16:creationId xmlns:a16="http://schemas.microsoft.com/office/drawing/2014/main" id="{2C11FCD6-E5F7-4245-BF81-94D5BA1EF5C2}"/>
                  </a:ext>
                </a:extLst>
              </p:cNvPr>
              <p:cNvSpPr>
                <a:spLocks noChangeShapeType="1"/>
              </p:cNvSpPr>
              <p:nvPr/>
            </p:nvSpPr>
            <p:spPr bwMode="auto">
              <a:xfrm>
                <a:off x="2536825" y="2625725"/>
                <a:ext cx="4227513" cy="0"/>
              </a:xfrm>
              <a:prstGeom prst="line">
                <a:avLst/>
              </a:prstGeom>
              <a:noFill/>
              <a:ln w="3968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34">
                <a:extLst>
                  <a:ext uri="{FF2B5EF4-FFF2-40B4-BE49-F238E27FC236}">
                    <a16:creationId xmlns:a16="http://schemas.microsoft.com/office/drawing/2014/main" id="{060B5537-42B0-426F-A3D4-F00E1443DAC6}"/>
                  </a:ext>
                </a:extLst>
              </p:cNvPr>
              <p:cNvSpPr>
                <a:spLocks noChangeShapeType="1"/>
              </p:cNvSpPr>
              <p:nvPr/>
            </p:nvSpPr>
            <p:spPr bwMode="auto">
              <a:xfrm>
                <a:off x="531813" y="3019425"/>
                <a:ext cx="2046288" cy="0"/>
              </a:xfrm>
              <a:prstGeom prst="line">
                <a:avLst/>
              </a:prstGeom>
              <a:noFill/>
              <a:ln w="39688"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Line 35">
                <a:extLst>
                  <a:ext uri="{FF2B5EF4-FFF2-40B4-BE49-F238E27FC236}">
                    <a16:creationId xmlns:a16="http://schemas.microsoft.com/office/drawing/2014/main" id="{8E5C87C3-2F0F-44E3-8799-9BA571986F30}"/>
                  </a:ext>
                </a:extLst>
              </p:cNvPr>
              <p:cNvSpPr>
                <a:spLocks noChangeShapeType="1"/>
              </p:cNvSpPr>
              <p:nvPr/>
            </p:nvSpPr>
            <p:spPr bwMode="auto">
              <a:xfrm>
                <a:off x="2578100" y="3019425"/>
                <a:ext cx="4186238"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Line 36">
                <a:extLst>
                  <a:ext uri="{FF2B5EF4-FFF2-40B4-BE49-F238E27FC236}">
                    <a16:creationId xmlns:a16="http://schemas.microsoft.com/office/drawing/2014/main" id="{80D9371F-D3F4-45DB-B3B7-31EFA8BC92D4}"/>
                  </a:ext>
                </a:extLst>
              </p:cNvPr>
              <p:cNvSpPr>
                <a:spLocks noChangeShapeType="1"/>
              </p:cNvSpPr>
              <p:nvPr/>
            </p:nvSpPr>
            <p:spPr bwMode="auto">
              <a:xfrm>
                <a:off x="531813" y="3413125"/>
                <a:ext cx="6232525"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37">
                <a:extLst>
                  <a:ext uri="{FF2B5EF4-FFF2-40B4-BE49-F238E27FC236}">
                    <a16:creationId xmlns:a16="http://schemas.microsoft.com/office/drawing/2014/main" id="{F0A10320-1835-4EBF-B458-1905F2685F91}"/>
                  </a:ext>
                </a:extLst>
              </p:cNvPr>
              <p:cNvSpPr>
                <a:spLocks noChangeShapeType="1"/>
              </p:cNvSpPr>
              <p:nvPr/>
            </p:nvSpPr>
            <p:spPr bwMode="auto">
              <a:xfrm>
                <a:off x="531813" y="3806825"/>
                <a:ext cx="6232525"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38">
                <a:extLst>
                  <a:ext uri="{FF2B5EF4-FFF2-40B4-BE49-F238E27FC236}">
                    <a16:creationId xmlns:a16="http://schemas.microsoft.com/office/drawing/2014/main" id="{200C65C6-71D7-45D9-9925-A3008B0BEEB6}"/>
                  </a:ext>
                </a:extLst>
              </p:cNvPr>
              <p:cNvSpPr>
                <a:spLocks noChangeShapeType="1"/>
              </p:cNvSpPr>
              <p:nvPr/>
            </p:nvSpPr>
            <p:spPr bwMode="auto">
              <a:xfrm>
                <a:off x="538163" y="2230438"/>
                <a:ext cx="0" cy="197802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39">
                <a:extLst>
                  <a:ext uri="{FF2B5EF4-FFF2-40B4-BE49-F238E27FC236}">
                    <a16:creationId xmlns:a16="http://schemas.microsoft.com/office/drawing/2014/main" id="{48183549-5436-4A2C-9B34-9A2047C58A84}"/>
                  </a:ext>
                </a:extLst>
              </p:cNvPr>
              <p:cNvSpPr>
                <a:spLocks noChangeShapeType="1"/>
              </p:cNvSpPr>
              <p:nvPr/>
            </p:nvSpPr>
            <p:spPr bwMode="auto">
              <a:xfrm>
                <a:off x="6756400" y="2230438"/>
                <a:ext cx="0" cy="1978025"/>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0">
                <a:extLst>
                  <a:ext uri="{FF2B5EF4-FFF2-40B4-BE49-F238E27FC236}">
                    <a16:creationId xmlns:a16="http://schemas.microsoft.com/office/drawing/2014/main" id="{BA11F7AB-834D-4E3D-AB5E-A6D4A7CFC953}"/>
                  </a:ext>
                </a:extLst>
              </p:cNvPr>
              <p:cNvSpPr>
                <a:spLocks noChangeShapeType="1"/>
              </p:cNvSpPr>
              <p:nvPr/>
            </p:nvSpPr>
            <p:spPr bwMode="auto">
              <a:xfrm>
                <a:off x="531813" y="2236788"/>
                <a:ext cx="6232525"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1">
                <a:extLst>
                  <a:ext uri="{FF2B5EF4-FFF2-40B4-BE49-F238E27FC236}">
                    <a16:creationId xmlns:a16="http://schemas.microsoft.com/office/drawing/2014/main" id="{E4BB8189-9175-4B12-A579-8500F1EB3D97}"/>
                  </a:ext>
                </a:extLst>
              </p:cNvPr>
              <p:cNvSpPr>
                <a:spLocks noChangeShapeType="1"/>
              </p:cNvSpPr>
              <p:nvPr/>
            </p:nvSpPr>
            <p:spPr bwMode="auto">
              <a:xfrm>
                <a:off x="531813" y="4202113"/>
                <a:ext cx="6232525"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2">
                <a:extLst>
                  <a:ext uri="{FF2B5EF4-FFF2-40B4-BE49-F238E27FC236}">
                    <a16:creationId xmlns:a16="http://schemas.microsoft.com/office/drawing/2014/main" id="{B0D58AC7-1F12-4F5D-962E-6734B943D549}"/>
                  </a:ext>
                </a:extLst>
              </p:cNvPr>
              <p:cNvSpPr>
                <a:spLocks noChangeArrowheads="1"/>
              </p:cNvSpPr>
              <p:nvPr/>
            </p:nvSpPr>
            <p:spPr bwMode="auto">
              <a:xfrm>
                <a:off x="639763" y="2298700"/>
                <a:ext cx="5556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FFFFFF"/>
                    </a:solidFill>
                    <a:effectLst/>
                    <a:latin typeface="Tw Cen MT" panose="020B0602020104020603" pitchFamily="34" charset="0"/>
                  </a:rPr>
                  <a:t>QoE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4" name="Rectangle 43">
                <a:extLst>
                  <a:ext uri="{FF2B5EF4-FFF2-40B4-BE49-F238E27FC236}">
                    <a16:creationId xmlns:a16="http://schemas.microsoft.com/office/drawing/2014/main" id="{4A89E1FE-17B9-4584-9897-DEC1055ED437}"/>
                  </a:ext>
                </a:extLst>
              </p:cNvPr>
              <p:cNvSpPr>
                <a:spLocks noChangeArrowheads="1"/>
              </p:cNvSpPr>
              <p:nvPr/>
            </p:nvSpPr>
            <p:spPr bwMode="auto">
              <a:xfrm>
                <a:off x="1125538" y="2298700"/>
                <a:ext cx="7461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FFFFFF"/>
                    </a:solidFill>
                    <a:effectLst/>
                    <a:latin typeface="Tw Cen MT" panose="020B0602020104020603" pitchFamily="34" charset="0"/>
                  </a:rPr>
                  <a:t>Metric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5" name="Rectangle 44">
                <a:extLst>
                  <a:ext uri="{FF2B5EF4-FFF2-40B4-BE49-F238E27FC236}">
                    <a16:creationId xmlns:a16="http://schemas.microsoft.com/office/drawing/2014/main" id="{1AC8F422-EE24-451C-A3F3-7DBE0316DFE1}"/>
                  </a:ext>
                </a:extLst>
              </p:cNvPr>
              <p:cNvSpPr>
                <a:spLocks noChangeArrowheads="1"/>
              </p:cNvSpPr>
              <p:nvPr/>
            </p:nvSpPr>
            <p:spPr bwMode="auto">
              <a:xfrm>
                <a:off x="2659063" y="2298700"/>
                <a:ext cx="7667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FFFFFF"/>
                    </a:solidFill>
                    <a:effectLst/>
                    <a:latin typeface="Tw Cen MT" panose="020B0602020104020603" pitchFamily="34" charset="0"/>
                  </a:rPr>
                  <a:t>HTTPS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6" name="Rectangle 45">
                <a:extLst>
                  <a:ext uri="{FF2B5EF4-FFF2-40B4-BE49-F238E27FC236}">
                    <a16:creationId xmlns:a16="http://schemas.microsoft.com/office/drawing/2014/main" id="{FA702735-4EBA-4246-8B44-6F18B64790D3}"/>
                  </a:ext>
                </a:extLst>
              </p:cNvPr>
              <p:cNvSpPr>
                <a:spLocks noChangeArrowheads="1"/>
              </p:cNvSpPr>
              <p:nvPr/>
            </p:nvSpPr>
            <p:spPr bwMode="auto">
              <a:xfrm>
                <a:off x="4903788" y="2298700"/>
                <a:ext cx="67627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1" i="0" u="none" strike="noStrike" cap="none" normalizeH="0" baseline="0">
                    <a:ln>
                      <a:noFill/>
                    </a:ln>
                    <a:solidFill>
                      <a:srgbClr val="FFFFFF"/>
                    </a:solidFill>
                    <a:effectLst/>
                    <a:latin typeface="Tw Cen MT" panose="020B0602020104020603" pitchFamily="34" charset="0"/>
                  </a:rPr>
                  <a:t>QUIC</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7" name="Rectangle 46">
                <a:extLst>
                  <a:ext uri="{FF2B5EF4-FFF2-40B4-BE49-F238E27FC236}">
                    <a16:creationId xmlns:a16="http://schemas.microsoft.com/office/drawing/2014/main" id="{435725E9-2FAF-4AA9-8C0D-CDBE86021D4B}"/>
                  </a:ext>
                </a:extLst>
              </p:cNvPr>
              <p:cNvSpPr>
                <a:spLocks noChangeArrowheads="1"/>
              </p:cNvSpPr>
              <p:nvPr/>
            </p:nvSpPr>
            <p:spPr bwMode="auto">
              <a:xfrm>
                <a:off x="2659063" y="2689225"/>
                <a:ext cx="9699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FFFFFF"/>
                    </a:solidFill>
                    <a:effectLst/>
                    <a:latin typeface="Tw Cen MT" panose="020B0602020104020603" pitchFamily="34" charset="0"/>
                  </a:rPr>
                  <a:t>Precision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8" name="Rectangle 47">
                <a:extLst>
                  <a:ext uri="{FF2B5EF4-FFF2-40B4-BE49-F238E27FC236}">
                    <a16:creationId xmlns:a16="http://schemas.microsoft.com/office/drawing/2014/main" id="{CD414A8A-D5EF-4BC1-A21C-0E4F59A4E750}"/>
                  </a:ext>
                </a:extLst>
              </p:cNvPr>
              <p:cNvSpPr>
                <a:spLocks noChangeArrowheads="1"/>
              </p:cNvSpPr>
              <p:nvPr/>
            </p:nvSpPr>
            <p:spPr bwMode="auto">
              <a:xfrm>
                <a:off x="3870325" y="2689225"/>
                <a:ext cx="7064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FFFFFF"/>
                    </a:solidFill>
                    <a:effectLst/>
                    <a:latin typeface="Tw Cen MT" panose="020B0602020104020603" pitchFamily="34" charset="0"/>
                  </a:rPr>
                  <a:t>Recall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48">
                <a:extLst>
                  <a:ext uri="{FF2B5EF4-FFF2-40B4-BE49-F238E27FC236}">
                    <a16:creationId xmlns:a16="http://schemas.microsoft.com/office/drawing/2014/main" id="{224DE9E2-5735-4D6E-BCDC-B160C3CC838D}"/>
                  </a:ext>
                </a:extLst>
              </p:cNvPr>
              <p:cNvSpPr>
                <a:spLocks noChangeArrowheads="1"/>
              </p:cNvSpPr>
              <p:nvPr/>
            </p:nvSpPr>
            <p:spPr bwMode="auto">
              <a:xfrm>
                <a:off x="4903788" y="2689225"/>
                <a:ext cx="9699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a:ln>
                      <a:noFill/>
                    </a:ln>
                    <a:solidFill>
                      <a:srgbClr val="FFFFFF"/>
                    </a:solidFill>
                    <a:effectLst/>
                    <a:latin typeface="Tw Cen MT" panose="020B0602020104020603" pitchFamily="34" charset="0"/>
                  </a:rPr>
                  <a:t>Precision</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0" name="Rectangle 49">
                <a:extLst>
                  <a:ext uri="{FF2B5EF4-FFF2-40B4-BE49-F238E27FC236}">
                    <a16:creationId xmlns:a16="http://schemas.microsoft.com/office/drawing/2014/main" id="{3C0175C3-14E0-4D9A-B80F-D8B31AB7EBE4}"/>
                  </a:ext>
                </a:extLst>
              </p:cNvPr>
              <p:cNvSpPr>
                <a:spLocks noChangeArrowheads="1"/>
              </p:cNvSpPr>
              <p:nvPr/>
            </p:nvSpPr>
            <p:spPr bwMode="auto">
              <a:xfrm>
                <a:off x="6051550" y="2689225"/>
                <a:ext cx="70643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FFFFFF"/>
                    </a:solidFill>
                    <a:effectLst/>
                    <a:latin typeface="Tw Cen MT" panose="020B0602020104020603" pitchFamily="34" charset="0"/>
                  </a:rPr>
                  <a:t>Recall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grpSp>
        <p:nvGrpSpPr>
          <p:cNvPr id="80" name="Group 79">
            <a:extLst>
              <a:ext uri="{FF2B5EF4-FFF2-40B4-BE49-F238E27FC236}">
                <a16:creationId xmlns:a16="http://schemas.microsoft.com/office/drawing/2014/main" id="{4BAD42EB-1997-46BA-83DB-9F661C0813C7}"/>
              </a:ext>
            </a:extLst>
          </p:cNvPr>
          <p:cNvGrpSpPr/>
          <p:nvPr/>
        </p:nvGrpSpPr>
        <p:grpSpPr>
          <a:xfrm>
            <a:off x="1250950" y="2953213"/>
            <a:ext cx="5996992" cy="378480"/>
            <a:chOff x="639763" y="3069101"/>
            <a:chExt cx="5996992" cy="378480"/>
          </a:xfrm>
        </p:grpSpPr>
        <p:sp>
          <p:nvSpPr>
            <p:cNvPr id="61" name="Rectangle 50">
              <a:extLst>
                <a:ext uri="{FF2B5EF4-FFF2-40B4-BE49-F238E27FC236}">
                  <a16:creationId xmlns:a16="http://schemas.microsoft.com/office/drawing/2014/main" id="{7F1A1D94-F57C-4262-995B-EAE272D0DB2B}"/>
                </a:ext>
              </a:extLst>
            </p:cNvPr>
            <p:cNvSpPr>
              <a:spLocks noChangeArrowheads="1"/>
            </p:cNvSpPr>
            <p:nvPr/>
          </p:nvSpPr>
          <p:spPr bwMode="auto">
            <a:xfrm>
              <a:off x="639763" y="3069101"/>
              <a:ext cx="1357744"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Startup Delay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2" name="Rectangle 51">
              <a:extLst>
                <a:ext uri="{FF2B5EF4-FFF2-40B4-BE49-F238E27FC236}">
                  <a16:creationId xmlns:a16="http://schemas.microsoft.com/office/drawing/2014/main" id="{93A90E70-5F81-4837-9415-012DF544C712}"/>
                </a:ext>
              </a:extLst>
            </p:cNvPr>
            <p:cNvSpPr>
              <a:spLocks noChangeArrowheads="1"/>
            </p:cNvSpPr>
            <p:nvPr/>
          </p:nvSpPr>
          <p:spPr bwMode="auto">
            <a:xfrm>
              <a:off x="2659062" y="3088338"/>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82%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3" name="Rectangle 52">
              <a:extLst>
                <a:ext uri="{FF2B5EF4-FFF2-40B4-BE49-F238E27FC236}">
                  <a16:creationId xmlns:a16="http://schemas.microsoft.com/office/drawing/2014/main" id="{48B4E09E-E1EE-40BA-8544-B76C99FCB999}"/>
                </a:ext>
              </a:extLst>
            </p:cNvPr>
            <p:cNvSpPr>
              <a:spLocks noChangeArrowheads="1"/>
            </p:cNvSpPr>
            <p:nvPr/>
          </p:nvSpPr>
          <p:spPr bwMode="auto">
            <a:xfrm>
              <a:off x="3874261" y="3093569"/>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82%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4" name="Rectangle 53">
              <a:extLst>
                <a:ext uri="{FF2B5EF4-FFF2-40B4-BE49-F238E27FC236}">
                  <a16:creationId xmlns:a16="http://schemas.microsoft.com/office/drawing/2014/main" id="{1D5F5C58-6D75-424B-A8E4-3E549D2550FF}"/>
                </a:ext>
              </a:extLst>
            </p:cNvPr>
            <p:cNvSpPr>
              <a:spLocks noChangeArrowheads="1"/>
            </p:cNvSpPr>
            <p:nvPr/>
          </p:nvSpPr>
          <p:spPr bwMode="auto">
            <a:xfrm>
              <a:off x="4903788" y="3093569"/>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85%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5" name="Rectangle 54">
              <a:extLst>
                <a:ext uri="{FF2B5EF4-FFF2-40B4-BE49-F238E27FC236}">
                  <a16:creationId xmlns:a16="http://schemas.microsoft.com/office/drawing/2014/main" id="{FD3AFA65-1740-44FE-A32C-EC0ABA6546CC}"/>
                </a:ext>
              </a:extLst>
            </p:cNvPr>
            <p:cNvSpPr>
              <a:spLocks noChangeArrowheads="1"/>
            </p:cNvSpPr>
            <p:nvPr/>
          </p:nvSpPr>
          <p:spPr bwMode="auto">
            <a:xfrm>
              <a:off x="6050967" y="3081943"/>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85%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81" name="Group 80">
            <a:extLst>
              <a:ext uri="{FF2B5EF4-FFF2-40B4-BE49-F238E27FC236}">
                <a16:creationId xmlns:a16="http://schemas.microsoft.com/office/drawing/2014/main" id="{45B641E8-5D80-4031-9A05-8BAA39CEEC9E}"/>
              </a:ext>
            </a:extLst>
          </p:cNvPr>
          <p:cNvGrpSpPr/>
          <p:nvPr/>
        </p:nvGrpSpPr>
        <p:grpSpPr>
          <a:xfrm>
            <a:off x="1250949" y="3314095"/>
            <a:ext cx="5996357" cy="390295"/>
            <a:chOff x="639762" y="3429983"/>
            <a:chExt cx="5996357" cy="390295"/>
          </a:xfrm>
        </p:grpSpPr>
        <p:sp>
          <p:nvSpPr>
            <p:cNvPr id="66" name="Rectangle 55">
              <a:extLst>
                <a:ext uri="{FF2B5EF4-FFF2-40B4-BE49-F238E27FC236}">
                  <a16:creationId xmlns:a16="http://schemas.microsoft.com/office/drawing/2014/main" id="{2EB50550-FE38-4997-B413-E6AE3D618643}"/>
                </a:ext>
              </a:extLst>
            </p:cNvPr>
            <p:cNvSpPr>
              <a:spLocks noChangeArrowheads="1"/>
            </p:cNvSpPr>
            <p:nvPr/>
          </p:nvSpPr>
          <p:spPr bwMode="auto">
            <a:xfrm>
              <a:off x="639762" y="3429983"/>
              <a:ext cx="1808163"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Average Quality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7" name="Rectangle 56">
              <a:extLst>
                <a:ext uri="{FF2B5EF4-FFF2-40B4-BE49-F238E27FC236}">
                  <a16:creationId xmlns:a16="http://schemas.microsoft.com/office/drawing/2014/main" id="{676ADFA9-EA8F-460E-99D2-DE26F739D660}"/>
                </a:ext>
              </a:extLst>
            </p:cNvPr>
            <p:cNvSpPr>
              <a:spLocks noChangeArrowheads="1"/>
            </p:cNvSpPr>
            <p:nvPr/>
          </p:nvSpPr>
          <p:spPr bwMode="auto">
            <a:xfrm>
              <a:off x="2669011" y="3449492"/>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85%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8" name="Rectangle 57">
              <a:extLst>
                <a:ext uri="{FF2B5EF4-FFF2-40B4-BE49-F238E27FC236}">
                  <a16:creationId xmlns:a16="http://schemas.microsoft.com/office/drawing/2014/main" id="{ADC00E04-2FA3-4D8D-A88B-83D3FACC5B57}"/>
                </a:ext>
              </a:extLst>
            </p:cNvPr>
            <p:cNvSpPr>
              <a:spLocks noChangeArrowheads="1"/>
            </p:cNvSpPr>
            <p:nvPr/>
          </p:nvSpPr>
          <p:spPr bwMode="auto">
            <a:xfrm>
              <a:off x="3874261" y="3451791"/>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86%</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9" name="Rectangle 58">
              <a:extLst>
                <a:ext uri="{FF2B5EF4-FFF2-40B4-BE49-F238E27FC236}">
                  <a16:creationId xmlns:a16="http://schemas.microsoft.com/office/drawing/2014/main" id="{D820BD55-D4F7-4A8E-9DCD-F088309AB787}"/>
                </a:ext>
              </a:extLst>
            </p:cNvPr>
            <p:cNvSpPr>
              <a:spLocks noChangeArrowheads="1"/>
            </p:cNvSpPr>
            <p:nvPr/>
          </p:nvSpPr>
          <p:spPr bwMode="auto">
            <a:xfrm>
              <a:off x="4913312" y="3464228"/>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72%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0" name="Rectangle 59">
              <a:extLst>
                <a:ext uri="{FF2B5EF4-FFF2-40B4-BE49-F238E27FC236}">
                  <a16:creationId xmlns:a16="http://schemas.microsoft.com/office/drawing/2014/main" id="{F9E9515A-D554-408D-B749-2EB67D29A662}"/>
                </a:ext>
              </a:extLst>
            </p:cNvPr>
            <p:cNvSpPr>
              <a:spLocks noChangeArrowheads="1"/>
            </p:cNvSpPr>
            <p:nvPr/>
          </p:nvSpPr>
          <p:spPr bwMode="auto">
            <a:xfrm>
              <a:off x="6050331" y="3466266"/>
              <a:ext cx="585788"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72%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grpSp>
        <p:nvGrpSpPr>
          <p:cNvPr id="82" name="Group 81">
            <a:extLst>
              <a:ext uri="{FF2B5EF4-FFF2-40B4-BE49-F238E27FC236}">
                <a16:creationId xmlns:a16="http://schemas.microsoft.com/office/drawing/2014/main" id="{6217A4FB-1FB1-4EBD-BB5F-076397A7D525}"/>
              </a:ext>
            </a:extLst>
          </p:cNvPr>
          <p:cNvGrpSpPr/>
          <p:nvPr/>
        </p:nvGrpSpPr>
        <p:grpSpPr>
          <a:xfrm>
            <a:off x="1250949" y="3724731"/>
            <a:ext cx="6105095" cy="346597"/>
            <a:chOff x="639762" y="3840619"/>
            <a:chExt cx="6105095" cy="346597"/>
          </a:xfrm>
        </p:grpSpPr>
        <p:sp>
          <p:nvSpPr>
            <p:cNvPr id="71" name="Rectangle 60">
              <a:extLst>
                <a:ext uri="{FF2B5EF4-FFF2-40B4-BE49-F238E27FC236}">
                  <a16:creationId xmlns:a16="http://schemas.microsoft.com/office/drawing/2014/main" id="{CC7F32AA-6DD8-4D64-A267-36842BF94A86}"/>
                </a:ext>
              </a:extLst>
            </p:cNvPr>
            <p:cNvSpPr>
              <a:spLocks noChangeArrowheads="1"/>
            </p:cNvSpPr>
            <p:nvPr/>
          </p:nvSpPr>
          <p:spPr bwMode="auto">
            <a:xfrm>
              <a:off x="639762" y="3840619"/>
              <a:ext cx="1243013"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Rebuffering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2" name="Rectangle 61">
              <a:extLst>
                <a:ext uri="{FF2B5EF4-FFF2-40B4-BE49-F238E27FC236}">
                  <a16:creationId xmlns:a16="http://schemas.microsoft.com/office/drawing/2014/main" id="{54BB478C-B52E-4C20-98C5-3FC9BEA9862C}"/>
                </a:ext>
              </a:extLst>
            </p:cNvPr>
            <p:cNvSpPr>
              <a:spLocks noChangeArrowheads="1"/>
            </p:cNvSpPr>
            <p:nvPr/>
          </p:nvSpPr>
          <p:spPr bwMode="auto">
            <a:xfrm>
              <a:off x="2654149" y="3844316"/>
              <a:ext cx="5651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90%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3" name="Rectangle 62">
              <a:extLst>
                <a:ext uri="{FF2B5EF4-FFF2-40B4-BE49-F238E27FC236}">
                  <a16:creationId xmlns:a16="http://schemas.microsoft.com/office/drawing/2014/main" id="{1E436417-A329-4BEF-BF54-0BEA81D0D223}"/>
                </a:ext>
              </a:extLst>
            </p:cNvPr>
            <p:cNvSpPr>
              <a:spLocks noChangeArrowheads="1"/>
            </p:cNvSpPr>
            <p:nvPr/>
          </p:nvSpPr>
          <p:spPr bwMode="auto">
            <a:xfrm>
              <a:off x="3874261" y="3841998"/>
              <a:ext cx="5651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900" b="0" i="0" u="none" strike="noStrike" cap="none" normalizeH="0" baseline="0" dirty="0">
                  <a:ln>
                    <a:noFill/>
                  </a:ln>
                  <a:solidFill>
                    <a:srgbClr val="000000"/>
                  </a:solidFill>
                  <a:effectLst/>
                  <a:latin typeface="Tw Cen MT" panose="020B0602020104020603" pitchFamily="34" charset="0"/>
                </a:rPr>
                <a:t>90%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4" name="Rectangle 63">
              <a:extLst>
                <a:ext uri="{FF2B5EF4-FFF2-40B4-BE49-F238E27FC236}">
                  <a16:creationId xmlns:a16="http://schemas.microsoft.com/office/drawing/2014/main" id="{E96E7FA6-D2D3-4986-A438-D7431DBA16EA}"/>
                </a:ext>
              </a:extLst>
            </p:cNvPr>
            <p:cNvSpPr>
              <a:spLocks noChangeArrowheads="1"/>
            </p:cNvSpPr>
            <p:nvPr/>
          </p:nvSpPr>
          <p:spPr bwMode="auto">
            <a:xfrm>
              <a:off x="4898198" y="3841280"/>
              <a:ext cx="1846659"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solidFill>
                    <a:srgbClr val="000000"/>
                  </a:solidFill>
                  <a:latin typeface="Tw Cen MT" panose="020B0602020104020603" pitchFamily="34" charset="0"/>
                </a:rPr>
                <a:t>80</a:t>
              </a:r>
              <a:r>
                <a:rPr kumimoji="0" lang="en-US" altLang="en-US" sz="1900" b="0" i="0" u="none" strike="noStrike" cap="none" normalizeH="0" baseline="0" dirty="0">
                  <a:ln>
                    <a:noFill/>
                  </a:ln>
                  <a:solidFill>
                    <a:srgbClr val="000000"/>
                  </a:solidFill>
                  <a:effectLst/>
                  <a:latin typeface="Tw Cen MT" panose="020B0602020104020603"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5" name="Rectangle 64">
              <a:extLst>
                <a:ext uri="{FF2B5EF4-FFF2-40B4-BE49-F238E27FC236}">
                  <a16:creationId xmlns:a16="http://schemas.microsoft.com/office/drawing/2014/main" id="{4A5266D5-AF2B-4D2B-89BA-CDF085A9B07A}"/>
                </a:ext>
              </a:extLst>
            </p:cNvPr>
            <p:cNvSpPr>
              <a:spLocks noChangeArrowheads="1"/>
            </p:cNvSpPr>
            <p:nvPr/>
          </p:nvSpPr>
          <p:spPr bwMode="auto">
            <a:xfrm>
              <a:off x="6050967" y="3846471"/>
              <a:ext cx="472886"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900" dirty="0">
                  <a:solidFill>
                    <a:srgbClr val="000000"/>
                  </a:solidFill>
                  <a:latin typeface="Tw Cen MT" panose="020B0602020104020603" pitchFamily="34" charset="0"/>
                </a:rPr>
                <a:t>80</a:t>
              </a:r>
              <a:r>
                <a:rPr kumimoji="0" lang="en-US" altLang="en-US" sz="1900" b="0" i="0" u="none" strike="noStrike" cap="none" normalizeH="0" baseline="0" dirty="0">
                  <a:ln>
                    <a:noFill/>
                  </a:ln>
                  <a:solidFill>
                    <a:srgbClr val="000000"/>
                  </a:solidFill>
                  <a:effectLst/>
                  <a:latin typeface="Tw Cen MT" panose="020B0602020104020603"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sp>
        <p:nvSpPr>
          <p:cNvPr id="84" name="TextBox 83">
            <a:extLst>
              <a:ext uri="{FF2B5EF4-FFF2-40B4-BE49-F238E27FC236}">
                <a16:creationId xmlns:a16="http://schemas.microsoft.com/office/drawing/2014/main" id="{C6AB7FF4-4BC1-487B-83F2-BF0E11662D58}"/>
              </a:ext>
            </a:extLst>
          </p:cNvPr>
          <p:cNvSpPr txBox="1"/>
          <p:nvPr/>
        </p:nvSpPr>
        <p:spPr>
          <a:xfrm>
            <a:off x="685800" y="4092575"/>
            <a:ext cx="7924800" cy="523220"/>
          </a:xfrm>
          <a:prstGeom prst="rect">
            <a:avLst/>
          </a:prstGeom>
          <a:noFill/>
        </p:spPr>
        <p:txBody>
          <a:bodyPr wrap="square" rtlCol="0">
            <a:spAutoFit/>
          </a:bodyPr>
          <a:lstStyle/>
          <a:p>
            <a:r>
              <a:rPr lang="en-US" sz="2800" dirty="0">
                <a:solidFill>
                  <a:srgbClr val="FF0000"/>
                </a:solidFill>
              </a:rPr>
              <a:t>More results and insights in paper</a:t>
            </a:r>
          </a:p>
        </p:txBody>
      </p:sp>
    </p:spTree>
    <p:extLst>
      <p:ext uri="{BB962C8B-B14F-4D97-AF65-F5344CB8AC3E}">
        <p14:creationId xmlns:p14="http://schemas.microsoft.com/office/powerpoint/2010/main" val="38457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8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C9FE7-3863-4D99-8980-3E1E33CD69B9}"/>
              </a:ext>
            </a:extLst>
          </p:cNvPr>
          <p:cNvSpPr>
            <a:spLocks noGrp="1"/>
          </p:cNvSpPr>
          <p:nvPr>
            <p:ph type="title"/>
          </p:nvPr>
        </p:nvSpPr>
        <p:spPr/>
        <p:txBody>
          <a:bodyPr/>
          <a:lstStyle/>
          <a:p>
            <a:r>
              <a:rPr lang="en-US" dirty="0"/>
              <a:t>Limitations</a:t>
            </a:r>
          </a:p>
        </p:txBody>
      </p:sp>
      <p:sp>
        <p:nvSpPr>
          <p:cNvPr id="3" name="Footer Placeholder 2">
            <a:extLst>
              <a:ext uri="{FF2B5EF4-FFF2-40B4-BE49-F238E27FC236}">
                <a16:creationId xmlns:a16="http://schemas.microsoft.com/office/drawing/2014/main" id="{787A2BD5-E76D-41AA-BB67-D02F969F2152}"/>
              </a:ext>
            </a:extLst>
          </p:cNvPr>
          <p:cNvSpPr>
            <a:spLocks noGrp="1"/>
          </p:cNvSpPr>
          <p:nvPr>
            <p:ph type="ftr" sz="quarter" idx="11"/>
          </p:nvPr>
        </p:nvSpPr>
        <p:spPr>
          <a:xfrm>
            <a:off x="609601" y="4686155"/>
            <a:ext cx="8153399" cy="247795"/>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8DE00A27-9C02-41E4-BF15-70F2A715F5D0}"/>
              </a:ext>
            </a:extLst>
          </p:cNvPr>
          <p:cNvSpPr>
            <a:spLocks noGrp="1"/>
          </p:cNvSpPr>
          <p:nvPr>
            <p:ph type="sldNum" sz="quarter" idx="12"/>
          </p:nvPr>
        </p:nvSpPr>
        <p:spPr>
          <a:xfrm>
            <a:off x="76200" y="4718373"/>
            <a:ext cx="533400" cy="183357"/>
          </a:xfrm>
        </p:spPr>
        <p:txBody>
          <a:bodyPr>
            <a:noAutofit/>
          </a:bodyPr>
          <a:lstStyle/>
          <a:p>
            <a:fld id="{A3F7CB7D-F184-43C7-B6FD-03D728E1BBFF}" type="slidenum">
              <a:rPr kumimoji="0" lang="en-US" sz="1800" smtClean="0">
                <a:solidFill>
                  <a:schemeClr val="tx1"/>
                </a:solidFill>
              </a:rPr>
              <a:pPr/>
              <a:t>16</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8B5923DC-581C-4512-A938-F0F54F140063}"/>
              </a:ext>
            </a:extLst>
          </p:cNvPr>
          <p:cNvSpPr>
            <a:spLocks noGrp="1"/>
          </p:cNvSpPr>
          <p:nvPr>
            <p:ph sz="quarter" idx="13"/>
          </p:nvPr>
        </p:nvSpPr>
        <p:spPr>
          <a:xfrm>
            <a:off x="609600" y="1428750"/>
            <a:ext cx="8153400" cy="3200400"/>
          </a:xfrm>
        </p:spPr>
        <p:txBody>
          <a:bodyPr>
            <a:normAutofit lnSpcReduction="10000"/>
          </a:bodyPr>
          <a:lstStyle/>
          <a:p>
            <a:r>
              <a:rPr lang="en-US" dirty="0"/>
              <a:t>Differences across video providers</a:t>
            </a:r>
          </a:p>
          <a:p>
            <a:pPr lvl="1"/>
            <a:r>
              <a:rPr lang="en-US" dirty="0"/>
              <a:t>Solution: Unique models per provider</a:t>
            </a:r>
          </a:p>
          <a:p>
            <a:r>
              <a:rPr lang="en-US" dirty="0"/>
              <a:t>Sensitive to changes in video delivery for same provider</a:t>
            </a:r>
          </a:p>
          <a:p>
            <a:pPr lvl="1"/>
            <a:r>
              <a:rPr lang="en-US" dirty="0"/>
              <a:t>Solution: Online Learning</a:t>
            </a:r>
          </a:p>
          <a:p>
            <a:r>
              <a:rPr lang="en-US" dirty="0"/>
              <a:t>Models provide actionable insights, but not root causes</a:t>
            </a:r>
          </a:p>
        </p:txBody>
      </p:sp>
    </p:spTree>
    <p:extLst>
      <p:ext uri="{BB962C8B-B14F-4D97-AF65-F5344CB8AC3E}">
        <p14:creationId xmlns:p14="http://schemas.microsoft.com/office/powerpoint/2010/main" val="333138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2ADE7-BC8A-41D8-B0F2-3E2D82BB2968}"/>
              </a:ext>
            </a:extLst>
          </p:cNvPr>
          <p:cNvSpPr>
            <a:spLocks noGrp="1"/>
          </p:cNvSpPr>
          <p:nvPr>
            <p:ph type="title"/>
          </p:nvPr>
        </p:nvSpPr>
        <p:spPr/>
        <p:txBody>
          <a:bodyPr/>
          <a:lstStyle/>
          <a:p>
            <a:r>
              <a:rPr lang="en-US" dirty="0"/>
              <a:t>Conclusion</a:t>
            </a:r>
          </a:p>
        </p:txBody>
      </p:sp>
      <p:sp>
        <p:nvSpPr>
          <p:cNvPr id="3" name="Footer Placeholder 2">
            <a:extLst>
              <a:ext uri="{FF2B5EF4-FFF2-40B4-BE49-F238E27FC236}">
                <a16:creationId xmlns:a16="http://schemas.microsoft.com/office/drawing/2014/main" id="{3788E145-2185-4CB4-AB5B-B0357A91C98F}"/>
              </a:ext>
            </a:extLst>
          </p:cNvPr>
          <p:cNvSpPr>
            <a:spLocks noGrp="1"/>
          </p:cNvSpPr>
          <p:nvPr>
            <p:ph type="ftr" sz="quarter" idx="11"/>
          </p:nvPr>
        </p:nvSpPr>
        <p:spPr>
          <a:xfrm>
            <a:off x="609601" y="4686155"/>
            <a:ext cx="8077199" cy="247795"/>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E207C1DC-4679-4F72-851A-FD74C274F56D}"/>
              </a:ext>
            </a:extLst>
          </p:cNvPr>
          <p:cNvSpPr>
            <a:spLocks noGrp="1"/>
          </p:cNvSpPr>
          <p:nvPr>
            <p:ph type="sldNum" sz="quarter" idx="12"/>
          </p:nvPr>
        </p:nvSpPr>
        <p:spPr>
          <a:xfrm>
            <a:off x="76200" y="4718373"/>
            <a:ext cx="533400" cy="183357"/>
          </a:xfrm>
        </p:spPr>
        <p:txBody>
          <a:bodyPr>
            <a:noAutofit/>
          </a:bodyPr>
          <a:lstStyle/>
          <a:p>
            <a:fld id="{A3F7CB7D-F184-43C7-B6FD-03D728E1BBFF}" type="slidenum">
              <a:rPr kumimoji="0" lang="en-US" sz="1800" smtClean="0">
                <a:solidFill>
                  <a:schemeClr val="tx1"/>
                </a:solidFill>
              </a:rPr>
              <a:pPr/>
              <a:t>17</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B1DA45AA-78B1-404B-A18F-B52EC82D1F44}"/>
              </a:ext>
            </a:extLst>
          </p:cNvPr>
          <p:cNvSpPr>
            <a:spLocks noGrp="1"/>
          </p:cNvSpPr>
          <p:nvPr>
            <p:ph sz="quarter" idx="13"/>
          </p:nvPr>
        </p:nvSpPr>
        <p:spPr>
          <a:xfrm>
            <a:off x="609600" y="1428750"/>
            <a:ext cx="8153400" cy="3200400"/>
          </a:xfrm>
        </p:spPr>
        <p:txBody>
          <a:bodyPr>
            <a:normAutofit/>
          </a:bodyPr>
          <a:lstStyle/>
          <a:p>
            <a:r>
              <a:rPr lang="en-US" dirty="0"/>
              <a:t>Machine learning based </a:t>
            </a:r>
            <a:r>
              <a:rPr lang="en-US" dirty="0" err="1"/>
              <a:t>QoE</a:t>
            </a:r>
            <a:r>
              <a:rPr lang="en-US" dirty="0"/>
              <a:t> prediction for encrypted video streams</a:t>
            </a:r>
          </a:p>
          <a:p>
            <a:pPr marL="0" indent="0">
              <a:buNone/>
            </a:pPr>
            <a:endParaRPr lang="en-US" dirty="0"/>
          </a:p>
          <a:p>
            <a:r>
              <a:rPr lang="en-US" dirty="0"/>
              <a:t>Features based on the transport/network layer</a:t>
            </a:r>
          </a:p>
          <a:p>
            <a:pPr marL="0" indent="0">
              <a:buNone/>
            </a:pPr>
            <a:endParaRPr lang="en-US" dirty="0"/>
          </a:p>
          <a:p>
            <a:r>
              <a:rPr lang="en-US" dirty="0"/>
              <a:t>Achieve 90% accuracy for HTTPS, 85% for QUIC</a:t>
            </a:r>
          </a:p>
        </p:txBody>
      </p:sp>
    </p:spTree>
    <p:extLst>
      <p:ext uri="{BB962C8B-B14F-4D97-AF65-F5344CB8AC3E}">
        <p14:creationId xmlns:p14="http://schemas.microsoft.com/office/powerpoint/2010/main" val="1694046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0BC9B-AE09-41DE-9F26-49302158A974}"/>
              </a:ext>
            </a:extLst>
          </p:cNvPr>
          <p:cNvSpPr>
            <a:spLocks noGrp="1"/>
          </p:cNvSpPr>
          <p:nvPr>
            <p:ph type="title"/>
          </p:nvPr>
        </p:nvSpPr>
        <p:spPr/>
        <p:txBody>
          <a:bodyPr/>
          <a:lstStyle/>
          <a:p>
            <a:r>
              <a:rPr lang="en-US" dirty="0"/>
              <a:t>Questions?</a:t>
            </a:r>
          </a:p>
        </p:txBody>
      </p:sp>
      <p:sp>
        <p:nvSpPr>
          <p:cNvPr id="3" name="Footer Placeholder 2">
            <a:extLst>
              <a:ext uri="{FF2B5EF4-FFF2-40B4-BE49-F238E27FC236}">
                <a16:creationId xmlns:a16="http://schemas.microsoft.com/office/drawing/2014/main" id="{FFE9217D-4EFC-41B4-8AFA-AC3033E96428}"/>
              </a:ext>
            </a:extLst>
          </p:cNvPr>
          <p:cNvSpPr>
            <a:spLocks noGrp="1"/>
          </p:cNvSpPr>
          <p:nvPr>
            <p:ph type="ftr" sz="quarter" idx="11"/>
          </p:nvPr>
        </p:nvSpPr>
        <p:spPr>
          <a:xfrm>
            <a:off x="609601" y="4686155"/>
            <a:ext cx="8153399" cy="247795"/>
          </a:xfrm>
        </p:spPr>
        <p:txBody>
          <a:bodyPr/>
          <a:lstStyle/>
          <a:p>
            <a:r>
              <a:rPr kumimoji="0" lang="en-US"/>
              <a:t>M. </a:t>
            </a:r>
            <a:r>
              <a:rPr kumimoji="0" lang="en-US" dirty="0"/>
              <a:t>Hammad Mazhar</a:t>
            </a:r>
          </a:p>
        </p:txBody>
      </p:sp>
      <p:sp>
        <p:nvSpPr>
          <p:cNvPr id="4" name="Slide Number Placeholder 3">
            <a:extLst>
              <a:ext uri="{FF2B5EF4-FFF2-40B4-BE49-F238E27FC236}">
                <a16:creationId xmlns:a16="http://schemas.microsoft.com/office/drawing/2014/main" id="{3DCE966B-519B-42F6-8FB4-3B2549989078}"/>
              </a:ext>
            </a:extLst>
          </p:cNvPr>
          <p:cNvSpPr>
            <a:spLocks noGrp="1"/>
          </p:cNvSpPr>
          <p:nvPr>
            <p:ph type="sldNum" sz="quarter" idx="12"/>
          </p:nvPr>
        </p:nvSpPr>
        <p:spPr>
          <a:xfrm>
            <a:off x="76200" y="4718373"/>
            <a:ext cx="533400" cy="183357"/>
          </a:xfrm>
        </p:spPr>
        <p:txBody>
          <a:bodyPr>
            <a:noAutofit/>
          </a:bodyPr>
          <a:lstStyle/>
          <a:p>
            <a:fld id="{A3F7CB7D-F184-43C7-B6FD-03D728E1BBFF}" type="slidenum">
              <a:rPr kumimoji="0" lang="en-US" sz="1800" smtClean="0">
                <a:solidFill>
                  <a:schemeClr val="tx1"/>
                </a:solidFill>
              </a:rPr>
              <a:pPr/>
              <a:t>18</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D395ACF4-2392-4E5A-ADE8-849D33A7B814}"/>
              </a:ext>
            </a:extLst>
          </p:cNvPr>
          <p:cNvSpPr>
            <a:spLocks noGrp="1"/>
          </p:cNvSpPr>
          <p:nvPr>
            <p:ph sz="quarter" idx="13"/>
          </p:nvPr>
        </p:nvSpPr>
        <p:spPr>
          <a:xfrm>
            <a:off x="609600" y="1428750"/>
            <a:ext cx="8153400" cy="3200400"/>
          </a:xfrm>
        </p:spPr>
        <p:txBody>
          <a:bodyPr>
            <a:normAutofit/>
          </a:bodyPr>
          <a:lstStyle/>
          <a:p>
            <a:r>
              <a:rPr lang="en-US" dirty="0"/>
              <a:t>Find me on Twitter: </a:t>
            </a:r>
            <a:r>
              <a:rPr lang="en-US" dirty="0">
                <a:hlinkClick r:id="rId2"/>
              </a:rPr>
              <a:t>@</a:t>
            </a:r>
            <a:r>
              <a:rPr lang="en-US" dirty="0" err="1">
                <a:hlinkClick r:id="rId2"/>
              </a:rPr>
              <a:t>HmdMazhar</a:t>
            </a:r>
            <a:endParaRPr lang="en-US" dirty="0"/>
          </a:p>
          <a:p>
            <a:r>
              <a:rPr lang="en-US" dirty="0"/>
              <a:t>Email: </a:t>
            </a:r>
            <a:r>
              <a:rPr lang="en-US" dirty="0">
                <a:hlinkClick r:id="rId3"/>
              </a:rPr>
              <a:t>muhammadhammad-mazhar@uiowa.edu</a:t>
            </a:r>
            <a:endParaRPr lang="en-US" dirty="0"/>
          </a:p>
          <a:p>
            <a:r>
              <a:rPr lang="en-US" dirty="0"/>
              <a:t>Site: </a:t>
            </a:r>
            <a:r>
              <a:rPr lang="en-US" dirty="0">
                <a:hlinkClick r:id="rId4" action="ppaction://hlinkfile"/>
              </a:rPr>
              <a:t>cs.uiowa.edu/~</a:t>
            </a:r>
            <a:r>
              <a:rPr lang="en-US" dirty="0" err="1">
                <a:hlinkClick r:id="rId4" action="ppaction://hlinkfile"/>
              </a:rPr>
              <a:t>mmazhar</a:t>
            </a:r>
            <a:endParaRPr lang="en-US" dirty="0"/>
          </a:p>
        </p:txBody>
      </p:sp>
    </p:spTree>
    <p:extLst>
      <p:ext uri="{BB962C8B-B14F-4D97-AF65-F5344CB8AC3E}">
        <p14:creationId xmlns:p14="http://schemas.microsoft.com/office/powerpoint/2010/main" val="3412767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8361C-402A-4247-B682-04123299D688}"/>
              </a:ext>
            </a:extLst>
          </p:cNvPr>
          <p:cNvSpPr>
            <a:spLocks noGrp="1"/>
          </p:cNvSpPr>
          <p:nvPr>
            <p:ph type="title"/>
          </p:nvPr>
        </p:nvSpPr>
        <p:spPr/>
        <p:txBody>
          <a:bodyPr/>
          <a:lstStyle/>
          <a:p>
            <a:r>
              <a:rPr lang="en-US" dirty="0"/>
              <a:t>Overview – Video Streaming</a:t>
            </a:r>
          </a:p>
        </p:txBody>
      </p:sp>
      <p:sp>
        <p:nvSpPr>
          <p:cNvPr id="3" name="Content Placeholder 2">
            <a:extLst>
              <a:ext uri="{FF2B5EF4-FFF2-40B4-BE49-F238E27FC236}">
                <a16:creationId xmlns:a16="http://schemas.microsoft.com/office/drawing/2014/main" id="{A9889535-FAFB-4A55-A228-0ACF5EBEAD9D}"/>
              </a:ext>
            </a:extLst>
          </p:cNvPr>
          <p:cNvSpPr>
            <a:spLocks noGrp="1"/>
          </p:cNvSpPr>
          <p:nvPr>
            <p:ph sz="quarter" idx="13"/>
          </p:nvPr>
        </p:nvSpPr>
        <p:spPr>
          <a:xfrm>
            <a:off x="609600" y="1352551"/>
            <a:ext cx="5943600" cy="3268624"/>
          </a:xfrm>
        </p:spPr>
        <p:txBody>
          <a:bodyPr>
            <a:normAutofit lnSpcReduction="10000"/>
          </a:bodyPr>
          <a:lstStyle/>
          <a:p>
            <a:r>
              <a:rPr lang="en-US" sz="3200" dirty="0"/>
              <a:t>72% of all consumer Internet traffic was video in 2016</a:t>
            </a:r>
          </a:p>
          <a:p>
            <a:r>
              <a:rPr lang="en-US" sz="3200" dirty="0"/>
              <a:t>Forecasted to grow up to 81% by 2021.</a:t>
            </a:r>
          </a:p>
          <a:p>
            <a:pPr marL="0" indent="0">
              <a:buNone/>
            </a:pPr>
            <a:endParaRPr lang="en-US" sz="3200" dirty="0"/>
          </a:p>
          <a:p>
            <a:pPr marL="0" indent="0">
              <a:buNone/>
            </a:pPr>
            <a:r>
              <a:rPr lang="en-US" sz="3200" dirty="0">
                <a:solidFill>
                  <a:srgbClr val="FF0000"/>
                </a:solidFill>
              </a:rPr>
              <a:t>Today’s Internet is a ‘video’ Internet</a:t>
            </a:r>
          </a:p>
          <a:p>
            <a:endParaRPr lang="en-US" dirty="0"/>
          </a:p>
        </p:txBody>
      </p:sp>
      <p:sp>
        <p:nvSpPr>
          <p:cNvPr id="5" name="Slide Number Placeholder 4">
            <a:extLst>
              <a:ext uri="{FF2B5EF4-FFF2-40B4-BE49-F238E27FC236}">
                <a16:creationId xmlns:a16="http://schemas.microsoft.com/office/drawing/2014/main" id="{64342FC1-ECEB-4257-A9E4-175E6DC850DD}"/>
              </a:ext>
            </a:extLst>
          </p:cNvPr>
          <p:cNvSpPr>
            <a:spLocks noGrp="1"/>
          </p:cNvSpPr>
          <p:nvPr>
            <p:ph type="sldNum" sz="quarter" idx="16"/>
          </p:nvPr>
        </p:nvSpPr>
        <p:spPr>
          <a:xfrm>
            <a:off x="76200" y="4731398"/>
            <a:ext cx="533400" cy="183357"/>
          </a:xfrm>
        </p:spPr>
        <p:txBody>
          <a:bodyPr>
            <a:noAutofit/>
          </a:bodyPr>
          <a:lstStyle/>
          <a:p>
            <a:pPr algn="ctr"/>
            <a:fld id="{8F82E0A0-C266-4798-8C8F-B9F91E9DA37E}" type="slidenum">
              <a:rPr kumimoji="0" lang="en-US" sz="1800" b="1" smtClean="0">
                <a:solidFill>
                  <a:schemeClr val="tx1"/>
                </a:solidFill>
              </a:rPr>
              <a:pPr algn="ctr"/>
              <a:t>2</a:t>
            </a:fld>
            <a:endParaRPr kumimoji="0" lang="en-US" sz="1800" dirty="0">
              <a:solidFill>
                <a:schemeClr val="tx1"/>
              </a:solidFill>
            </a:endParaRPr>
          </a:p>
        </p:txBody>
      </p:sp>
      <p:sp>
        <p:nvSpPr>
          <p:cNvPr id="6" name="Footer Placeholder 5">
            <a:extLst>
              <a:ext uri="{FF2B5EF4-FFF2-40B4-BE49-F238E27FC236}">
                <a16:creationId xmlns:a16="http://schemas.microsoft.com/office/drawing/2014/main" id="{E6473344-781F-4998-9E3E-3A1AB736317A}"/>
              </a:ext>
            </a:extLst>
          </p:cNvPr>
          <p:cNvSpPr>
            <a:spLocks noGrp="1"/>
          </p:cNvSpPr>
          <p:nvPr>
            <p:ph type="ftr" sz="quarter" idx="17"/>
          </p:nvPr>
        </p:nvSpPr>
        <p:spPr>
          <a:xfrm>
            <a:off x="609601" y="4686155"/>
            <a:ext cx="8027671" cy="273844"/>
          </a:xfrm>
        </p:spPr>
        <p:txBody>
          <a:bodyPr/>
          <a:lstStyle/>
          <a:p>
            <a:r>
              <a:rPr kumimoji="0" lang="en-US" dirty="0"/>
              <a:t>M. Hammad Mazhar</a:t>
            </a:r>
          </a:p>
        </p:txBody>
      </p:sp>
      <p:pic>
        <p:nvPicPr>
          <p:cNvPr id="7" name="Picture 6">
            <a:extLst>
              <a:ext uri="{FF2B5EF4-FFF2-40B4-BE49-F238E27FC236}">
                <a16:creationId xmlns:a16="http://schemas.microsoft.com/office/drawing/2014/main" id="{374AB9FA-FFFB-4D25-BAC6-18896D1969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2571750"/>
            <a:ext cx="1969477" cy="533400"/>
          </a:xfrm>
          <a:prstGeom prst="rect">
            <a:avLst/>
          </a:prstGeom>
        </p:spPr>
      </p:pic>
      <p:pic>
        <p:nvPicPr>
          <p:cNvPr id="8" name="Picture 7">
            <a:extLst>
              <a:ext uri="{FF2B5EF4-FFF2-40B4-BE49-F238E27FC236}">
                <a16:creationId xmlns:a16="http://schemas.microsoft.com/office/drawing/2014/main" id="{68E9C0A6-BB34-45B0-9113-ED0257BD0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2015" y="1449240"/>
            <a:ext cx="1695257" cy="847629"/>
          </a:xfrm>
          <a:prstGeom prst="rect">
            <a:avLst/>
          </a:prstGeom>
        </p:spPr>
      </p:pic>
      <p:pic>
        <p:nvPicPr>
          <p:cNvPr id="9" name="Picture 8">
            <a:extLst>
              <a:ext uri="{FF2B5EF4-FFF2-40B4-BE49-F238E27FC236}">
                <a16:creationId xmlns:a16="http://schemas.microsoft.com/office/drawing/2014/main" id="{8DBFF5F8-1BB9-4EA3-9F30-D66A8141EB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7906" y="3380031"/>
            <a:ext cx="2003474" cy="874673"/>
          </a:xfrm>
          <a:prstGeom prst="rect">
            <a:avLst/>
          </a:prstGeom>
        </p:spPr>
      </p:pic>
    </p:spTree>
    <p:extLst>
      <p:ext uri="{BB962C8B-B14F-4D97-AF65-F5344CB8AC3E}">
        <p14:creationId xmlns:p14="http://schemas.microsoft.com/office/powerpoint/2010/main" val="423219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dirty="0"/>
              <a:t>Overview - Ecosystem</a:t>
            </a:r>
          </a:p>
        </p:txBody>
      </p:sp>
      <p:sp>
        <p:nvSpPr>
          <p:cNvPr id="4" name="Footer Placeholder 3">
            <a:extLst>
              <a:ext uri="{FF2B5EF4-FFF2-40B4-BE49-F238E27FC236}">
                <a16:creationId xmlns:a16="http://schemas.microsoft.com/office/drawing/2014/main" id="{33E0EF8C-FA2B-4A04-A507-264123DC560E}"/>
              </a:ext>
            </a:extLst>
          </p:cNvPr>
          <p:cNvSpPr>
            <a:spLocks noGrp="1"/>
          </p:cNvSpPr>
          <p:nvPr>
            <p:ph type="ftr" sz="quarter" idx="11"/>
          </p:nvPr>
        </p:nvSpPr>
        <p:spPr>
          <a:xfrm>
            <a:off x="609601" y="4686155"/>
            <a:ext cx="8077199" cy="298124"/>
          </a:xfrm>
        </p:spPr>
        <p:txBody>
          <a:bodyPr/>
          <a:lstStyle/>
          <a:p>
            <a:r>
              <a:rPr kumimoji="0" lang="en-US" dirty="0"/>
              <a:t>M. Hammad Mazhar</a:t>
            </a:r>
          </a:p>
        </p:txBody>
      </p:sp>
      <p:sp>
        <p:nvSpPr>
          <p:cNvPr id="6" name="Slide Number Placeholder 5">
            <a:extLst>
              <a:ext uri="{FF2B5EF4-FFF2-40B4-BE49-F238E27FC236}">
                <a16:creationId xmlns:a16="http://schemas.microsoft.com/office/drawing/2014/main" id="{E8905AFA-6FB3-4348-A749-2497C275EE44}"/>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3</a:t>
            </a:fld>
            <a:endParaRPr kumimoji="0" lang="en-US" sz="1800" dirty="0">
              <a:solidFill>
                <a:schemeClr val="tx1"/>
              </a:solidFill>
            </a:endParaRPr>
          </a:p>
        </p:txBody>
      </p:sp>
      <p:grpSp>
        <p:nvGrpSpPr>
          <p:cNvPr id="9" name="Group 8">
            <a:extLst>
              <a:ext uri="{FF2B5EF4-FFF2-40B4-BE49-F238E27FC236}">
                <a16:creationId xmlns:a16="http://schemas.microsoft.com/office/drawing/2014/main" id="{7CF7D830-4144-4BD7-BF9E-017F88C12263}"/>
              </a:ext>
            </a:extLst>
          </p:cNvPr>
          <p:cNvGrpSpPr/>
          <p:nvPr/>
        </p:nvGrpSpPr>
        <p:grpSpPr>
          <a:xfrm>
            <a:off x="457200" y="1782284"/>
            <a:ext cx="1261796" cy="2874169"/>
            <a:chOff x="457200" y="1782284"/>
            <a:chExt cx="1261796" cy="2874169"/>
          </a:xfrm>
        </p:grpSpPr>
        <p:pic>
          <p:nvPicPr>
            <p:cNvPr id="19" name="Picture 18">
              <a:extLst>
                <a:ext uri="{FF2B5EF4-FFF2-40B4-BE49-F238E27FC236}">
                  <a16:creationId xmlns:a16="http://schemas.microsoft.com/office/drawing/2014/main" id="{49AC55A9-A089-4E6D-807B-B93C27367C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1782284"/>
              <a:ext cx="547108" cy="573161"/>
            </a:xfrm>
            <a:prstGeom prst="rect">
              <a:avLst/>
            </a:prstGeom>
          </p:spPr>
        </p:pic>
        <p:pic>
          <p:nvPicPr>
            <p:cNvPr id="21" name="Picture 20">
              <a:extLst>
                <a:ext uri="{FF2B5EF4-FFF2-40B4-BE49-F238E27FC236}">
                  <a16:creationId xmlns:a16="http://schemas.microsoft.com/office/drawing/2014/main" id="{7DFB2E0E-3080-4D5D-9628-21FE564A89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1254" y="2496333"/>
              <a:ext cx="721542" cy="497062"/>
            </a:xfrm>
            <a:prstGeom prst="rect">
              <a:avLst/>
            </a:prstGeom>
          </p:spPr>
        </p:pic>
        <p:pic>
          <p:nvPicPr>
            <p:cNvPr id="23" name="Picture 22">
              <a:extLst>
                <a:ext uri="{FF2B5EF4-FFF2-40B4-BE49-F238E27FC236}">
                  <a16:creationId xmlns:a16="http://schemas.microsoft.com/office/drawing/2014/main" id="{CB35F901-5F75-428E-BD09-E1375529D6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3218123"/>
              <a:ext cx="623308" cy="867211"/>
            </a:xfrm>
            <a:prstGeom prst="rect">
              <a:avLst/>
            </a:prstGeom>
          </p:spPr>
        </p:pic>
        <p:sp>
          <p:nvSpPr>
            <p:cNvPr id="24" name="TextBox 23">
              <a:extLst>
                <a:ext uri="{FF2B5EF4-FFF2-40B4-BE49-F238E27FC236}">
                  <a16:creationId xmlns:a16="http://schemas.microsoft.com/office/drawing/2014/main" id="{A498EFE1-13FD-49BA-93F5-F090453E8D41}"/>
                </a:ext>
              </a:extLst>
            </p:cNvPr>
            <p:cNvSpPr txBox="1"/>
            <p:nvPr/>
          </p:nvSpPr>
          <p:spPr>
            <a:xfrm>
              <a:off x="457200" y="4287121"/>
              <a:ext cx="1261796" cy="369332"/>
            </a:xfrm>
            <a:prstGeom prst="rect">
              <a:avLst/>
            </a:prstGeom>
            <a:noFill/>
          </p:spPr>
          <p:txBody>
            <a:bodyPr wrap="square" rtlCol="0">
              <a:spAutoFit/>
            </a:bodyPr>
            <a:lstStyle/>
            <a:p>
              <a:r>
                <a:rPr lang="en-US" dirty="0"/>
                <a:t>Users</a:t>
              </a:r>
            </a:p>
          </p:txBody>
        </p:sp>
      </p:grpSp>
      <p:grpSp>
        <p:nvGrpSpPr>
          <p:cNvPr id="10" name="Group 9">
            <a:extLst>
              <a:ext uri="{FF2B5EF4-FFF2-40B4-BE49-F238E27FC236}">
                <a16:creationId xmlns:a16="http://schemas.microsoft.com/office/drawing/2014/main" id="{630EAB34-0C70-45E3-ABBB-366A0EC2E71C}"/>
              </a:ext>
            </a:extLst>
          </p:cNvPr>
          <p:cNvGrpSpPr/>
          <p:nvPr/>
        </p:nvGrpSpPr>
        <p:grpSpPr>
          <a:xfrm>
            <a:off x="2311960" y="1733550"/>
            <a:ext cx="3555440" cy="2918467"/>
            <a:chOff x="2311960" y="1733550"/>
            <a:chExt cx="3555440" cy="2918467"/>
          </a:xfrm>
        </p:grpSpPr>
        <p:sp>
          <p:nvSpPr>
            <p:cNvPr id="110" name="Cloud 109">
              <a:extLst>
                <a:ext uri="{FF2B5EF4-FFF2-40B4-BE49-F238E27FC236}">
                  <a16:creationId xmlns:a16="http://schemas.microsoft.com/office/drawing/2014/main" id="{AAF6592E-BD24-4466-A4B5-8297E6D2EF4B}"/>
                </a:ext>
              </a:extLst>
            </p:cNvPr>
            <p:cNvSpPr/>
            <p:nvPr/>
          </p:nvSpPr>
          <p:spPr>
            <a:xfrm>
              <a:off x="2656384" y="1733550"/>
              <a:ext cx="3211016" cy="2084047"/>
            </a:xfrm>
            <a:prstGeom prst="cloud">
              <a:avLst/>
            </a:prstGeom>
            <a:solidFill>
              <a:schemeClr val="bg1"/>
            </a:solidFill>
            <a:ln>
              <a:solidFill>
                <a:schemeClr val="tx2">
                  <a:lumMod val="20000"/>
                  <a:lumOff val="80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pic>
          <p:nvPicPr>
            <p:cNvPr id="26" name="Picture 25">
              <a:extLst>
                <a:ext uri="{FF2B5EF4-FFF2-40B4-BE49-F238E27FC236}">
                  <a16:creationId xmlns:a16="http://schemas.microsoft.com/office/drawing/2014/main" id="{3B5BB9A8-4D53-4118-9A54-DFD857920E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0832" y="3207997"/>
              <a:ext cx="225552" cy="609600"/>
            </a:xfrm>
            <a:prstGeom prst="rect">
              <a:avLst/>
            </a:prstGeom>
          </p:spPr>
        </p:pic>
        <p:pic>
          <p:nvPicPr>
            <p:cNvPr id="28" name="Picture 27">
              <a:extLst>
                <a:ext uri="{FF2B5EF4-FFF2-40B4-BE49-F238E27FC236}">
                  <a16:creationId xmlns:a16="http://schemas.microsoft.com/office/drawing/2014/main" id="{145E3449-B446-4FBC-A7A7-D255D90F6C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07590" y="2623461"/>
              <a:ext cx="469392" cy="316992"/>
            </a:xfrm>
            <a:prstGeom prst="rect">
              <a:avLst/>
            </a:prstGeom>
          </p:spPr>
        </p:pic>
        <p:pic>
          <p:nvPicPr>
            <p:cNvPr id="30" name="Picture 29">
              <a:extLst>
                <a:ext uri="{FF2B5EF4-FFF2-40B4-BE49-F238E27FC236}">
                  <a16:creationId xmlns:a16="http://schemas.microsoft.com/office/drawing/2014/main" id="{F479A49B-D26E-47F3-A742-DD4DE14628D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308" y="2066465"/>
              <a:ext cx="469392" cy="316992"/>
            </a:xfrm>
            <a:prstGeom prst="rect">
              <a:avLst/>
            </a:prstGeom>
          </p:spPr>
        </p:pic>
        <p:pic>
          <p:nvPicPr>
            <p:cNvPr id="32" name="Picture 31">
              <a:extLst>
                <a:ext uri="{FF2B5EF4-FFF2-40B4-BE49-F238E27FC236}">
                  <a16:creationId xmlns:a16="http://schemas.microsoft.com/office/drawing/2014/main" id="{28F3919E-A68E-4CC1-9C1C-D9658A4813C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76375" y="2555705"/>
              <a:ext cx="402336" cy="451104"/>
            </a:xfrm>
            <a:prstGeom prst="rect">
              <a:avLst/>
            </a:prstGeom>
          </p:spPr>
        </p:pic>
        <p:pic>
          <p:nvPicPr>
            <p:cNvPr id="34" name="Picture 33">
              <a:extLst>
                <a:ext uri="{FF2B5EF4-FFF2-40B4-BE49-F238E27FC236}">
                  <a16:creationId xmlns:a16="http://schemas.microsoft.com/office/drawing/2014/main" id="{52638CAB-CFCC-4588-84E3-052AAC0D66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54308" y="3310576"/>
              <a:ext cx="469392" cy="316992"/>
            </a:xfrm>
            <a:prstGeom prst="rect">
              <a:avLst/>
            </a:prstGeom>
          </p:spPr>
        </p:pic>
        <p:pic>
          <p:nvPicPr>
            <p:cNvPr id="36" name="Picture 35">
              <a:extLst>
                <a:ext uri="{FF2B5EF4-FFF2-40B4-BE49-F238E27FC236}">
                  <a16:creationId xmlns:a16="http://schemas.microsoft.com/office/drawing/2014/main" id="{B00FEE37-6A88-43CC-A191-BD04ADEBDBE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52462" y="2625529"/>
              <a:ext cx="469392" cy="316992"/>
            </a:xfrm>
            <a:prstGeom prst="rect">
              <a:avLst/>
            </a:prstGeom>
          </p:spPr>
        </p:pic>
        <p:pic>
          <p:nvPicPr>
            <p:cNvPr id="38" name="Picture 37">
              <a:extLst>
                <a:ext uri="{FF2B5EF4-FFF2-40B4-BE49-F238E27FC236}">
                  <a16:creationId xmlns:a16="http://schemas.microsoft.com/office/drawing/2014/main" id="{C5B5456A-3296-463F-951F-55A60BB217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311960" y="2206673"/>
              <a:ext cx="463296" cy="176784"/>
            </a:xfrm>
            <a:prstGeom prst="rect">
              <a:avLst/>
            </a:prstGeom>
          </p:spPr>
        </p:pic>
        <p:cxnSp>
          <p:nvCxnSpPr>
            <p:cNvPr id="40" name="Straight Arrow Connector 39">
              <a:extLst>
                <a:ext uri="{FF2B5EF4-FFF2-40B4-BE49-F238E27FC236}">
                  <a16:creationId xmlns:a16="http://schemas.microsoft.com/office/drawing/2014/main" id="{9928CC1C-F43C-46C4-BAB1-031344FAC72C}"/>
                </a:ext>
              </a:extLst>
            </p:cNvPr>
            <p:cNvCxnSpPr>
              <a:stCxn id="30" idx="2"/>
              <a:endCxn id="34" idx="0"/>
            </p:cNvCxnSpPr>
            <p:nvPr/>
          </p:nvCxnSpPr>
          <p:spPr>
            <a:xfrm>
              <a:off x="4089004" y="2383457"/>
              <a:ext cx="0" cy="9271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2336E16-2F6E-43D1-9D34-F634A52E535F}"/>
                </a:ext>
              </a:extLst>
            </p:cNvPr>
            <p:cNvCxnSpPr>
              <a:stCxn id="30" idx="1"/>
              <a:endCxn id="28" idx="0"/>
            </p:cNvCxnSpPr>
            <p:nvPr/>
          </p:nvCxnSpPr>
          <p:spPr>
            <a:xfrm flipH="1">
              <a:off x="3442286" y="2224961"/>
              <a:ext cx="412022" cy="3985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77130A-0268-423D-A365-19352B457ED0}"/>
                </a:ext>
              </a:extLst>
            </p:cNvPr>
            <p:cNvCxnSpPr>
              <a:stCxn id="28" idx="1"/>
              <a:endCxn id="38" idx="3"/>
            </p:cNvCxnSpPr>
            <p:nvPr/>
          </p:nvCxnSpPr>
          <p:spPr>
            <a:xfrm flipH="1" flipV="1">
              <a:off x="2775256" y="2295065"/>
              <a:ext cx="432334" cy="48689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766B567-F25A-420C-B72F-A16CD5DCF6E9}"/>
                </a:ext>
              </a:extLst>
            </p:cNvPr>
            <p:cNvCxnSpPr>
              <a:stCxn id="28" idx="1"/>
              <a:endCxn id="26" idx="3"/>
            </p:cNvCxnSpPr>
            <p:nvPr/>
          </p:nvCxnSpPr>
          <p:spPr>
            <a:xfrm flipH="1">
              <a:off x="2656384" y="2781957"/>
              <a:ext cx="551206" cy="73084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323DA3F-720E-4697-9C06-DCB1865F9F1C}"/>
                </a:ext>
              </a:extLst>
            </p:cNvPr>
            <p:cNvCxnSpPr>
              <a:stCxn id="28" idx="2"/>
              <a:endCxn id="34" idx="1"/>
            </p:cNvCxnSpPr>
            <p:nvPr/>
          </p:nvCxnSpPr>
          <p:spPr>
            <a:xfrm>
              <a:off x="3442286" y="2940453"/>
              <a:ext cx="412022" cy="52861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D983DB6-9827-4CC9-A220-A945D5BA5CF9}"/>
                </a:ext>
              </a:extLst>
            </p:cNvPr>
            <p:cNvCxnSpPr>
              <a:cxnSpLocks/>
              <a:stCxn id="34" idx="3"/>
              <a:endCxn id="36" idx="2"/>
            </p:cNvCxnSpPr>
            <p:nvPr/>
          </p:nvCxnSpPr>
          <p:spPr>
            <a:xfrm flipV="1">
              <a:off x="4323700" y="2942521"/>
              <a:ext cx="363458" cy="52655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923BEB9-2830-4277-92BA-AEA9F7BA1761}"/>
                </a:ext>
              </a:extLst>
            </p:cNvPr>
            <p:cNvCxnSpPr>
              <a:stCxn id="30" idx="3"/>
              <a:endCxn id="36" idx="0"/>
            </p:cNvCxnSpPr>
            <p:nvPr/>
          </p:nvCxnSpPr>
          <p:spPr>
            <a:xfrm>
              <a:off x="4323700" y="2224961"/>
              <a:ext cx="363458" cy="4005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24F6226-C3A8-45A4-9969-ECFA21190F03}"/>
                </a:ext>
              </a:extLst>
            </p:cNvPr>
            <p:cNvCxnSpPr>
              <a:stCxn id="36" idx="3"/>
              <a:endCxn id="32" idx="1"/>
            </p:cNvCxnSpPr>
            <p:nvPr/>
          </p:nvCxnSpPr>
          <p:spPr>
            <a:xfrm flipV="1">
              <a:off x="4921854" y="2781257"/>
              <a:ext cx="354521" cy="276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9E13011E-F3A9-499F-A0C3-77AA936EF4CD}"/>
                </a:ext>
              </a:extLst>
            </p:cNvPr>
            <p:cNvSpPr txBox="1"/>
            <p:nvPr/>
          </p:nvSpPr>
          <p:spPr>
            <a:xfrm>
              <a:off x="2514600" y="4282685"/>
              <a:ext cx="3352800" cy="369332"/>
            </a:xfrm>
            <a:prstGeom prst="rect">
              <a:avLst/>
            </a:prstGeom>
            <a:noFill/>
          </p:spPr>
          <p:txBody>
            <a:bodyPr wrap="square" rtlCol="0">
              <a:spAutoFit/>
            </a:bodyPr>
            <a:lstStyle/>
            <a:p>
              <a:r>
                <a:rPr lang="en-US" dirty="0"/>
                <a:t>Internet Service Provider Networks</a:t>
              </a:r>
            </a:p>
          </p:txBody>
        </p:sp>
      </p:grpSp>
      <p:grpSp>
        <p:nvGrpSpPr>
          <p:cNvPr id="11" name="Group 10">
            <a:extLst>
              <a:ext uri="{FF2B5EF4-FFF2-40B4-BE49-F238E27FC236}">
                <a16:creationId xmlns:a16="http://schemas.microsoft.com/office/drawing/2014/main" id="{278D9702-9F46-4B7A-9169-1C9458221D11}"/>
              </a:ext>
            </a:extLst>
          </p:cNvPr>
          <p:cNvGrpSpPr/>
          <p:nvPr/>
        </p:nvGrpSpPr>
        <p:grpSpPr>
          <a:xfrm>
            <a:off x="1828800" y="2756321"/>
            <a:ext cx="4724400" cy="312183"/>
            <a:chOff x="1828800" y="2756321"/>
            <a:chExt cx="4495800" cy="251527"/>
          </a:xfrm>
        </p:grpSpPr>
        <p:sp>
          <p:nvSpPr>
            <p:cNvPr id="58" name="Arrow: Left-Right 57">
              <a:extLst>
                <a:ext uri="{FF2B5EF4-FFF2-40B4-BE49-F238E27FC236}">
                  <a16:creationId xmlns:a16="http://schemas.microsoft.com/office/drawing/2014/main" id="{000815D1-1F42-41FB-8523-5663EFD4885B}"/>
                </a:ext>
              </a:extLst>
            </p:cNvPr>
            <p:cNvSpPr/>
            <p:nvPr/>
          </p:nvSpPr>
          <p:spPr>
            <a:xfrm>
              <a:off x="5943600" y="2756321"/>
              <a:ext cx="381000" cy="2370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Left-Right 59">
              <a:extLst>
                <a:ext uri="{FF2B5EF4-FFF2-40B4-BE49-F238E27FC236}">
                  <a16:creationId xmlns:a16="http://schemas.microsoft.com/office/drawing/2014/main" id="{08E0A686-71B3-400A-B443-2869ECEA16BC}"/>
                </a:ext>
              </a:extLst>
            </p:cNvPr>
            <p:cNvSpPr/>
            <p:nvPr/>
          </p:nvSpPr>
          <p:spPr>
            <a:xfrm>
              <a:off x="1828800" y="2770774"/>
              <a:ext cx="381000" cy="23707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07907288-F782-4975-9E26-2D9E0B9D05A8}"/>
              </a:ext>
            </a:extLst>
          </p:cNvPr>
          <p:cNvGrpSpPr/>
          <p:nvPr/>
        </p:nvGrpSpPr>
        <p:grpSpPr>
          <a:xfrm>
            <a:off x="6726648" y="1782284"/>
            <a:ext cx="2209800" cy="2869733"/>
            <a:chOff x="6726648" y="1782284"/>
            <a:chExt cx="2209800" cy="2869733"/>
          </a:xfrm>
        </p:grpSpPr>
        <p:sp>
          <p:nvSpPr>
            <p:cNvPr id="12" name="TextBox 11">
              <a:extLst>
                <a:ext uri="{FF2B5EF4-FFF2-40B4-BE49-F238E27FC236}">
                  <a16:creationId xmlns:a16="http://schemas.microsoft.com/office/drawing/2014/main" id="{F7DF6F0E-57ED-4C34-99B5-DE4FDF39B3D6}"/>
                </a:ext>
              </a:extLst>
            </p:cNvPr>
            <p:cNvSpPr txBox="1"/>
            <p:nvPr/>
          </p:nvSpPr>
          <p:spPr>
            <a:xfrm>
              <a:off x="6726648" y="4282685"/>
              <a:ext cx="2209800" cy="369332"/>
            </a:xfrm>
            <a:prstGeom prst="rect">
              <a:avLst/>
            </a:prstGeom>
            <a:noFill/>
          </p:spPr>
          <p:txBody>
            <a:bodyPr wrap="square" rtlCol="0">
              <a:spAutoFit/>
            </a:bodyPr>
            <a:lstStyle/>
            <a:p>
              <a:r>
                <a:rPr lang="en-US" dirty="0"/>
                <a:t>Content Providers</a:t>
              </a:r>
            </a:p>
          </p:txBody>
        </p:sp>
        <p:grpSp>
          <p:nvGrpSpPr>
            <p:cNvPr id="7" name="Group 6">
              <a:extLst>
                <a:ext uri="{FF2B5EF4-FFF2-40B4-BE49-F238E27FC236}">
                  <a16:creationId xmlns:a16="http://schemas.microsoft.com/office/drawing/2014/main" id="{6DC6D9A2-7F5E-4DC6-A9FA-F11CCE66805B}"/>
                </a:ext>
              </a:extLst>
            </p:cNvPr>
            <p:cNvGrpSpPr/>
            <p:nvPr/>
          </p:nvGrpSpPr>
          <p:grpSpPr>
            <a:xfrm>
              <a:off x="6928576" y="1782284"/>
              <a:ext cx="1833824" cy="1912004"/>
              <a:chOff x="6928576" y="1782284"/>
              <a:chExt cx="1833824" cy="1912004"/>
            </a:xfrm>
          </p:grpSpPr>
          <p:pic>
            <p:nvPicPr>
              <p:cNvPr id="13" name="Picture 12">
                <a:extLst>
                  <a:ext uri="{FF2B5EF4-FFF2-40B4-BE49-F238E27FC236}">
                    <a16:creationId xmlns:a16="http://schemas.microsoft.com/office/drawing/2014/main" id="{862B5E54-3F29-403A-AA99-49B0E061E29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696200" y="1868985"/>
                <a:ext cx="919360" cy="248994"/>
              </a:xfrm>
              <a:prstGeom prst="rect">
                <a:avLst/>
              </a:prstGeom>
            </p:spPr>
          </p:pic>
          <p:pic>
            <p:nvPicPr>
              <p:cNvPr id="15" name="Picture 14">
                <a:extLst>
                  <a:ext uri="{FF2B5EF4-FFF2-40B4-BE49-F238E27FC236}">
                    <a16:creationId xmlns:a16="http://schemas.microsoft.com/office/drawing/2014/main" id="{1DA9A7EF-F2CA-4AE4-935E-07A6CDDA4E9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77960" y="2552599"/>
                <a:ext cx="744051" cy="372026"/>
              </a:xfrm>
              <a:prstGeom prst="rect">
                <a:avLst/>
              </a:prstGeom>
            </p:spPr>
          </p:pic>
          <p:pic>
            <p:nvPicPr>
              <p:cNvPr id="17" name="Picture 16">
                <a:extLst>
                  <a:ext uri="{FF2B5EF4-FFF2-40B4-BE49-F238E27FC236}">
                    <a16:creationId xmlns:a16="http://schemas.microsoft.com/office/drawing/2014/main" id="{64065C59-1696-4DE6-B339-41CF76FED397}"/>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559964" y="3159008"/>
                <a:ext cx="1202436" cy="524956"/>
              </a:xfrm>
              <a:prstGeom prst="rect">
                <a:avLst/>
              </a:prstGeom>
            </p:spPr>
          </p:pic>
          <p:pic>
            <p:nvPicPr>
              <p:cNvPr id="5" name="Picture 4">
                <a:extLst>
                  <a:ext uri="{FF2B5EF4-FFF2-40B4-BE49-F238E27FC236}">
                    <a16:creationId xmlns:a16="http://schemas.microsoft.com/office/drawing/2014/main" id="{097A6BE9-9264-42FA-9D95-FE040EC67D76}"/>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28576" y="1782284"/>
                <a:ext cx="535280" cy="535280"/>
              </a:xfrm>
              <a:prstGeom prst="rect">
                <a:avLst/>
              </a:prstGeom>
            </p:spPr>
          </p:pic>
          <p:pic>
            <p:nvPicPr>
              <p:cNvPr id="37" name="Picture 36">
                <a:extLst>
                  <a:ext uri="{FF2B5EF4-FFF2-40B4-BE49-F238E27FC236}">
                    <a16:creationId xmlns:a16="http://schemas.microsoft.com/office/drawing/2014/main" id="{1E8653CF-3F1F-440E-9283-D8A13A5C113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28576" y="2447090"/>
                <a:ext cx="535280" cy="535280"/>
              </a:xfrm>
              <a:prstGeom prst="rect">
                <a:avLst/>
              </a:prstGeom>
            </p:spPr>
          </p:pic>
          <p:pic>
            <p:nvPicPr>
              <p:cNvPr id="39" name="Picture 38">
                <a:extLst>
                  <a:ext uri="{FF2B5EF4-FFF2-40B4-BE49-F238E27FC236}">
                    <a16:creationId xmlns:a16="http://schemas.microsoft.com/office/drawing/2014/main" id="{F8CE1F65-B28E-4CC3-A20D-2B822CCF9BC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932387" y="3159008"/>
                <a:ext cx="535280" cy="535280"/>
              </a:xfrm>
              <a:prstGeom prst="rect">
                <a:avLst/>
              </a:prstGeom>
            </p:spPr>
          </p:pic>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01A4-8B68-4F0B-89BE-30B06640E91B}"/>
              </a:ext>
            </a:extLst>
          </p:cNvPr>
          <p:cNvSpPr>
            <a:spLocks noGrp="1"/>
          </p:cNvSpPr>
          <p:nvPr>
            <p:ph type="title"/>
          </p:nvPr>
        </p:nvSpPr>
        <p:spPr/>
        <p:txBody>
          <a:bodyPr>
            <a:normAutofit fontScale="90000"/>
          </a:bodyPr>
          <a:lstStyle/>
          <a:p>
            <a:r>
              <a:rPr lang="en-US" dirty="0"/>
              <a:t>Overview – Adaptive Video Streaming</a:t>
            </a:r>
          </a:p>
        </p:txBody>
      </p:sp>
      <p:sp>
        <p:nvSpPr>
          <p:cNvPr id="3" name="Footer Placeholder 2">
            <a:extLst>
              <a:ext uri="{FF2B5EF4-FFF2-40B4-BE49-F238E27FC236}">
                <a16:creationId xmlns:a16="http://schemas.microsoft.com/office/drawing/2014/main" id="{502832DE-82DC-4D31-BB81-187002B67C9E}"/>
              </a:ext>
            </a:extLst>
          </p:cNvPr>
          <p:cNvSpPr>
            <a:spLocks noGrp="1"/>
          </p:cNvSpPr>
          <p:nvPr>
            <p:ph type="ftr" sz="quarter" idx="11"/>
          </p:nvPr>
        </p:nvSpPr>
        <p:spPr>
          <a:xfrm>
            <a:off x="609601" y="4686155"/>
            <a:ext cx="8153399" cy="376308"/>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D5BCEFFE-7991-47B5-B486-301AA34C37E7}"/>
              </a:ext>
            </a:extLst>
          </p:cNvPr>
          <p:cNvSpPr>
            <a:spLocks noGrp="1"/>
          </p:cNvSpPr>
          <p:nvPr>
            <p:ph type="sldNum" sz="quarter" idx="12"/>
          </p:nvPr>
        </p:nvSpPr>
        <p:spPr>
          <a:xfrm>
            <a:off x="86182" y="4749821"/>
            <a:ext cx="533400" cy="183357"/>
          </a:xfrm>
        </p:spPr>
        <p:txBody>
          <a:bodyPr>
            <a:noAutofit/>
          </a:bodyPr>
          <a:lstStyle/>
          <a:p>
            <a:fld id="{A3F7CB7D-F184-43C7-B6FD-03D728E1BBFF}" type="slidenum">
              <a:rPr kumimoji="0" lang="en-US" sz="1800" smtClean="0">
                <a:solidFill>
                  <a:schemeClr val="tx1"/>
                </a:solidFill>
              </a:rPr>
              <a:pPr/>
              <a:t>4</a:t>
            </a:fld>
            <a:endParaRPr kumimoji="0" lang="en-US" sz="1800" dirty="0">
              <a:solidFill>
                <a:schemeClr val="tx1"/>
              </a:solidFill>
            </a:endParaRPr>
          </a:p>
        </p:txBody>
      </p:sp>
      <p:pic>
        <p:nvPicPr>
          <p:cNvPr id="7" name="Picture 6">
            <a:extLst>
              <a:ext uri="{FF2B5EF4-FFF2-40B4-BE49-F238E27FC236}">
                <a16:creationId xmlns:a16="http://schemas.microsoft.com/office/drawing/2014/main" id="{B4132A4C-726A-4454-8FD5-728C0C568B1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6086" y="2197656"/>
            <a:ext cx="790156" cy="790156"/>
          </a:xfrm>
          <a:prstGeom prst="rect">
            <a:avLst/>
          </a:prstGeom>
        </p:spPr>
      </p:pic>
      <p:sp>
        <p:nvSpPr>
          <p:cNvPr id="8" name="Rectangle 7">
            <a:extLst>
              <a:ext uri="{FF2B5EF4-FFF2-40B4-BE49-F238E27FC236}">
                <a16:creationId xmlns:a16="http://schemas.microsoft.com/office/drawing/2014/main" id="{DA049EC6-FDEF-4436-B363-0539CC960E1A}"/>
              </a:ext>
            </a:extLst>
          </p:cNvPr>
          <p:cNvSpPr/>
          <p:nvPr/>
        </p:nvSpPr>
        <p:spPr>
          <a:xfrm>
            <a:off x="7391400" y="2060966"/>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99F69EE-B8FE-479F-8178-1EA98FFE74AE}"/>
              </a:ext>
            </a:extLst>
          </p:cNvPr>
          <p:cNvSpPr/>
          <p:nvPr/>
        </p:nvSpPr>
        <p:spPr>
          <a:xfrm>
            <a:off x="7848600" y="2060966"/>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F8E0A15-248A-4DB1-B766-3DA0D8C3F438}"/>
              </a:ext>
            </a:extLst>
          </p:cNvPr>
          <p:cNvSpPr/>
          <p:nvPr/>
        </p:nvSpPr>
        <p:spPr>
          <a:xfrm>
            <a:off x="8305800" y="2060966"/>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141781D-57AB-4A30-9C82-3FD06B947D4E}"/>
              </a:ext>
            </a:extLst>
          </p:cNvPr>
          <p:cNvSpPr/>
          <p:nvPr/>
        </p:nvSpPr>
        <p:spPr>
          <a:xfrm>
            <a:off x="7391400" y="2487653"/>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7C64EE5-CEF8-437B-9BB8-79C568096B75}"/>
              </a:ext>
            </a:extLst>
          </p:cNvPr>
          <p:cNvSpPr/>
          <p:nvPr/>
        </p:nvSpPr>
        <p:spPr>
          <a:xfrm>
            <a:off x="7848600" y="2487652"/>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D5D3F39-A6F6-408F-AE60-130A849A4BE3}"/>
              </a:ext>
            </a:extLst>
          </p:cNvPr>
          <p:cNvSpPr/>
          <p:nvPr/>
        </p:nvSpPr>
        <p:spPr>
          <a:xfrm>
            <a:off x="8305800" y="2487652"/>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06B4CC-6661-4ECC-9AB2-1FB52817BF54}"/>
              </a:ext>
            </a:extLst>
          </p:cNvPr>
          <p:cNvSpPr/>
          <p:nvPr/>
        </p:nvSpPr>
        <p:spPr>
          <a:xfrm>
            <a:off x="7391400" y="2897928"/>
            <a:ext cx="261605" cy="254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10B898D-4B0B-434E-B0FE-4E1F87CA648E}"/>
              </a:ext>
            </a:extLst>
          </p:cNvPr>
          <p:cNvSpPr/>
          <p:nvPr/>
        </p:nvSpPr>
        <p:spPr>
          <a:xfrm>
            <a:off x="7848600" y="2897927"/>
            <a:ext cx="261605" cy="254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26631CB-03F9-48E7-B04F-83A897967617}"/>
              </a:ext>
            </a:extLst>
          </p:cNvPr>
          <p:cNvSpPr/>
          <p:nvPr/>
        </p:nvSpPr>
        <p:spPr>
          <a:xfrm>
            <a:off x="8305800" y="2897927"/>
            <a:ext cx="261605" cy="25455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AFBEF7D-F044-40F4-96C1-95EDB1DF6A96}"/>
              </a:ext>
            </a:extLst>
          </p:cNvPr>
          <p:cNvGrpSpPr/>
          <p:nvPr/>
        </p:nvGrpSpPr>
        <p:grpSpPr>
          <a:xfrm>
            <a:off x="6448865" y="2003575"/>
            <a:ext cx="876649" cy="1166107"/>
            <a:chOff x="6934200" y="2003575"/>
            <a:chExt cx="231035" cy="1166107"/>
          </a:xfrm>
        </p:grpSpPr>
        <p:sp>
          <p:nvSpPr>
            <p:cNvPr id="18" name="TextBox 17">
              <a:extLst>
                <a:ext uri="{FF2B5EF4-FFF2-40B4-BE49-F238E27FC236}">
                  <a16:creationId xmlns:a16="http://schemas.microsoft.com/office/drawing/2014/main" id="{B66086B7-8AE1-4024-B551-D7157399607F}"/>
                </a:ext>
              </a:extLst>
            </p:cNvPr>
            <p:cNvSpPr txBox="1"/>
            <p:nvPr/>
          </p:nvSpPr>
          <p:spPr>
            <a:xfrm>
              <a:off x="6936635" y="2003575"/>
              <a:ext cx="228600" cy="369332"/>
            </a:xfrm>
            <a:prstGeom prst="rect">
              <a:avLst/>
            </a:prstGeom>
            <a:noFill/>
          </p:spPr>
          <p:txBody>
            <a:bodyPr wrap="square" rtlCol="0">
              <a:spAutoFit/>
            </a:bodyPr>
            <a:lstStyle/>
            <a:p>
              <a:pPr algn="r"/>
              <a:r>
                <a:rPr lang="en-US" dirty="0"/>
                <a:t>1080p</a:t>
              </a:r>
            </a:p>
          </p:txBody>
        </p:sp>
        <p:sp>
          <p:nvSpPr>
            <p:cNvPr id="19" name="TextBox 18">
              <a:extLst>
                <a:ext uri="{FF2B5EF4-FFF2-40B4-BE49-F238E27FC236}">
                  <a16:creationId xmlns:a16="http://schemas.microsoft.com/office/drawing/2014/main" id="{22D1A7B2-D693-4464-AFF0-C2A7F0B9ADC3}"/>
                </a:ext>
              </a:extLst>
            </p:cNvPr>
            <p:cNvSpPr txBox="1"/>
            <p:nvPr/>
          </p:nvSpPr>
          <p:spPr>
            <a:xfrm>
              <a:off x="6934200" y="2418917"/>
              <a:ext cx="228600" cy="369332"/>
            </a:xfrm>
            <a:prstGeom prst="rect">
              <a:avLst/>
            </a:prstGeom>
            <a:noFill/>
          </p:spPr>
          <p:txBody>
            <a:bodyPr wrap="square" rtlCol="0">
              <a:spAutoFit/>
            </a:bodyPr>
            <a:lstStyle/>
            <a:p>
              <a:pPr algn="r"/>
              <a:r>
                <a:rPr lang="en-US" dirty="0"/>
                <a:t>720p</a:t>
              </a:r>
            </a:p>
          </p:txBody>
        </p:sp>
        <p:sp>
          <p:nvSpPr>
            <p:cNvPr id="20" name="TextBox 19">
              <a:extLst>
                <a:ext uri="{FF2B5EF4-FFF2-40B4-BE49-F238E27FC236}">
                  <a16:creationId xmlns:a16="http://schemas.microsoft.com/office/drawing/2014/main" id="{9DCFD4D0-CAF3-404D-9430-2DF411E4D71B}"/>
                </a:ext>
              </a:extLst>
            </p:cNvPr>
            <p:cNvSpPr txBox="1"/>
            <p:nvPr/>
          </p:nvSpPr>
          <p:spPr>
            <a:xfrm>
              <a:off x="6934200" y="2800350"/>
              <a:ext cx="228600" cy="369332"/>
            </a:xfrm>
            <a:prstGeom prst="rect">
              <a:avLst/>
            </a:prstGeom>
            <a:noFill/>
          </p:spPr>
          <p:txBody>
            <a:bodyPr wrap="square" rtlCol="0">
              <a:spAutoFit/>
            </a:bodyPr>
            <a:lstStyle/>
            <a:p>
              <a:pPr algn="r"/>
              <a:r>
                <a:rPr lang="en-US" dirty="0"/>
                <a:t>480p</a:t>
              </a:r>
            </a:p>
          </p:txBody>
        </p:sp>
      </p:grpSp>
      <p:pic>
        <p:nvPicPr>
          <p:cNvPr id="21" name="Picture 20">
            <a:extLst>
              <a:ext uri="{FF2B5EF4-FFF2-40B4-BE49-F238E27FC236}">
                <a16:creationId xmlns:a16="http://schemas.microsoft.com/office/drawing/2014/main" id="{83715CF2-2B1D-41AD-8999-F2D212660C5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22227" y="3317640"/>
            <a:ext cx="514350" cy="514350"/>
          </a:xfrm>
          <a:prstGeom prst="rect">
            <a:avLst/>
          </a:prstGeom>
        </p:spPr>
      </p:pic>
      <p:sp>
        <p:nvSpPr>
          <p:cNvPr id="22" name="TextBox 21">
            <a:extLst>
              <a:ext uri="{FF2B5EF4-FFF2-40B4-BE49-F238E27FC236}">
                <a16:creationId xmlns:a16="http://schemas.microsoft.com/office/drawing/2014/main" id="{E3231C01-0E16-4AA5-8CD5-996EC3E87E0E}"/>
              </a:ext>
            </a:extLst>
          </p:cNvPr>
          <p:cNvSpPr txBox="1"/>
          <p:nvPr/>
        </p:nvSpPr>
        <p:spPr>
          <a:xfrm>
            <a:off x="7587603" y="3843263"/>
            <a:ext cx="1045203" cy="307777"/>
          </a:xfrm>
          <a:prstGeom prst="rect">
            <a:avLst/>
          </a:prstGeom>
          <a:noFill/>
        </p:spPr>
        <p:txBody>
          <a:bodyPr wrap="square" rtlCol="0">
            <a:spAutoFit/>
          </a:bodyPr>
          <a:lstStyle/>
          <a:p>
            <a:r>
              <a:rPr lang="en-US" sz="1400" dirty="0"/>
              <a:t>Manifest</a:t>
            </a:r>
          </a:p>
        </p:txBody>
      </p:sp>
      <p:grpSp>
        <p:nvGrpSpPr>
          <p:cNvPr id="23" name="Group 22">
            <a:extLst>
              <a:ext uri="{FF2B5EF4-FFF2-40B4-BE49-F238E27FC236}">
                <a16:creationId xmlns:a16="http://schemas.microsoft.com/office/drawing/2014/main" id="{931FCA7D-4E9C-4941-9E27-A496E9B4BAF4}"/>
              </a:ext>
            </a:extLst>
          </p:cNvPr>
          <p:cNvGrpSpPr/>
          <p:nvPr/>
        </p:nvGrpSpPr>
        <p:grpSpPr>
          <a:xfrm>
            <a:off x="7380911" y="1659065"/>
            <a:ext cx="1686888" cy="387882"/>
            <a:chOff x="7380911" y="1659065"/>
            <a:chExt cx="1686888" cy="387882"/>
          </a:xfrm>
        </p:grpSpPr>
        <p:sp>
          <p:nvSpPr>
            <p:cNvPr id="24" name="TextBox 23">
              <a:extLst>
                <a:ext uri="{FF2B5EF4-FFF2-40B4-BE49-F238E27FC236}">
                  <a16:creationId xmlns:a16="http://schemas.microsoft.com/office/drawing/2014/main" id="{3D1F9721-182C-49CE-B3C0-9FF38CED9D07}"/>
                </a:ext>
              </a:extLst>
            </p:cNvPr>
            <p:cNvSpPr txBox="1"/>
            <p:nvPr/>
          </p:nvSpPr>
          <p:spPr>
            <a:xfrm>
              <a:off x="7380911" y="1659065"/>
              <a:ext cx="228600" cy="369332"/>
            </a:xfrm>
            <a:prstGeom prst="rect">
              <a:avLst/>
            </a:prstGeom>
            <a:noFill/>
          </p:spPr>
          <p:txBody>
            <a:bodyPr wrap="square" rtlCol="0">
              <a:spAutoFit/>
            </a:bodyPr>
            <a:lstStyle/>
            <a:p>
              <a:r>
                <a:rPr lang="en-US" dirty="0"/>
                <a:t>1</a:t>
              </a:r>
            </a:p>
          </p:txBody>
        </p:sp>
        <p:sp>
          <p:nvSpPr>
            <p:cNvPr id="25" name="TextBox 24">
              <a:extLst>
                <a:ext uri="{FF2B5EF4-FFF2-40B4-BE49-F238E27FC236}">
                  <a16:creationId xmlns:a16="http://schemas.microsoft.com/office/drawing/2014/main" id="{C7CCC092-2063-4A83-98C0-878986A94E2E}"/>
                </a:ext>
              </a:extLst>
            </p:cNvPr>
            <p:cNvSpPr txBox="1"/>
            <p:nvPr/>
          </p:nvSpPr>
          <p:spPr>
            <a:xfrm>
              <a:off x="7828907" y="1664910"/>
              <a:ext cx="228600" cy="369332"/>
            </a:xfrm>
            <a:prstGeom prst="rect">
              <a:avLst/>
            </a:prstGeom>
            <a:noFill/>
          </p:spPr>
          <p:txBody>
            <a:bodyPr wrap="square" rtlCol="0">
              <a:spAutoFit/>
            </a:bodyPr>
            <a:lstStyle/>
            <a:p>
              <a:r>
                <a:rPr lang="en-US" dirty="0"/>
                <a:t>2</a:t>
              </a:r>
            </a:p>
          </p:txBody>
        </p:sp>
        <p:sp>
          <p:nvSpPr>
            <p:cNvPr id="26" name="TextBox 25">
              <a:extLst>
                <a:ext uri="{FF2B5EF4-FFF2-40B4-BE49-F238E27FC236}">
                  <a16:creationId xmlns:a16="http://schemas.microsoft.com/office/drawing/2014/main" id="{A130AAD1-0C7D-430F-9991-57E8F7BEA9D1}"/>
                </a:ext>
              </a:extLst>
            </p:cNvPr>
            <p:cNvSpPr txBox="1"/>
            <p:nvPr/>
          </p:nvSpPr>
          <p:spPr>
            <a:xfrm>
              <a:off x="8267700" y="1666097"/>
              <a:ext cx="228600" cy="369332"/>
            </a:xfrm>
            <a:prstGeom prst="rect">
              <a:avLst/>
            </a:prstGeom>
            <a:noFill/>
          </p:spPr>
          <p:txBody>
            <a:bodyPr wrap="square" rtlCol="0">
              <a:spAutoFit/>
            </a:bodyPr>
            <a:lstStyle/>
            <a:p>
              <a:r>
                <a:rPr lang="en-US" dirty="0"/>
                <a:t>3</a:t>
              </a:r>
            </a:p>
          </p:txBody>
        </p:sp>
        <p:sp>
          <p:nvSpPr>
            <p:cNvPr id="27" name="TextBox 26">
              <a:extLst>
                <a:ext uri="{FF2B5EF4-FFF2-40B4-BE49-F238E27FC236}">
                  <a16:creationId xmlns:a16="http://schemas.microsoft.com/office/drawing/2014/main" id="{EB143290-FB42-421D-B896-54FAB88B2480}"/>
                </a:ext>
              </a:extLst>
            </p:cNvPr>
            <p:cNvSpPr txBox="1"/>
            <p:nvPr/>
          </p:nvSpPr>
          <p:spPr>
            <a:xfrm>
              <a:off x="8697114" y="1677615"/>
              <a:ext cx="370685" cy="369332"/>
            </a:xfrm>
            <a:prstGeom prst="rect">
              <a:avLst/>
            </a:prstGeom>
            <a:noFill/>
          </p:spPr>
          <p:txBody>
            <a:bodyPr wrap="square" rtlCol="0">
              <a:spAutoFit/>
            </a:bodyPr>
            <a:lstStyle/>
            <a:p>
              <a:r>
                <a:rPr lang="en-US" dirty="0"/>
                <a:t>…</a:t>
              </a:r>
            </a:p>
          </p:txBody>
        </p:sp>
      </p:grpSp>
      <p:sp>
        <p:nvSpPr>
          <p:cNvPr id="28" name="TextBox 27">
            <a:extLst>
              <a:ext uri="{FF2B5EF4-FFF2-40B4-BE49-F238E27FC236}">
                <a16:creationId xmlns:a16="http://schemas.microsoft.com/office/drawing/2014/main" id="{39576005-EB23-41D3-8C28-1D47CBA2A149}"/>
              </a:ext>
            </a:extLst>
          </p:cNvPr>
          <p:cNvSpPr txBox="1"/>
          <p:nvPr/>
        </p:nvSpPr>
        <p:spPr>
          <a:xfrm>
            <a:off x="8697115" y="1973818"/>
            <a:ext cx="370685" cy="369332"/>
          </a:xfrm>
          <a:prstGeom prst="rect">
            <a:avLst/>
          </a:prstGeom>
          <a:noFill/>
        </p:spPr>
        <p:txBody>
          <a:bodyPr wrap="square" rtlCol="0">
            <a:spAutoFit/>
          </a:bodyPr>
          <a:lstStyle/>
          <a:p>
            <a:r>
              <a:rPr lang="en-US" dirty="0"/>
              <a:t>…</a:t>
            </a:r>
          </a:p>
        </p:txBody>
      </p:sp>
      <p:sp>
        <p:nvSpPr>
          <p:cNvPr id="29" name="TextBox 28">
            <a:extLst>
              <a:ext uri="{FF2B5EF4-FFF2-40B4-BE49-F238E27FC236}">
                <a16:creationId xmlns:a16="http://schemas.microsoft.com/office/drawing/2014/main" id="{79C2DE61-7927-4488-BA01-A4D0EF149453}"/>
              </a:ext>
            </a:extLst>
          </p:cNvPr>
          <p:cNvSpPr txBox="1"/>
          <p:nvPr/>
        </p:nvSpPr>
        <p:spPr>
          <a:xfrm>
            <a:off x="8697115" y="2419350"/>
            <a:ext cx="370685" cy="369332"/>
          </a:xfrm>
          <a:prstGeom prst="rect">
            <a:avLst/>
          </a:prstGeom>
          <a:noFill/>
        </p:spPr>
        <p:txBody>
          <a:bodyPr wrap="square" rtlCol="0">
            <a:spAutoFit/>
          </a:bodyPr>
          <a:lstStyle/>
          <a:p>
            <a:r>
              <a:rPr lang="en-US" dirty="0"/>
              <a:t>…</a:t>
            </a:r>
          </a:p>
        </p:txBody>
      </p:sp>
      <p:sp>
        <p:nvSpPr>
          <p:cNvPr id="30" name="TextBox 29">
            <a:extLst>
              <a:ext uri="{FF2B5EF4-FFF2-40B4-BE49-F238E27FC236}">
                <a16:creationId xmlns:a16="http://schemas.microsoft.com/office/drawing/2014/main" id="{15565237-C900-4450-BA85-BC0AACEFEB1A}"/>
              </a:ext>
            </a:extLst>
          </p:cNvPr>
          <p:cNvSpPr txBox="1"/>
          <p:nvPr/>
        </p:nvSpPr>
        <p:spPr>
          <a:xfrm>
            <a:off x="8697115" y="2812018"/>
            <a:ext cx="370685" cy="369332"/>
          </a:xfrm>
          <a:prstGeom prst="rect">
            <a:avLst/>
          </a:prstGeom>
          <a:noFill/>
        </p:spPr>
        <p:txBody>
          <a:bodyPr wrap="square" rtlCol="0">
            <a:spAutoFit/>
          </a:bodyPr>
          <a:lstStyle/>
          <a:p>
            <a:r>
              <a:rPr lang="en-US" dirty="0"/>
              <a:t>…</a:t>
            </a:r>
          </a:p>
        </p:txBody>
      </p:sp>
      <p:sp>
        <p:nvSpPr>
          <p:cNvPr id="31" name="TextBox 30">
            <a:extLst>
              <a:ext uri="{FF2B5EF4-FFF2-40B4-BE49-F238E27FC236}">
                <a16:creationId xmlns:a16="http://schemas.microsoft.com/office/drawing/2014/main" id="{936105E3-F8E5-4D3B-B4DC-13FADF25AFE8}"/>
              </a:ext>
            </a:extLst>
          </p:cNvPr>
          <p:cNvSpPr txBox="1"/>
          <p:nvPr/>
        </p:nvSpPr>
        <p:spPr>
          <a:xfrm>
            <a:off x="7391400" y="1306864"/>
            <a:ext cx="990600" cy="369332"/>
          </a:xfrm>
          <a:prstGeom prst="rect">
            <a:avLst/>
          </a:prstGeom>
          <a:noFill/>
        </p:spPr>
        <p:txBody>
          <a:bodyPr wrap="square" rtlCol="0">
            <a:spAutoFit/>
          </a:bodyPr>
          <a:lstStyle/>
          <a:p>
            <a:r>
              <a:rPr lang="en-US" dirty="0"/>
              <a:t>Video X</a:t>
            </a:r>
          </a:p>
        </p:txBody>
      </p:sp>
      <p:pic>
        <p:nvPicPr>
          <p:cNvPr id="32" name="Picture 31">
            <a:extLst>
              <a:ext uri="{FF2B5EF4-FFF2-40B4-BE49-F238E27FC236}">
                <a16:creationId xmlns:a16="http://schemas.microsoft.com/office/drawing/2014/main" id="{D7E740B2-21BD-4A19-8D9D-B650F991F0A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 y="2245403"/>
            <a:ext cx="865844" cy="907075"/>
          </a:xfrm>
          <a:prstGeom prst="rect">
            <a:avLst/>
          </a:prstGeom>
        </p:spPr>
      </p:pic>
      <p:grpSp>
        <p:nvGrpSpPr>
          <p:cNvPr id="78" name="Group 77">
            <a:extLst>
              <a:ext uri="{FF2B5EF4-FFF2-40B4-BE49-F238E27FC236}">
                <a16:creationId xmlns:a16="http://schemas.microsoft.com/office/drawing/2014/main" id="{09961D0C-EAA3-4960-9827-5BD209A8075B}"/>
              </a:ext>
            </a:extLst>
          </p:cNvPr>
          <p:cNvGrpSpPr/>
          <p:nvPr/>
        </p:nvGrpSpPr>
        <p:grpSpPr>
          <a:xfrm>
            <a:off x="1790521" y="1491530"/>
            <a:ext cx="4289147" cy="3379291"/>
            <a:chOff x="1790521" y="1491530"/>
            <a:chExt cx="4289147" cy="3379291"/>
          </a:xfrm>
        </p:grpSpPr>
        <p:cxnSp>
          <p:nvCxnSpPr>
            <p:cNvPr id="34" name="Straight Arrow Connector 33">
              <a:extLst>
                <a:ext uri="{FF2B5EF4-FFF2-40B4-BE49-F238E27FC236}">
                  <a16:creationId xmlns:a16="http://schemas.microsoft.com/office/drawing/2014/main" id="{63D4F112-34FA-4346-9916-8C9A371A3BDE}"/>
                </a:ext>
              </a:extLst>
            </p:cNvPr>
            <p:cNvCxnSpPr>
              <a:cxnSpLocks/>
            </p:cNvCxnSpPr>
            <p:nvPr/>
          </p:nvCxnSpPr>
          <p:spPr>
            <a:xfrm>
              <a:off x="2438400" y="1491530"/>
              <a:ext cx="0" cy="3290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CEA9843-8C6E-4E4B-B40E-E45D45271BA2}"/>
                </a:ext>
              </a:extLst>
            </p:cNvPr>
            <p:cNvCxnSpPr>
              <a:cxnSpLocks/>
            </p:cNvCxnSpPr>
            <p:nvPr/>
          </p:nvCxnSpPr>
          <p:spPr>
            <a:xfrm>
              <a:off x="5410200" y="1508118"/>
              <a:ext cx="0" cy="327343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2B510EB2-EF6E-4D55-B814-E3E134183DD1}"/>
                </a:ext>
              </a:extLst>
            </p:cNvPr>
            <p:cNvSpPr txBox="1"/>
            <p:nvPr/>
          </p:nvSpPr>
          <p:spPr>
            <a:xfrm>
              <a:off x="1790521" y="4500966"/>
              <a:ext cx="685800" cy="369332"/>
            </a:xfrm>
            <a:prstGeom prst="rect">
              <a:avLst/>
            </a:prstGeom>
            <a:noFill/>
          </p:spPr>
          <p:txBody>
            <a:bodyPr wrap="square" rtlCol="0">
              <a:spAutoFit/>
            </a:bodyPr>
            <a:lstStyle/>
            <a:p>
              <a:r>
                <a:rPr lang="en-US" dirty="0"/>
                <a:t>Time</a:t>
              </a:r>
            </a:p>
          </p:txBody>
        </p:sp>
        <p:sp>
          <p:nvSpPr>
            <p:cNvPr id="37" name="TextBox 36">
              <a:extLst>
                <a:ext uri="{FF2B5EF4-FFF2-40B4-BE49-F238E27FC236}">
                  <a16:creationId xmlns:a16="http://schemas.microsoft.com/office/drawing/2014/main" id="{D240F81E-E7A6-4D4A-86CE-10215A936110}"/>
                </a:ext>
              </a:extLst>
            </p:cNvPr>
            <p:cNvSpPr txBox="1"/>
            <p:nvPr/>
          </p:nvSpPr>
          <p:spPr>
            <a:xfrm>
              <a:off x="5393868" y="4501489"/>
              <a:ext cx="685800" cy="369332"/>
            </a:xfrm>
            <a:prstGeom prst="rect">
              <a:avLst/>
            </a:prstGeom>
            <a:noFill/>
          </p:spPr>
          <p:txBody>
            <a:bodyPr wrap="square" rtlCol="0">
              <a:spAutoFit/>
            </a:bodyPr>
            <a:lstStyle/>
            <a:p>
              <a:r>
                <a:rPr lang="en-US" dirty="0"/>
                <a:t>Time</a:t>
              </a:r>
            </a:p>
          </p:txBody>
        </p:sp>
      </p:grpSp>
      <p:cxnSp>
        <p:nvCxnSpPr>
          <p:cNvPr id="39" name="Straight Arrow Connector 38">
            <a:extLst>
              <a:ext uri="{FF2B5EF4-FFF2-40B4-BE49-F238E27FC236}">
                <a16:creationId xmlns:a16="http://schemas.microsoft.com/office/drawing/2014/main" id="{2B0DDA28-186D-4D6B-845F-0C6FF663E011}"/>
              </a:ext>
            </a:extLst>
          </p:cNvPr>
          <p:cNvCxnSpPr/>
          <p:nvPr/>
        </p:nvCxnSpPr>
        <p:spPr>
          <a:xfrm flipV="1">
            <a:off x="2438400" y="1826272"/>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FE1D205E-F1CC-444B-B42F-A44E15D53F25}"/>
              </a:ext>
            </a:extLst>
          </p:cNvPr>
          <p:cNvSpPr txBox="1"/>
          <p:nvPr/>
        </p:nvSpPr>
        <p:spPr>
          <a:xfrm>
            <a:off x="2471058" y="1508118"/>
            <a:ext cx="2939142" cy="369332"/>
          </a:xfrm>
          <a:prstGeom prst="rect">
            <a:avLst/>
          </a:prstGeom>
          <a:noFill/>
        </p:spPr>
        <p:txBody>
          <a:bodyPr wrap="square" rtlCol="0">
            <a:spAutoFit/>
          </a:bodyPr>
          <a:lstStyle/>
          <a:p>
            <a:pPr algn="ctr"/>
            <a:r>
              <a:rPr lang="en-US" dirty="0"/>
              <a:t>GET Manifest</a:t>
            </a:r>
          </a:p>
        </p:txBody>
      </p:sp>
      <p:cxnSp>
        <p:nvCxnSpPr>
          <p:cNvPr id="41" name="Straight Arrow Connector 40">
            <a:extLst>
              <a:ext uri="{FF2B5EF4-FFF2-40B4-BE49-F238E27FC236}">
                <a16:creationId xmlns:a16="http://schemas.microsoft.com/office/drawing/2014/main" id="{97F1549D-0193-4F6D-B4E2-F99F6431785B}"/>
              </a:ext>
            </a:extLst>
          </p:cNvPr>
          <p:cNvCxnSpPr>
            <a:cxnSpLocks/>
          </p:cNvCxnSpPr>
          <p:nvPr/>
        </p:nvCxnSpPr>
        <p:spPr>
          <a:xfrm rot="10800000" flipV="1">
            <a:off x="2438400" y="2249491"/>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ED119E98-8529-4E2C-8377-B14EE86033A5}"/>
              </a:ext>
            </a:extLst>
          </p:cNvPr>
          <p:cNvSpPr txBox="1"/>
          <p:nvPr/>
        </p:nvSpPr>
        <p:spPr>
          <a:xfrm>
            <a:off x="2438399" y="1945316"/>
            <a:ext cx="2966356" cy="369332"/>
          </a:xfrm>
          <a:prstGeom prst="rect">
            <a:avLst/>
          </a:prstGeom>
          <a:noFill/>
        </p:spPr>
        <p:txBody>
          <a:bodyPr wrap="square" rtlCol="0">
            <a:spAutoFit/>
          </a:bodyPr>
          <a:lstStyle/>
          <a:p>
            <a:pPr algn="ctr"/>
            <a:r>
              <a:rPr lang="en-US" dirty="0"/>
              <a:t>Manifest</a:t>
            </a:r>
          </a:p>
        </p:txBody>
      </p:sp>
      <p:cxnSp>
        <p:nvCxnSpPr>
          <p:cNvPr id="43" name="Straight Arrow Connector 42">
            <a:extLst>
              <a:ext uri="{FF2B5EF4-FFF2-40B4-BE49-F238E27FC236}">
                <a16:creationId xmlns:a16="http://schemas.microsoft.com/office/drawing/2014/main" id="{4D85430C-3733-48E5-9E9B-A5AEA39A876C}"/>
              </a:ext>
            </a:extLst>
          </p:cNvPr>
          <p:cNvCxnSpPr/>
          <p:nvPr/>
        </p:nvCxnSpPr>
        <p:spPr>
          <a:xfrm flipV="1">
            <a:off x="2438400" y="2661304"/>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 name="TextBox 43">
            <a:extLst>
              <a:ext uri="{FF2B5EF4-FFF2-40B4-BE49-F238E27FC236}">
                <a16:creationId xmlns:a16="http://schemas.microsoft.com/office/drawing/2014/main" id="{06A3359B-D576-41E8-8055-32A2534CBF26}"/>
              </a:ext>
            </a:extLst>
          </p:cNvPr>
          <p:cNvSpPr txBox="1"/>
          <p:nvPr/>
        </p:nvSpPr>
        <p:spPr>
          <a:xfrm>
            <a:off x="2471058" y="2343150"/>
            <a:ext cx="2939142" cy="369332"/>
          </a:xfrm>
          <a:prstGeom prst="rect">
            <a:avLst/>
          </a:prstGeom>
          <a:noFill/>
        </p:spPr>
        <p:txBody>
          <a:bodyPr wrap="square" rtlCol="0">
            <a:spAutoFit/>
          </a:bodyPr>
          <a:lstStyle/>
          <a:p>
            <a:pPr algn="ctr"/>
            <a:r>
              <a:rPr lang="en-US" dirty="0"/>
              <a:t>GET 1, 1080p</a:t>
            </a:r>
          </a:p>
        </p:txBody>
      </p:sp>
      <p:cxnSp>
        <p:nvCxnSpPr>
          <p:cNvPr id="47" name="Straight Arrow Connector 46">
            <a:extLst>
              <a:ext uri="{FF2B5EF4-FFF2-40B4-BE49-F238E27FC236}">
                <a16:creationId xmlns:a16="http://schemas.microsoft.com/office/drawing/2014/main" id="{FAA39AE7-F3FD-44EA-99DE-F9542A8442BE}"/>
              </a:ext>
            </a:extLst>
          </p:cNvPr>
          <p:cNvCxnSpPr>
            <a:cxnSpLocks/>
          </p:cNvCxnSpPr>
          <p:nvPr/>
        </p:nvCxnSpPr>
        <p:spPr>
          <a:xfrm rot="10800000" flipV="1">
            <a:off x="2438400" y="3054901"/>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48">
            <a:extLst>
              <a:ext uri="{FF2B5EF4-FFF2-40B4-BE49-F238E27FC236}">
                <a16:creationId xmlns:a16="http://schemas.microsoft.com/office/drawing/2014/main" id="{19BAE8D9-8847-4D0E-8DF8-908206071F2B}"/>
              </a:ext>
            </a:extLst>
          </p:cNvPr>
          <p:cNvSpPr/>
          <p:nvPr/>
        </p:nvSpPr>
        <p:spPr>
          <a:xfrm>
            <a:off x="3776995" y="2800350"/>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Arrow Connector 49">
            <a:extLst>
              <a:ext uri="{FF2B5EF4-FFF2-40B4-BE49-F238E27FC236}">
                <a16:creationId xmlns:a16="http://schemas.microsoft.com/office/drawing/2014/main" id="{36A17D93-C998-4493-8B42-4F7309C357E1}"/>
              </a:ext>
            </a:extLst>
          </p:cNvPr>
          <p:cNvCxnSpPr/>
          <p:nvPr/>
        </p:nvCxnSpPr>
        <p:spPr>
          <a:xfrm flipV="1">
            <a:off x="2438400" y="3468691"/>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2443B0C7-46D7-44F7-82D2-A904E4EB6F8E}"/>
              </a:ext>
            </a:extLst>
          </p:cNvPr>
          <p:cNvSpPr txBox="1"/>
          <p:nvPr/>
        </p:nvSpPr>
        <p:spPr>
          <a:xfrm>
            <a:off x="2471058" y="3181350"/>
            <a:ext cx="2939142" cy="369332"/>
          </a:xfrm>
          <a:prstGeom prst="rect">
            <a:avLst/>
          </a:prstGeom>
          <a:noFill/>
        </p:spPr>
        <p:txBody>
          <a:bodyPr wrap="square" rtlCol="0">
            <a:spAutoFit/>
          </a:bodyPr>
          <a:lstStyle/>
          <a:p>
            <a:pPr algn="ctr"/>
            <a:r>
              <a:rPr lang="en-US" dirty="0"/>
              <a:t>GET 2, 1080p</a:t>
            </a:r>
          </a:p>
        </p:txBody>
      </p:sp>
      <p:cxnSp>
        <p:nvCxnSpPr>
          <p:cNvPr id="52" name="Straight Arrow Connector 51">
            <a:extLst>
              <a:ext uri="{FF2B5EF4-FFF2-40B4-BE49-F238E27FC236}">
                <a16:creationId xmlns:a16="http://schemas.microsoft.com/office/drawing/2014/main" id="{07885C51-C9F8-499C-AC80-DE39D467712C}"/>
              </a:ext>
            </a:extLst>
          </p:cNvPr>
          <p:cNvCxnSpPr>
            <a:cxnSpLocks/>
          </p:cNvCxnSpPr>
          <p:nvPr/>
        </p:nvCxnSpPr>
        <p:spPr>
          <a:xfrm rot="10800000" flipV="1">
            <a:off x="2438401" y="3893101"/>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Rectangle 52">
            <a:extLst>
              <a:ext uri="{FF2B5EF4-FFF2-40B4-BE49-F238E27FC236}">
                <a16:creationId xmlns:a16="http://schemas.microsoft.com/office/drawing/2014/main" id="{15B3F00F-E2C1-445E-A60F-77BBAFB2FC9A}"/>
              </a:ext>
            </a:extLst>
          </p:cNvPr>
          <p:cNvSpPr/>
          <p:nvPr/>
        </p:nvSpPr>
        <p:spPr>
          <a:xfrm>
            <a:off x="3776996" y="3638550"/>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316AF94-7067-4055-A3AA-2F908EFFE3A4}"/>
              </a:ext>
            </a:extLst>
          </p:cNvPr>
          <p:cNvCxnSpPr/>
          <p:nvPr/>
        </p:nvCxnSpPr>
        <p:spPr>
          <a:xfrm flipV="1">
            <a:off x="2438400" y="4242359"/>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687D23EA-B22A-4015-8233-C2DF4BE7D542}"/>
              </a:ext>
            </a:extLst>
          </p:cNvPr>
          <p:cNvSpPr txBox="1"/>
          <p:nvPr/>
        </p:nvSpPr>
        <p:spPr>
          <a:xfrm>
            <a:off x="2471058" y="3955018"/>
            <a:ext cx="2939142" cy="369332"/>
          </a:xfrm>
          <a:prstGeom prst="rect">
            <a:avLst/>
          </a:prstGeom>
          <a:noFill/>
        </p:spPr>
        <p:txBody>
          <a:bodyPr wrap="square" rtlCol="0">
            <a:spAutoFit/>
          </a:bodyPr>
          <a:lstStyle/>
          <a:p>
            <a:pPr algn="ctr"/>
            <a:r>
              <a:rPr lang="en-US" dirty="0"/>
              <a:t>GET 3, 720p</a:t>
            </a:r>
          </a:p>
        </p:txBody>
      </p:sp>
      <p:sp>
        <p:nvSpPr>
          <p:cNvPr id="58" name="TextBox 57">
            <a:extLst>
              <a:ext uri="{FF2B5EF4-FFF2-40B4-BE49-F238E27FC236}">
                <a16:creationId xmlns:a16="http://schemas.microsoft.com/office/drawing/2014/main" id="{95774DF4-EDA1-4888-9FC4-AC35483BD133}"/>
              </a:ext>
            </a:extLst>
          </p:cNvPr>
          <p:cNvSpPr txBox="1"/>
          <p:nvPr/>
        </p:nvSpPr>
        <p:spPr>
          <a:xfrm rot="16200000">
            <a:off x="3752675" y="4656834"/>
            <a:ext cx="337805" cy="369332"/>
          </a:xfrm>
          <a:prstGeom prst="rect">
            <a:avLst/>
          </a:prstGeom>
          <a:noFill/>
        </p:spPr>
        <p:txBody>
          <a:bodyPr wrap="square" rtlCol="0">
            <a:spAutoFit/>
          </a:bodyPr>
          <a:lstStyle/>
          <a:p>
            <a:r>
              <a:rPr lang="en-US" dirty="0"/>
              <a:t>…</a:t>
            </a:r>
          </a:p>
        </p:txBody>
      </p:sp>
      <p:sp>
        <p:nvSpPr>
          <p:cNvPr id="59" name="Rectangle 58">
            <a:extLst>
              <a:ext uri="{FF2B5EF4-FFF2-40B4-BE49-F238E27FC236}">
                <a16:creationId xmlns:a16="http://schemas.microsoft.com/office/drawing/2014/main" id="{C0A461BE-0053-4E7B-B43F-EF8E81C0ECF6}"/>
              </a:ext>
            </a:extLst>
          </p:cNvPr>
          <p:cNvSpPr/>
          <p:nvPr/>
        </p:nvSpPr>
        <p:spPr>
          <a:xfrm>
            <a:off x="228600" y="3317640"/>
            <a:ext cx="1752600" cy="47331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0" name="TextBox 59">
            <a:extLst>
              <a:ext uri="{FF2B5EF4-FFF2-40B4-BE49-F238E27FC236}">
                <a16:creationId xmlns:a16="http://schemas.microsoft.com/office/drawing/2014/main" id="{ECB7C65C-7EE2-451C-8E5F-0402B2E525F1}"/>
              </a:ext>
            </a:extLst>
          </p:cNvPr>
          <p:cNvSpPr txBox="1"/>
          <p:nvPr/>
        </p:nvSpPr>
        <p:spPr>
          <a:xfrm>
            <a:off x="168731" y="3795434"/>
            <a:ext cx="1491342" cy="338554"/>
          </a:xfrm>
          <a:prstGeom prst="rect">
            <a:avLst/>
          </a:prstGeom>
          <a:noFill/>
        </p:spPr>
        <p:txBody>
          <a:bodyPr wrap="square" rtlCol="0">
            <a:spAutoFit/>
          </a:bodyPr>
          <a:lstStyle/>
          <a:p>
            <a:r>
              <a:rPr lang="en-US" sz="1600" dirty="0"/>
              <a:t>Video Buffer</a:t>
            </a:r>
          </a:p>
        </p:txBody>
      </p:sp>
      <p:sp>
        <p:nvSpPr>
          <p:cNvPr id="61" name="Rectangle 60">
            <a:extLst>
              <a:ext uri="{FF2B5EF4-FFF2-40B4-BE49-F238E27FC236}">
                <a16:creationId xmlns:a16="http://schemas.microsoft.com/office/drawing/2014/main" id="{2264DF1D-8416-4F72-98B9-CD4030DC3DC2}"/>
              </a:ext>
            </a:extLst>
          </p:cNvPr>
          <p:cNvSpPr/>
          <p:nvPr/>
        </p:nvSpPr>
        <p:spPr>
          <a:xfrm>
            <a:off x="304800" y="3460199"/>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FFD880EF-1160-4A7E-B503-C9DD6CA8758D}"/>
              </a:ext>
            </a:extLst>
          </p:cNvPr>
          <p:cNvSpPr/>
          <p:nvPr/>
        </p:nvSpPr>
        <p:spPr>
          <a:xfrm>
            <a:off x="652795" y="3460199"/>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E530FC26-7A4A-4049-8752-6C95D90A3EAE}"/>
              </a:ext>
            </a:extLst>
          </p:cNvPr>
          <p:cNvSpPr/>
          <p:nvPr/>
        </p:nvSpPr>
        <p:spPr>
          <a:xfrm>
            <a:off x="990600" y="3460199"/>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476DA19-4FDF-406C-98FE-77CA920C9D01}"/>
              </a:ext>
            </a:extLst>
          </p:cNvPr>
          <p:cNvSpPr/>
          <p:nvPr/>
        </p:nvSpPr>
        <p:spPr>
          <a:xfrm>
            <a:off x="1338595" y="3460199"/>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D0CEBB8C-B838-432C-9EB7-2D9E7B8C33E5}"/>
              </a:ext>
            </a:extLst>
          </p:cNvPr>
          <p:cNvCxnSpPr>
            <a:cxnSpLocks/>
          </p:cNvCxnSpPr>
          <p:nvPr/>
        </p:nvCxnSpPr>
        <p:spPr>
          <a:xfrm rot="10800000" flipV="1">
            <a:off x="2438401" y="4611690"/>
            <a:ext cx="2971800" cy="174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Rectangle 70">
            <a:extLst>
              <a:ext uri="{FF2B5EF4-FFF2-40B4-BE49-F238E27FC236}">
                <a16:creationId xmlns:a16="http://schemas.microsoft.com/office/drawing/2014/main" id="{7E25A1F0-452E-4382-8356-A3EF28D73235}"/>
              </a:ext>
            </a:extLst>
          </p:cNvPr>
          <p:cNvSpPr/>
          <p:nvPr/>
        </p:nvSpPr>
        <p:spPr>
          <a:xfrm>
            <a:off x="3776996" y="4357139"/>
            <a:ext cx="261605" cy="254551"/>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14BEE1-3059-4AB3-8B93-EA0AC90532A3}"/>
              </a:ext>
            </a:extLst>
          </p:cNvPr>
          <p:cNvSpPr/>
          <p:nvPr/>
        </p:nvSpPr>
        <p:spPr>
          <a:xfrm>
            <a:off x="959240" y="3327902"/>
            <a:ext cx="691075" cy="45380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1834484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0"/>
                                        </p:tgtEl>
                                        <p:attrNameLst>
                                          <p:attrName>style.visibility</p:attrName>
                                        </p:attrNameLst>
                                      </p:cBhvr>
                                      <p:to>
                                        <p:strVal val="visible"/>
                                      </p:to>
                                    </p:set>
                                  </p:childTnLst>
                                </p:cTn>
                              </p:par>
                              <p:par>
                                <p:cTn id="65" presetID="1" presetClass="exit" presetSubtype="0" fill="hold" grpId="1" nodeType="withEffect">
                                  <p:stCondLst>
                                    <p:cond delay="0"/>
                                  </p:stCondLst>
                                  <p:childTnLst>
                                    <p:set>
                                      <p:cBhvr>
                                        <p:cTn id="66" dur="1" fill="hold">
                                          <p:stCondLst>
                                            <p:cond delay="0"/>
                                          </p:stCondLst>
                                        </p:cTn>
                                        <p:tgtEl>
                                          <p:spTgt spid="6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2"/>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1" nodeType="click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8"/>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1" nodeType="clickEffect">
                                  <p:stCondLst>
                                    <p:cond delay="0"/>
                                  </p:stCondLst>
                                  <p:childTnLst>
                                    <p:set>
                                      <p:cBhvr>
                                        <p:cTn id="116" dur="1" fill="hold">
                                          <p:stCondLst>
                                            <p:cond delay="0"/>
                                          </p:stCondLst>
                                        </p:cTn>
                                        <p:tgtEl>
                                          <p:spTgt spid="7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6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22" grpId="0"/>
      <p:bldP spid="28" grpId="0"/>
      <p:bldP spid="29" grpId="0"/>
      <p:bldP spid="30" grpId="0"/>
      <p:bldP spid="31" grpId="0"/>
      <p:bldP spid="40" grpId="0"/>
      <p:bldP spid="42" grpId="0"/>
      <p:bldP spid="44" grpId="0"/>
      <p:bldP spid="49" grpId="0" animBg="1"/>
      <p:bldP spid="51" grpId="0"/>
      <p:bldP spid="53" grpId="1" animBg="1"/>
      <p:bldP spid="57" grpId="0"/>
      <p:bldP spid="58" grpId="0"/>
      <p:bldP spid="59" grpId="0" animBg="1"/>
      <p:bldP spid="60" grpId="0"/>
      <p:bldP spid="60" grpId="1"/>
      <p:bldP spid="61" grpId="0" animBg="1"/>
      <p:bldP spid="62" grpId="0" animBg="1"/>
      <p:bldP spid="63" grpId="0" animBg="1"/>
      <p:bldP spid="64" grpId="0" animBg="1"/>
      <p:bldP spid="71" grpId="1"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3F5A7-0229-47F1-ABD6-B2305BB44921}"/>
              </a:ext>
            </a:extLst>
          </p:cNvPr>
          <p:cNvSpPr>
            <a:spLocks noGrp="1"/>
          </p:cNvSpPr>
          <p:nvPr>
            <p:ph type="title"/>
          </p:nvPr>
        </p:nvSpPr>
        <p:spPr>
          <a:xfrm>
            <a:off x="533400" y="118110"/>
            <a:ext cx="8610600" cy="1005840"/>
          </a:xfrm>
        </p:spPr>
        <p:txBody>
          <a:bodyPr>
            <a:normAutofit fontScale="90000"/>
          </a:bodyPr>
          <a:lstStyle/>
          <a:p>
            <a:r>
              <a:rPr lang="en-US" dirty="0"/>
              <a:t>Overview – Quality of Experience Metrics</a:t>
            </a:r>
          </a:p>
        </p:txBody>
      </p:sp>
      <p:sp>
        <p:nvSpPr>
          <p:cNvPr id="3" name="Footer Placeholder 2">
            <a:extLst>
              <a:ext uri="{FF2B5EF4-FFF2-40B4-BE49-F238E27FC236}">
                <a16:creationId xmlns:a16="http://schemas.microsoft.com/office/drawing/2014/main" id="{7E54FBAF-EBF3-4B9F-9754-FD009832FDDD}"/>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965801E8-AB5A-4FE9-855A-E253147EC58A}"/>
              </a:ext>
            </a:extLst>
          </p:cNvPr>
          <p:cNvSpPr>
            <a:spLocks noGrp="1"/>
          </p:cNvSpPr>
          <p:nvPr>
            <p:ph type="sldNum" sz="quarter" idx="12"/>
          </p:nvPr>
        </p:nvSpPr>
        <p:spPr>
          <a:xfrm>
            <a:off x="76201" y="4731398"/>
            <a:ext cx="533400" cy="183357"/>
          </a:xfrm>
        </p:spPr>
        <p:txBody>
          <a:bodyPr>
            <a:noAutofit/>
          </a:bodyPr>
          <a:lstStyle/>
          <a:p>
            <a:fld id="{A3F7CB7D-F184-43C7-B6FD-03D728E1BBFF}" type="slidenum">
              <a:rPr kumimoji="0" lang="en-US" sz="1800" smtClean="0">
                <a:solidFill>
                  <a:schemeClr val="tx1"/>
                </a:solidFill>
              </a:rPr>
              <a:pPr/>
              <a:t>5</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D304A1E0-A35B-4C0F-94D7-915EDFC48F9C}"/>
              </a:ext>
            </a:extLst>
          </p:cNvPr>
          <p:cNvSpPr>
            <a:spLocks noGrp="1"/>
          </p:cNvSpPr>
          <p:nvPr>
            <p:ph sz="quarter" idx="13"/>
          </p:nvPr>
        </p:nvSpPr>
        <p:spPr>
          <a:xfrm>
            <a:off x="533400" y="1428750"/>
            <a:ext cx="8229600" cy="685800"/>
          </a:xfrm>
        </p:spPr>
        <p:txBody>
          <a:bodyPr/>
          <a:lstStyle/>
          <a:p>
            <a:r>
              <a:rPr lang="en-US" dirty="0"/>
              <a:t>Used to objectively measure user experience.</a:t>
            </a:r>
          </a:p>
        </p:txBody>
      </p:sp>
      <p:pic>
        <p:nvPicPr>
          <p:cNvPr id="7" name="Picture 6">
            <a:extLst>
              <a:ext uri="{FF2B5EF4-FFF2-40B4-BE49-F238E27FC236}">
                <a16:creationId xmlns:a16="http://schemas.microsoft.com/office/drawing/2014/main" id="{5B57F176-D9A8-465F-9288-3D626CEC9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0229" y="2347992"/>
            <a:ext cx="865844" cy="907075"/>
          </a:xfrm>
          <a:prstGeom prst="rect">
            <a:avLst/>
          </a:prstGeom>
        </p:spPr>
      </p:pic>
      <p:sp>
        <p:nvSpPr>
          <p:cNvPr id="8" name="Rectangle 7">
            <a:extLst>
              <a:ext uri="{FF2B5EF4-FFF2-40B4-BE49-F238E27FC236}">
                <a16:creationId xmlns:a16="http://schemas.microsoft.com/office/drawing/2014/main" id="{3A6BA59A-824C-4794-AA62-87972348DEB0}"/>
              </a:ext>
            </a:extLst>
          </p:cNvPr>
          <p:cNvSpPr/>
          <p:nvPr/>
        </p:nvSpPr>
        <p:spPr>
          <a:xfrm>
            <a:off x="6316851" y="3407467"/>
            <a:ext cx="1752600" cy="47331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Content Placeholder 5">
            <a:extLst>
              <a:ext uri="{FF2B5EF4-FFF2-40B4-BE49-F238E27FC236}">
                <a16:creationId xmlns:a16="http://schemas.microsoft.com/office/drawing/2014/main" id="{A60CCCBD-3228-4FDC-93F5-65F9627D9925}"/>
              </a:ext>
            </a:extLst>
          </p:cNvPr>
          <p:cNvSpPr txBox="1">
            <a:spLocks/>
          </p:cNvSpPr>
          <p:nvPr/>
        </p:nvSpPr>
        <p:spPr>
          <a:xfrm>
            <a:off x="533400" y="2007309"/>
            <a:ext cx="4800600" cy="2573437"/>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extLst/>
          </a:lstStyle>
          <a:p>
            <a:r>
              <a:rPr lang="en-US" dirty="0"/>
              <a:t>Startup Delay</a:t>
            </a:r>
          </a:p>
          <a:p>
            <a:r>
              <a:rPr lang="en-US" dirty="0"/>
              <a:t>Average Quality</a:t>
            </a:r>
          </a:p>
          <a:p>
            <a:r>
              <a:rPr lang="en-US" dirty="0"/>
              <a:t>Rebuffering</a:t>
            </a:r>
          </a:p>
          <a:p>
            <a:pPr marL="0" indent="0">
              <a:buNone/>
            </a:pPr>
            <a:r>
              <a:rPr lang="en-US" dirty="0" err="1">
                <a:solidFill>
                  <a:srgbClr val="FF0000"/>
                </a:solidFill>
              </a:rPr>
              <a:t>QoE</a:t>
            </a:r>
            <a:r>
              <a:rPr lang="en-US" dirty="0">
                <a:solidFill>
                  <a:srgbClr val="FF0000"/>
                </a:solidFill>
              </a:rPr>
              <a:t> metrics</a:t>
            </a:r>
          </a:p>
        </p:txBody>
      </p:sp>
      <p:sp>
        <p:nvSpPr>
          <p:cNvPr id="16" name="Rectangle 15">
            <a:extLst>
              <a:ext uri="{FF2B5EF4-FFF2-40B4-BE49-F238E27FC236}">
                <a16:creationId xmlns:a16="http://schemas.microsoft.com/office/drawing/2014/main" id="{5943EAF8-A737-4361-B74F-68A656441F3C}"/>
              </a:ext>
            </a:extLst>
          </p:cNvPr>
          <p:cNvSpPr/>
          <p:nvPr/>
        </p:nvSpPr>
        <p:spPr>
          <a:xfrm>
            <a:off x="6400800" y="3536399"/>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6EFE913-1660-4593-A390-319953BB26F9}"/>
              </a:ext>
            </a:extLst>
          </p:cNvPr>
          <p:cNvSpPr/>
          <p:nvPr/>
        </p:nvSpPr>
        <p:spPr>
          <a:xfrm>
            <a:off x="6713491" y="3536398"/>
            <a:ext cx="261605" cy="2545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4FD1C6A-F652-450E-849F-EC39D6C50FA4}"/>
              </a:ext>
            </a:extLst>
          </p:cNvPr>
          <p:cNvSpPr/>
          <p:nvPr/>
        </p:nvSpPr>
        <p:spPr>
          <a:xfrm>
            <a:off x="7010400" y="3536399"/>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B538DF0-0C81-4D30-822F-C521FC3C91D4}"/>
              </a:ext>
            </a:extLst>
          </p:cNvPr>
          <p:cNvSpPr/>
          <p:nvPr/>
        </p:nvSpPr>
        <p:spPr>
          <a:xfrm>
            <a:off x="7315200" y="3536399"/>
            <a:ext cx="261605" cy="2545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9C4EF9A-D8B1-4EED-9572-501E4738B346}"/>
              </a:ext>
            </a:extLst>
          </p:cNvPr>
          <p:cNvSpPr/>
          <p:nvPr/>
        </p:nvSpPr>
        <p:spPr>
          <a:xfrm>
            <a:off x="6388270" y="3407467"/>
            <a:ext cx="609600" cy="473310"/>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TextBox 20">
            <a:extLst>
              <a:ext uri="{FF2B5EF4-FFF2-40B4-BE49-F238E27FC236}">
                <a16:creationId xmlns:a16="http://schemas.microsoft.com/office/drawing/2014/main" id="{7047E76D-28AC-42DF-ADDB-9B4E56E63D0E}"/>
              </a:ext>
            </a:extLst>
          </p:cNvPr>
          <p:cNvSpPr txBox="1"/>
          <p:nvPr/>
        </p:nvSpPr>
        <p:spPr>
          <a:xfrm>
            <a:off x="3429000" y="2594796"/>
            <a:ext cx="2008514" cy="523220"/>
          </a:xfrm>
          <a:prstGeom prst="rect">
            <a:avLst/>
          </a:prstGeom>
          <a:noFill/>
        </p:spPr>
        <p:txBody>
          <a:bodyPr wrap="square" rtlCol="0">
            <a:spAutoFit/>
          </a:bodyPr>
          <a:lstStyle/>
          <a:p>
            <a:r>
              <a:rPr lang="en-US" sz="2800" dirty="0"/>
              <a:t>=1080p</a:t>
            </a:r>
          </a:p>
        </p:txBody>
      </p:sp>
      <p:sp>
        <p:nvSpPr>
          <p:cNvPr id="22" name="TextBox 21">
            <a:extLst>
              <a:ext uri="{FF2B5EF4-FFF2-40B4-BE49-F238E27FC236}">
                <a16:creationId xmlns:a16="http://schemas.microsoft.com/office/drawing/2014/main" id="{A4899821-E1E8-4670-A939-AC665EF95081}"/>
              </a:ext>
            </a:extLst>
          </p:cNvPr>
          <p:cNvSpPr txBox="1"/>
          <p:nvPr/>
        </p:nvSpPr>
        <p:spPr>
          <a:xfrm>
            <a:off x="3429000" y="2595415"/>
            <a:ext cx="2008514" cy="523220"/>
          </a:xfrm>
          <a:prstGeom prst="rect">
            <a:avLst/>
          </a:prstGeom>
          <a:noFill/>
        </p:spPr>
        <p:txBody>
          <a:bodyPr wrap="square" rtlCol="0">
            <a:spAutoFit/>
          </a:bodyPr>
          <a:lstStyle/>
          <a:p>
            <a:r>
              <a:rPr lang="en-US" sz="2800" dirty="0"/>
              <a:t>=900p</a:t>
            </a:r>
          </a:p>
        </p:txBody>
      </p:sp>
      <p:pic>
        <p:nvPicPr>
          <p:cNvPr id="24" name="Picture 23">
            <a:extLst>
              <a:ext uri="{FF2B5EF4-FFF2-40B4-BE49-F238E27FC236}">
                <a16:creationId xmlns:a16="http://schemas.microsoft.com/office/drawing/2014/main" id="{003B3015-11D2-4FD7-AAF9-0E5C7C23388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48400" y="2758257"/>
            <a:ext cx="496810" cy="496810"/>
          </a:xfrm>
          <a:prstGeom prst="rect">
            <a:avLst/>
          </a:prstGeom>
        </p:spPr>
      </p:pic>
    </p:spTree>
    <p:extLst>
      <p:ext uri="{BB962C8B-B14F-4D97-AF65-F5344CB8AC3E}">
        <p14:creationId xmlns:p14="http://schemas.microsoft.com/office/powerpoint/2010/main" val="132997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42" presetClass="path" presetSubtype="0" accel="50000" decel="50000" fill="hold" grpId="1" nodeType="clickEffect">
                                  <p:stCondLst>
                                    <p:cond delay="0"/>
                                  </p:stCondLst>
                                  <p:childTnLst>
                                    <p:animMotion origin="layout" path="M -4.44444E-6 -3.33333E-6 L 0.03334 -0.00092 " pathEditMode="relative" rAng="0" ptsTypes="AA">
                                      <p:cBhvr>
                                        <p:cTn id="46" dur="2000" fill="hold"/>
                                        <p:tgtEl>
                                          <p:spTgt spid="20"/>
                                        </p:tgtEl>
                                        <p:attrNameLst>
                                          <p:attrName>ppt_x</p:attrName>
                                          <p:attrName>ppt_y</p:attrName>
                                        </p:attrNameLst>
                                      </p:cBhvr>
                                      <p:rCtr x="1667" y="-62"/>
                                    </p:animMotion>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21"/>
                                        </p:tgtEl>
                                      </p:cBhvr>
                                    </p:animEffect>
                                    <p:set>
                                      <p:cBhvr>
                                        <p:cTn id="51" dur="1" fill="hold">
                                          <p:stCondLst>
                                            <p:cond delay="499"/>
                                          </p:stCondLst>
                                        </p:cTn>
                                        <p:tgtEl>
                                          <p:spTgt spid="21"/>
                                        </p:tgtEl>
                                        <p:attrNameLst>
                                          <p:attrName>style.visibility</p:attrName>
                                        </p:attrNameLst>
                                      </p:cBhvr>
                                      <p:to>
                                        <p:strVal val="hidden"/>
                                      </p:to>
                                    </p:set>
                                  </p:childTnLst>
                                </p:cTn>
                              </p:par>
                            </p:childTnLst>
                          </p:cTn>
                        </p:par>
                        <p:par>
                          <p:cTn id="52" fill="hold">
                            <p:stCondLst>
                              <p:cond delay="500"/>
                            </p:stCondLst>
                            <p:childTnLst>
                              <p:par>
                                <p:cTn id="53" presetID="10" presetClass="entr" presetSubtype="0" fill="hold" grpId="0" nodeType="after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xit" presetSubtype="0" fill="hold" grpId="2" nodeType="withEffect">
                                  <p:stCondLst>
                                    <p:cond delay="0"/>
                                  </p:stCondLst>
                                  <p:childTnLst>
                                    <p:set>
                                      <p:cBhvr>
                                        <p:cTn id="61" dur="1" fill="hold">
                                          <p:stCondLst>
                                            <p:cond delay="0"/>
                                          </p:stCondLst>
                                        </p:cTn>
                                        <p:tgtEl>
                                          <p:spTgt spid="20"/>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0" presetClass="exit" presetSubtype="0" fill="hold" grpId="1" nodeType="clickEffect">
                                  <p:stCondLst>
                                    <p:cond delay="0"/>
                                  </p:stCondLst>
                                  <p:childTnLst>
                                    <p:animEffect transition="out" filter="fade">
                                      <p:cBhvr>
                                        <p:cTn id="69" dur="500"/>
                                        <p:tgtEl>
                                          <p:spTgt spid="16"/>
                                        </p:tgtEl>
                                      </p:cBhvr>
                                    </p:animEffect>
                                    <p:set>
                                      <p:cBhvr>
                                        <p:cTn id="70" dur="1" fill="hold">
                                          <p:stCondLst>
                                            <p:cond delay="499"/>
                                          </p:stCondLst>
                                        </p:cTn>
                                        <p:tgtEl>
                                          <p:spTgt spid="16"/>
                                        </p:tgtEl>
                                        <p:attrNameLst>
                                          <p:attrName>style.visibility</p:attrName>
                                        </p:attrNameLst>
                                      </p:cBhvr>
                                      <p:to>
                                        <p:strVal val="hidden"/>
                                      </p:to>
                                    </p:set>
                                  </p:childTnLst>
                                </p:cTn>
                              </p:par>
                            </p:childTnLst>
                          </p:cTn>
                        </p:par>
                        <p:par>
                          <p:cTn id="71" fill="hold">
                            <p:stCondLst>
                              <p:cond delay="500"/>
                            </p:stCondLst>
                            <p:childTnLst>
                              <p:par>
                                <p:cTn id="72" presetID="10" presetClass="exit" presetSubtype="0" fill="hold" grpId="1" nodeType="afterEffect">
                                  <p:stCondLst>
                                    <p:cond delay="250"/>
                                  </p:stCondLst>
                                  <p:childTnLst>
                                    <p:animEffect transition="out" filter="fade">
                                      <p:cBhvr>
                                        <p:cTn id="73" dur="500"/>
                                        <p:tgtEl>
                                          <p:spTgt spid="17"/>
                                        </p:tgtEl>
                                      </p:cBhvr>
                                    </p:animEffect>
                                    <p:set>
                                      <p:cBhvr>
                                        <p:cTn id="74" dur="1" fill="hold">
                                          <p:stCondLst>
                                            <p:cond delay="499"/>
                                          </p:stCondLst>
                                        </p:cTn>
                                        <p:tgtEl>
                                          <p:spTgt spid="17"/>
                                        </p:tgtEl>
                                        <p:attrNameLst>
                                          <p:attrName>style.visibility</p:attrName>
                                        </p:attrNameLst>
                                      </p:cBhvr>
                                      <p:to>
                                        <p:strVal val="hidden"/>
                                      </p:to>
                                    </p:set>
                                  </p:childTnLst>
                                </p:cTn>
                              </p:par>
                            </p:childTnLst>
                          </p:cTn>
                        </p:par>
                        <p:par>
                          <p:cTn id="75" fill="hold">
                            <p:stCondLst>
                              <p:cond delay="1250"/>
                            </p:stCondLst>
                            <p:childTnLst>
                              <p:par>
                                <p:cTn id="76" presetID="10" presetClass="exit" presetSubtype="0" fill="hold" grpId="1" nodeType="afterEffect">
                                  <p:stCondLst>
                                    <p:cond delay="250"/>
                                  </p:stCondLst>
                                  <p:childTnLst>
                                    <p:animEffect transition="out" filter="fade">
                                      <p:cBhvr>
                                        <p:cTn id="77" dur="500"/>
                                        <p:tgtEl>
                                          <p:spTgt spid="18"/>
                                        </p:tgtEl>
                                      </p:cBhvr>
                                    </p:animEffect>
                                    <p:set>
                                      <p:cBhvr>
                                        <p:cTn id="78" dur="1" fill="hold">
                                          <p:stCondLst>
                                            <p:cond delay="499"/>
                                          </p:stCondLst>
                                        </p:cTn>
                                        <p:tgtEl>
                                          <p:spTgt spid="18"/>
                                        </p:tgtEl>
                                        <p:attrNameLst>
                                          <p:attrName>style.visibility</p:attrName>
                                        </p:attrNameLst>
                                      </p:cBhvr>
                                      <p:to>
                                        <p:strVal val="hidden"/>
                                      </p:to>
                                    </p:set>
                                  </p:childTnLst>
                                </p:cTn>
                              </p:par>
                            </p:childTnLst>
                          </p:cTn>
                        </p:par>
                        <p:par>
                          <p:cTn id="79" fill="hold">
                            <p:stCondLst>
                              <p:cond delay="2000"/>
                            </p:stCondLst>
                            <p:childTnLst>
                              <p:par>
                                <p:cTn id="80" presetID="10" presetClass="exit" presetSubtype="0" fill="hold" grpId="1" nodeType="afterEffect">
                                  <p:stCondLst>
                                    <p:cond delay="250"/>
                                  </p:stCondLst>
                                  <p:childTnLst>
                                    <p:animEffect transition="out" filter="fade">
                                      <p:cBhvr>
                                        <p:cTn id="81" dur="500"/>
                                        <p:tgtEl>
                                          <p:spTgt spid="19"/>
                                        </p:tgtEl>
                                      </p:cBhvr>
                                    </p:animEffect>
                                    <p:set>
                                      <p:cBhvr>
                                        <p:cTn id="82" dur="1" fill="hold">
                                          <p:stCondLst>
                                            <p:cond delay="499"/>
                                          </p:stCondLst>
                                        </p:cTn>
                                        <p:tgtEl>
                                          <p:spTgt spid="19"/>
                                        </p:tgtEl>
                                        <p:attrNameLst>
                                          <p:attrName>style.visibility</p:attrName>
                                        </p:attrNameLst>
                                      </p:cBhvr>
                                      <p:to>
                                        <p:strVal val="hidden"/>
                                      </p:to>
                                    </p:set>
                                  </p:childTnLst>
                                </p:cTn>
                              </p:par>
                            </p:childTnLst>
                          </p:cTn>
                        </p:par>
                        <p:par>
                          <p:cTn id="83" fill="hold">
                            <p:stCondLst>
                              <p:cond delay="2750"/>
                            </p:stCondLst>
                            <p:childTnLst>
                              <p:par>
                                <p:cTn id="84" presetID="1" presetClass="entr" presetSubtype="0" fill="hold" nodeType="afterEffect">
                                  <p:stCondLst>
                                    <p:cond delay="0"/>
                                  </p:stCondLst>
                                  <p:childTnLst>
                                    <p:set>
                                      <p:cBhvr>
                                        <p:cTn id="85" dur="1" fill="hold">
                                          <p:stCondLst>
                                            <p:cond delay="0"/>
                                          </p:stCondLst>
                                        </p:cTn>
                                        <p:tgtEl>
                                          <p:spTgt spid="24"/>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11" grpId="0" uiExpand="1" build="p"/>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p:bldP spid="21" grpId="1"/>
      <p:bldP spid="22" grpId="0"/>
      <p:bldP spid="2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9C3F0F01-C2EB-434A-A93F-29FD6C85EC24}"/>
              </a:ext>
            </a:extLst>
          </p:cNvPr>
          <p:cNvSpPr txBox="1"/>
          <p:nvPr/>
        </p:nvSpPr>
        <p:spPr>
          <a:xfrm>
            <a:off x="5181600" y="2800350"/>
            <a:ext cx="1676400" cy="369332"/>
          </a:xfrm>
          <a:prstGeom prst="rect">
            <a:avLst/>
          </a:prstGeom>
          <a:noFill/>
        </p:spPr>
        <p:txBody>
          <a:bodyPr wrap="square" rtlCol="0">
            <a:spAutoFit/>
          </a:bodyPr>
          <a:lstStyle/>
          <a:p>
            <a:r>
              <a:rPr lang="en-US" dirty="0" err="1">
                <a:solidFill>
                  <a:srgbClr val="FF0000"/>
                </a:solidFill>
              </a:rPr>
              <a:t>QoE</a:t>
            </a:r>
            <a:r>
              <a:rPr lang="en-US" dirty="0">
                <a:solidFill>
                  <a:srgbClr val="FF0000"/>
                </a:solidFill>
              </a:rPr>
              <a:t> metrics</a:t>
            </a:r>
          </a:p>
        </p:txBody>
      </p:sp>
      <p:sp>
        <p:nvSpPr>
          <p:cNvPr id="56" name="Arrow: Right 55">
            <a:extLst>
              <a:ext uri="{FF2B5EF4-FFF2-40B4-BE49-F238E27FC236}">
                <a16:creationId xmlns:a16="http://schemas.microsoft.com/office/drawing/2014/main" id="{CDB54531-7D7D-4797-B610-4B3BE492719B}"/>
              </a:ext>
            </a:extLst>
          </p:cNvPr>
          <p:cNvSpPr/>
          <p:nvPr/>
        </p:nvSpPr>
        <p:spPr>
          <a:xfrm rot="5400000">
            <a:off x="5806711" y="2559077"/>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55ECB6F-0492-403A-AFC4-53ECE11C75F3}"/>
              </a:ext>
            </a:extLst>
          </p:cNvPr>
          <p:cNvSpPr>
            <a:spLocks noGrp="1"/>
          </p:cNvSpPr>
          <p:nvPr>
            <p:ph type="title"/>
          </p:nvPr>
        </p:nvSpPr>
        <p:spPr/>
        <p:txBody>
          <a:bodyPr/>
          <a:lstStyle/>
          <a:p>
            <a:r>
              <a:rPr lang="en-US" dirty="0"/>
              <a:t>Overview - Network Management</a:t>
            </a:r>
          </a:p>
        </p:txBody>
      </p:sp>
      <p:sp>
        <p:nvSpPr>
          <p:cNvPr id="3" name="Footer Placeholder 2">
            <a:extLst>
              <a:ext uri="{FF2B5EF4-FFF2-40B4-BE49-F238E27FC236}">
                <a16:creationId xmlns:a16="http://schemas.microsoft.com/office/drawing/2014/main" id="{A840F5B7-F089-464B-B288-37055AAE6A54}"/>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B81C5F7B-ECBA-4EDB-BA08-DDF2A87394FB}"/>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6</a:t>
            </a:fld>
            <a:endParaRPr kumimoji="0" lang="en-US" sz="1800" dirty="0">
              <a:solidFill>
                <a:schemeClr val="tx1"/>
              </a:solidFill>
            </a:endParaRPr>
          </a:p>
        </p:txBody>
      </p:sp>
      <p:sp>
        <p:nvSpPr>
          <p:cNvPr id="7" name="Rectangle 6">
            <a:extLst>
              <a:ext uri="{FF2B5EF4-FFF2-40B4-BE49-F238E27FC236}">
                <a16:creationId xmlns:a16="http://schemas.microsoft.com/office/drawing/2014/main" id="{23C7BFBE-511B-482A-9121-6FAA4D210DE4}"/>
              </a:ext>
            </a:extLst>
          </p:cNvPr>
          <p:cNvSpPr/>
          <p:nvPr/>
        </p:nvSpPr>
        <p:spPr>
          <a:xfrm>
            <a:off x="742114" y="1745218"/>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5FE37872-6D0B-4545-A2EC-35EF1F1DED2F}"/>
              </a:ext>
            </a:extLst>
          </p:cNvPr>
          <p:cNvSpPr/>
          <p:nvPr/>
        </p:nvSpPr>
        <p:spPr>
          <a:xfrm>
            <a:off x="742114" y="2126218"/>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5E194304-76C8-4812-9EAD-332F61CDE1D1}"/>
              </a:ext>
            </a:extLst>
          </p:cNvPr>
          <p:cNvSpPr/>
          <p:nvPr/>
        </p:nvSpPr>
        <p:spPr>
          <a:xfrm>
            <a:off x="742114" y="2507218"/>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D952CCBE-12B0-4570-9D2B-03E0A867B205}"/>
              </a:ext>
            </a:extLst>
          </p:cNvPr>
          <p:cNvSpPr/>
          <p:nvPr/>
        </p:nvSpPr>
        <p:spPr>
          <a:xfrm>
            <a:off x="742114" y="2888218"/>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DDD83CEB-209B-4FEE-AC75-09F2CB05933B}"/>
              </a:ext>
            </a:extLst>
          </p:cNvPr>
          <p:cNvSpPr/>
          <p:nvPr/>
        </p:nvSpPr>
        <p:spPr>
          <a:xfrm>
            <a:off x="742114" y="3269218"/>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792624E0-CA02-46A9-AD16-E73B9A6478CC}"/>
              </a:ext>
            </a:extLst>
          </p:cNvPr>
          <p:cNvSpPr txBox="1"/>
          <p:nvPr/>
        </p:nvSpPr>
        <p:spPr>
          <a:xfrm>
            <a:off x="742114" y="1745218"/>
            <a:ext cx="1600200" cy="381000"/>
          </a:xfrm>
          <a:prstGeom prst="rect">
            <a:avLst/>
          </a:prstGeom>
          <a:noFill/>
        </p:spPr>
        <p:txBody>
          <a:bodyPr wrap="square" rtlCol="0">
            <a:spAutoFit/>
          </a:bodyPr>
          <a:lstStyle/>
          <a:p>
            <a:pPr algn="ctr"/>
            <a:r>
              <a:rPr lang="en-US" dirty="0"/>
              <a:t>Application</a:t>
            </a:r>
          </a:p>
        </p:txBody>
      </p:sp>
      <p:sp>
        <p:nvSpPr>
          <p:cNvPr id="13" name="TextBox 12">
            <a:extLst>
              <a:ext uri="{FF2B5EF4-FFF2-40B4-BE49-F238E27FC236}">
                <a16:creationId xmlns:a16="http://schemas.microsoft.com/office/drawing/2014/main" id="{ED537890-1014-48C9-8947-DC9756846E49}"/>
              </a:ext>
            </a:extLst>
          </p:cNvPr>
          <p:cNvSpPr txBox="1"/>
          <p:nvPr/>
        </p:nvSpPr>
        <p:spPr>
          <a:xfrm>
            <a:off x="742114" y="2126218"/>
            <a:ext cx="1600200" cy="381000"/>
          </a:xfrm>
          <a:prstGeom prst="rect">
            <a:avLst/>
          </a:prstGeom>
          <a:noFill/>
        </p:spPr>
        <p:txBody>
          <a:bodyPr wrap="square" rtlCol="0">
            <a:spAutoFit/>
          </a:bodyPr>
          <a:lstStyle/>
          <a:p>
            <a:pPr algn="ctr"/>
            <a:r>
              <a:rPr lang="en-US" dirty="0"/>
              <a:t>Transport</a:t>
            </a:r>
          </a:p>
        </p:txBody>
      </p:sp>
      <p:sp>
        <p:nvSpPr>
          <p:cNvPr id="14" name="TextBox 13">
            <a:extLst>
              <a:ext uri="{FF2B5EF4-FFF2-40B4-BE49-F238E27FC236}">
                <a16:creationId xmlns:a16="http://schemas.microsoft.com/office/drawing/2014/main" id="{26C26E2D-3007-4E55-ACF5-BFE592BAD15C}"/>
              </a:ext>
            </a:extLst>
          </p:cNvPr>
          <p:cNvSpPr txBox="1"/>
          <p:nvPr/>
        </p:nvSpPr>
        <p:spPr>
          <a:xfrm>
            <a:off x="742114" y="2507218"/>
            <a:ext cx="1600200" cy="381000"/>
          </a:xfrm>
          <a:prstGeom prst="rect">
            <a:avLst/>
          </a:prstGeom>
          <a:noFill/>
        </p:spPr>
        <p:txBody>
          <a:bodyPr wrap="square" rtlCol="0">
            <a:spAutoFit/>
          </a:bodyPr>
          <a:lstStyle/>
          <a:p>
            <a:pPr algn="ctr"/>
            <a:r>
              <a:rPr lang="en-US" dirty="0"/>
              <a:t>Network</a:t>
            </a:r>
          </a:p>
        </p:txBody>
      </p:sp>
      <p:sp>
        <p:nvSpPr>
          <p:cNvPr id="15" name="TextBox 14">
            <a:extLst>
              <a:ext uri="{FF2B5EF4-FFF2-40B4-BE49-F238E27FC236}">
                <a16:creationId xmlns:a16="http://schemas.microsoft.com/office/drawing/2014/main" id="{30B0F49A-7DC8-4BCA-971F-707699B98C03}"/>
              </a:ext>
            </a:extLst>
          </p:cNvPr>
          <p:cNvSpPr txBox="1"/>
          <p:nvPr/>
        </p:nvSpPr>
        <p:spPr>
          <a:xfrm>
            <a:off x="742114" y="2888218"/>
            <a:ext cx="1600200" cy="381000"/>
          </a:xfrm>
          <a:prstGeom prst="rect">
            <a:avLst/>
          </a:prstGeom>
          <a:noFill/>
        </p:spPr>
        <p:txBody>
          <a:bodyPr wrap="square" rtlCol="0">
            <a:spAutoFit/>
          </a:bodyPr>
          <a:lstStyle/>
          <a:p>
            <a:pPr algn="ctr"/>
            <a:r>
              <a:rPr lang="en-US" dirty="0"/>
              <a:t>Link</a:t>
            </a:r>
          </a:p>
        </p:txBody>
      </p:sp>
      <p:sp>
        <p:nvSpPr>
          <p:cNvPr id="16" name="TextBox 15">
            <a:extLst>
              <a:ext uri="{FF2B5EF4-FFF2-40B4-BE49-F238E27FC236}">
                <a16:creationId xmlns:a16="http://schemas.microsoft.com/office/drawing/2014/main" id="{026EE1F6-E138-48D9-B297-D7B39286CE59}"/>
              </a:ext>
            </a:extLst>
          </p:cNvPr>
          <p:cNvSpPr txBox="1"/>
          <p:nvPr/>
        </p:nvSpPr>
        <p:spPr>
          <a:xfrm>
            <a:off x="742114" y="3269218"/>
            <a:ext cx="1600200" cy="381000"/>
          </a:xfrm>
          <a:prstGeom prst="rect">
            <a:avLst/>
          </a:prstGeom>
          <a:noFill/>
        </p:spPr>
        <p:txBody>
          <a:bodyPr wrap="square" rtlCol="0">
            <a:spAutoFit/>
          </a:bodyPr>
          <a:lstStyle/>
          <a:p>
            <a:pPr algn="ctr"/>
            <a:r>
              <a:rPr lang="en-US" dirty="0"/>
              <a:t>Physical</a:t>
            </a:r>
          </a:p>
        </p:txBody>
      </p:sp>
      <p:sp>
        <p:nvSpPr>
          <p:cNvPr id="17" name="Rectangle 16">
            <a:extLst>
              <a:ext uri="{FF2B5EF4-FFF2-40B4-BE49-F238E27FC236}">
                <a16:creationId xmlns:a16="http://schemas.microsoft.com/office/drawing/2014/main" id="{BE71454F-44C5-4356-A7D9-384DE6343383}"/>
              </a:ext>
            </a:extLst>
          </p:cNvPr>
          <p:cNvSpPr/>
          <p:nvPr/>
        </p:nvSpPr>
        <p:spPr>
          <a:xfrm>
            <a:off x="3429000" y="1786419"/>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BA64E9C2-A841-49FC-95D1-86F1FCCFC576}"/>
              </a:ext>
            </a:extLst>
          </p:cNvPr>
          <p:cNvSpPr/>
          <p:nvPr/>
        </p:nvSpPr>
        <p:spPr>
          <a:xfrm>
            <a:off x="3429000" y="2167419"/>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EAAE2D4F-6C17-446B-BD3F-E8F4B93C28B9}"/>
              </a:ext>
            </a:extLst>
          </p:cNvPr>
          <p:cNvSpPr/>
          <p:nvPr/>
        </p:nvSpPr>
        <p:spPr>
          <a:xfrm>
            <a:off x="3429000" y="2548419"/>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56C96618-3113-43F7-87F2-EFCE4FCEEE2A}"/>
              </a:ext>
            </a:extLst>
          </p:cNvPr>
          <p:cNvSpPr/>
          <p:nvPr/>
        </p:nvSpPr>
        <p:spPr>
          <a:xfrm>
            <a:off x="3429000" y="2929419"/>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A6DB4E4A-D136-4353-B05D-47343E2C6568}"/>
              </a:ext>
            </a:extLst>
          </p:cNvPr>
          <p:cNvSpPr/>
          <p:nvPr/>
        </p:nvSpPr>
        <p:spPr>
          <a:xfrm>
            <a:off x="3429000" y="3310419"/>
            <a:ext cx="1600200" cy="381000"/>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TextBox 21">
            <a:extLst>
              <a:ext uri="{FF2B5EF4-FFF2-40B4-BE49-F238E27FC236}">
                <a16:creationId xmlns:a16="http://schemas.microsoft.com/office/drawing/2014/main" id="{B9F052CC-9950-42FE-ABE0-D9081CF86EEF}"/>
              </a:ext>
            </a:extLst>
          </p:cNvPr>
          <p:cNvSpPr txBox="1"/>
          <p:nvPr/>
        </p:nvSpPr>
        <p:spPr>
          <a:xfrm>
            <a:off x="3429000" y="1786419"/>
            <a:ext cx="1600200" cy="381000"/>
          </a:xfrm>
          <a:prstGeom prst="rect">
            <a:avLst/>
          </a:prstGeom>
          <a:noFill/>
        </p:spPr>
        <p:txBody>
          <a:bodyPr wrap="square" rtlCol="0">
            <a:spAutoFit/>
          </a:bodyPr>
          <a:lstStyle/>
          <a:p>
            <a:pPr algn="ctr"/>
            <a:r>
              <a:rPr lang="en-US" dirty="0"/>
              <a:t>Application</a:t>
            </a:r>
          </a:p>
        </p:txBody>
      </p:sp>
      <p:sp>
        <p:nvSpPr>
          <p:cNvPr id="23" name="TextBox 22">
            <a:extLst>
              <a:ext uri="{FF2B5EF4-FFF2-40B4-BE49-F238E27FC236}">
                <a16:creationId xmlns:a16="http://schemas.microsoft.com/office/drawing/2014/main" id="{8D851826-8C83-4248-A9D1-A48140398884}"/>
              </a:ext>
            </a:extLst>
          </p:cNvPr>
          <p:cNvSpPr txBox="1"/>
          <p:nvPr/>
        </p:nvSpPr>
        <p:spPr>
          <a:xfrm>
            <a:off x="3429000" y="2167419"/>
            <a:ext cx="1600200" cy="381000"/>
          </a:xfrm>
          <a:prstGeom prst="rect">
            <a:avLst/>
          </a:prstGeom>
          <a:noFill/>
        </p:spPr>
        <p:txBody>
          <a:bodyPr wrap="square" rtlCol="0">
            <a:spAutoFit/>
          </a:bodyPr>
          <a:lstStyle/>
          <a:p>
            <a:pPr algn="ctr"/>
            <a:r>
              <a:rPr lang="en-US" dirty="0"/>
              <a:t>Transport</a:t>
            </a:r>
          </a:p>
        </p:txBody>
      </p:sp>
      <p:sp>
        <p:nvSpPr>
          <p:cNvPr id="24" name="TextBox 23">
            <a:extLst>
              <a:ext uri="{FF2B5EF4-FFF2-40B4-BE49-F238E27FC236}">
                <a16:creationId xmlns:a16="http://schemas.microsoft.com/office/drawing/2014/main" id="{FC3E090F-9C3F-4AA5-A642-4495B9D6640E}"/>
              </a:ext>
            </a:extLst>
          </p:cNvPr>
          <p:cNvSpPr txBox="1"/>
          <p:nvPr/>
        </p:nvSpPr>
        <p:spPr>
          <a:xfrm>
            <a:off x="3429000" y="2548419"/>
            <a:ext cx="1600200" cy="381000"/>
          </a:xfrm>
          <a:prstGeom prst="rect">
            <a:avLst/>
          </a:prstGeom>
          <a:noFill/>
        </p:spPr>
        <p:txBody>
          <a:bodyPr wrap="square" rtlCol="0">
            <a:spAutoFit/>
          </a:bodyPr>
          <a:lstStyle/>
          <a:p>
            <a:pPr algn="ctr"/>
            <a:r>
              <a:rPr lang="en-US" dirty="0"/>
              <a:t>Network</a:t>
            </a:r>
          </a:p>
        </p:txBody>
      </p:sp>
      <p:sp>
        <p:nvSpPr>
          <p:cNvPr id="25" name="TextBox 24">
            <a:extLst>
              <a:ext uri="{FF2B5EF4-FFF2-40B4-BE49-F238E27FC236}">
                <a16:creationId xmlns:a16="http://schemas.microsoft.com/office/drawing/2014/main" id="{A343A0C2-7295-4167-A03C-19D2BE30841E}"/>
              </a:ext>
            </a:extLst>
          </p:cNvPr>
          <p:cNvSpPr txBox="1"/>
          <p:nvPr/>
        </p:nvSpPr>
        <p:spPr>
          <a:xfrm>
            <a:off x="3429000" y="2929419"/>
            <a:ext cx="1600200" cy="381000"/>
          </a:xfrm>
          <a:prstGeom prst="rect">
            <a:avLst/>
          </a:prstGeom>
          <a:noFill/>
        </p:spPr>
        <p:txBody>
          <a:bodyPr wrap="square" rtlCol="0">
            <a:spAutoFit/>
          </a:bodyPr>
          <a:lstStyle/>
          <a:p>
            <a:pPr algn="ctr"/>
            <a:r>
              <a:rPr lang="en-US" dirty="0"/>
              <a:t>Link</a:t>
            </a:r>
          </a:p>
        </p:txBody>
      </p:sp>
      <p:sp>
        <p:nvSpPr>
          <p:cNvPr id="26" name="TextBox 25">
            <a:extLst>
              <a:ext uri="{FF2B5EF4-FFF2-40B4-BE49-F238E27FC236}">
                <a16:creationId xmlns:a16="http://schemas.microsoft.com/office/drawing/2014/main" id="{DA8B3819-6688-4E35-BF71-ADFB3F76EC46}"/>
              </a:ext>
            </a:extLst>
          </p:cNvPr>
          <p:cNvSpPr txBox="1"/>
          <p:nvPr/>
        </p:nvSpPr>
        <p:spPr>
          <a:xfrm>
            <a:off x="3429000" y="3310419"/>
            <a:ext cx="1600200" cy="381000"/>
          </a:xfrm>
          <a:prstGeom prst="rect">
            <a:avLst/>
          </a:prstGeom>
          <a:noFill/>
        </p:spPr>
        <p:txBody>
          <a:bodyPr wrap="square" rtlCol="0">
            <a:spAutoFit/>
          </a:bodyPr>
          <a:lstStyle/>
          <a:p>
            <a:pPr algn="ctr"/>
            <a:r>
              <a:rPr lang="en-US" dirty="0"/>
              <a:t>Physical</a:t>
            </a:r>
          </a:p>
        </p:txBody>
      </p:sp>
      <p:sp>
        <p:nvSpPr>
          <p:cNvPr id="27" name="Rectangle 26">
            <a:extLst>
              <a:ext uri="{FF2B5EF4-FFF2-40B4-BE49-F238E27FC236}">
                <a16:creationId xmlns:a16="http://schemas.microsoft.com/office/drawing/2014/main" id="{30192804-5564-4B39-9AC3-3893A2EAE863}"/>
              </a:ext>
            </a:extLst>
          </p:cNvPr>
          <p:cNvSpPr/>
          <p:nvPr/>
        </p:nvSpPr>
        <p:spPr>
          <a:xfrm>
            <a:off x="6914314" y="1745219"/>
            <a:ext cx="1596200" cy="43980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D7EE6F3C-28A1-4A65-BD99-969C95C60C20}"/>
              </a:ext>
            </a:extLst>
          </p:cNvPr>
          <p:cNvSpPr/>
          <p:nvPr/>
        </p:nvSpPr>
        <p:spPr>
          <a:xfrm>
            <a:off x="6914314" y="2126219"/>
            <a:ext cx="1596200" cy="43980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719C2045-8432-4450-A8A1-FC7EE1A6974C}"/>
              </a:ext>
            </a:extLst>
          </p:cNvPr>
          <p:cNvSpPr/>
          <p:nvPr/>
        </p:nvSpPr>
        <p:spPr>
          <a:xfrm>
            <a:off x="6914314" y="2507219"/>
            <a:ext cx="1596200" cy="43980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0E03696B-D0EC-4093-B1CC-8DE2E95DC021}"/>
              </a:ext>
            </a:extLst>
          </p:cNvPr>
          <p:cNvSpPr/>
          <p:nvPr/>
        </p:nvSpPr>
        <p:spPr>
          <a:xfrm>
            <a:off x="6914314" y="2888219"/>
            <a:ext cx="1596200" cy="43980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44843C2A-5ED4-4012-BB4A-F9B5F34A67FC}"/>
              </a:ext>
            </a:extLst>
          </p:cNvPr>
          <p:cNvSpPr/>
          <p:nvPr/>
        </p:nvSpPr>
        <p:spPr>
          <a:xfrm>
            <a:off x="6914314" y="3269219"/>
            <a:ext cx="1596200" cy="439806"/>
          </a:xfrm>
          <a:prstGeom prst="rect">
            <a:avLst/>
          </a:prstGeom>
          <a:solidFill>
            <a:schemeClr val="bg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TextBox 31">
            <a:extLst>
              <a:ext uri="{FF2B5EF4-FFF2-40B4-BE49-F238E27FC236}">
                <a16:creationId xmlns:a16="http://schemas.microsoft.com/office/drawing/2014/main" id="{DEE65B92-C41C-42E4-BAA7-B5E65F3176FE}"/>
              </a:ext>
            </a:extLst>
          </p:cNvPr>
          <p:cNvSpPr txBox="1"/>
          <p:nvPr/>
        </p:nvSpPr>
        <p:spPr>
          <a:xfrm>
            <a:off x="6914314" y="1745219"/>
            <a:ext cx="1596200" cy="369332"/>
          </a:xfrm>
          <a:prstGeom prst="rect">
            <a:avLst/>
          </a:prstGeom>
          <a:noFill/>
        </p:spPr>
        <p:txBody>
          <a:bodyPr wrap="square" rtlCol="0">
            <a:spAutoFit/>
          </a:bodyPr>
          <a:lstStyle/>
          <a:p>
            <a:pPr algn="ctr"/>
            <a:r>
              <a:rPr lang="en-US" dirty="0"/>
              <a:t>Application</a:t>
            </a:r>
          </a:p>
        </p:txBody>
      </p:sp>
      <p:sp>
        <p:nvSpPr>
          <p:cNvPr id="33" name="TextBox 32">
            <a:extLst>
              <a:ext uri="{FF2B5EF4-FFF2-40B4-BE49-F238E27FC236}">
                <a16:creationId xmlns:a16="http://schemas.microsoft.com/office/drawing/2014/main" id="{F9343579-E30A-412F-A909-1CAD93563D11}"/>
              </a:ext>
            </a:extLst>
          </p:cNvPr>
          <p:cNvSpPr txBox="1"/>
          <p:nvPr/>
        </p:nvSpPr>
        <p:spPr>
          <a:xfrm>
            <a:off x="6914314" y="2126219"/>
            <a:ext cx="1596200" cy="369332"/>
          </a:xfrm>
          <a:prstGeom prst="rect">
            <a:avLst/>
          </a:prstGeom>
          <a:noFill/>
        </p:spPr>
        <p:txBody>
          <a:bodyPr wrap="square" rtlCol="0">
            <a:spAutoFit/>
          </a:bodyPr>
          <a:lstStyle/>
          <a:p>
            <a:pPr algn="ctr"/>
            <a:r>
              <a:rPr lang="en-US" dirty="0"/>
              <a:t>Transport</a:t>
            </a:r>
          </a:p>
        </p:txBody>
      </p:sp>
      <p:sp>
        <p:nvSpPr>
          <p:cNvPr id="34" name="TextBox 33">
            <a:extLst>
              <a:ext uri="{FF2B5EF4-FFF2-40B4-BE49-F238E27FC236}">
                <a16:creationId xmlns:a16="http://schemas.microsoft.com/office/drawing/2014/main" id="{B951DD61-DC80-4FAF-A6F7-B2E12EC209E4}"/>
              </a:ext>
            </a:extLst>
          </p:cNvPr>
          <p:cNvSpPr txBox="1"/>
          <p:nvPr/>
        </p:nvSpPr>
        <p:spPr>
          <a:xfrm>
            <a:off x="6914314" y="2507219"/>
            <a:ext cx="1596200" cy="369332"/>
          </a:xfrm>
          <a:prstGeom prst="rect">
            <a:avLst/>
          </a:prstGeom>
          <a:noFill/>
        </p:spPr>
        <p:txBody>
          <a:bodyPr wrap="square" rtlCol="0">
            <a:spAutoFit/>
          </a:bodyPr>
          <a:lstStyle/>
          <a:p>
            <a:pPr algn="ctr"/>
            <a:r>
              <a:rPr lang="en-US" dirty="0"/>
              <a:t>Network</a:t>
            </a:r>
          </a:p>
        </p:txBody>
      </p:sp>
      <p:sp>
        <p:nvSpPr>
          <p:cNvPr id="35" name="TextBox 34">
            <a:extLst>
              <a:ext uri="{FF2B5EF4-FFF2-40B4-BE49-F238E27FC236}">
                <a16:creationId xmlns:a16="http://schemas.microsoft.com/office/drawing/2014/main" id="{F7171B2C-1D01-433C-8DC3-830A81E7648A}"/>
              </a:ext>
            </a:extLst>
          </p:cNvPr>
          <p:cNvSpPr txBox="1"/>
          <p:nvPr/>
        </p:nvSpPr>
        <p:spPr>
          <a:xfrm>
            <a:off x="6914314" y="2888219"/>
            <a:ext cx="1596200" cy="369332"/>
          </a:xfrm>
          <a:prstGeom prst="rect">
            <a:avLst/>
          </a:prstGeom>
          <a:noFill/>
        </p:spPr>
        <p:txBody>
          <a:bodyPr wrap="square" rtlCol="0">
            <a:spAutoFit/>
          </a:bodyPr>
          <a:lstStyle/>
          <a:p>
            <a:pPr algn="ctr"/>
            <a:r>
              <a:rPr lang="en-US" dirty="0"/>
              <a:t>Link</a:t>
            </a:r>
          </a:p>
        </p:txBody>
      </p:sp>
      <p:sp>
        <p:nvSpPr>
          <p:cNvPr id="36" name="TextBox 35">
            <a:extLst>
              <a:ext uri="{FF2B5EF4-FFF2-40B4-BE49-F238E27FC236}">
                <a16:creationId xmlns:a16="http://schemas.microsoft.com/office/drawing/2014/main" id="{81317FD3-D705-4F33-8DB1-12E44827629D}"/>
              </a:ext>
            </a:extLst>
          </p:cNvPr>
          <p:cNvSpPr txBox="1"/>
          <p:nvPr/>
        </p:nvSpPr>
        <p:spPr>
          <a:xfrm>
            <a:off x="6914314" y="3269219"/>
            <a:ext cx="1596200" cy="369332"/>
          </a:xfrm>
          <a:prstGeom prst="rect">
            <a:avLst/>
          </a:prstGeom>
          <a:noFill/>
        </p:spPr>
        <p:txBody>
          <a:bodyPr wrap="square" rtlCol="0">
            <a:spAutoFit/>
          </a:bodyPr>
          <a:lstStyle/>
          <a:p>
            <a:pPr algn="ctr"/>
            <a:r>
              <a:rPr lang="en-US" dirty="0"/>
              <a:t>Physical</a:t>
            </a:r>
          </a:p>
        </p:txBody>
      </p:sp>
      <p:sp>
        <p:nvSpPr>
          <p:cNvPr id="37" name="TextBox 36">
            <a:extLst>
              <a:ext uri="{FF2B5EF4-FFF2-40B4-BE49-F238E27FC236}">
                <a16:creationId xmlns:a16="http://schemas.microsoft.com/office/drawing/2014/main" id="{D930F823-169D-46D5-A074-AAD7AB19090F}"/>
              </a:ext>
            </a:extLst>
          </p:cNvPr>
          <p:cNvSpPr txBox="1"/>
          <p:nvPr/>
        </p:nvSpPr>
        <p:spPr>
          <a:xfrm>
            <a:off x="756097" y="3705919"/>
            <a:ext cx="1600200" cy="369332"/>
          </a:xfrm>
          <a:prstGeom prst="rect">
            <a:avLst/>
          </a:prstGeom>
          <a:noFill/>
        </p:spPr>
        <p:txBody>
          <a:bodyPr wrap="square" rtlCol="0">
            <a:spAutoFit/>
          </a:bodyPr>
          <a:lstStyle/>
          <a:p>
            <a:pPr algn="ctr"/>
            <a:r>
              <a:rPr lang="en-US" dirty="0"/>
              <a:t>User</a:t>
            </a:r>
          </a:p>
        </p:txBody>
      </p:sp>
      <p:sp>
        <p:nvSpPr>
          <p:cNvPr id="48" name="TextBox 47">
            <a:extLst>
              <a:ext uri="{FF2B5EF4-FFF2-40B4-BE49-F238E27FC236}">
                <a16:creationId xmlns:a16="http://schemas.microsoft.com/office/drawing/2014/main" id="{771431F6-851B-4396-AC45-573507C011CC}"/>
              </a:ext>
            </a:extLst>
          </p:cNvPr>
          <p:cNvSpPr txBox="1"/>
          <p:nvPr/>
        </p:nvSpPr>
        <p:spPr>
          <a:xfrm>
            <a:off x="3479204" y="3705919"/>
            <a:ext cx="1600200" cy="369332"/>
          </a:xfrm>
          <a:prstGeom prst="rect">
            <a:avLst/>
          </a:prstGeom>
          <a:noFill/>
        </p:spPr>
        <p:txBody>
          <a:bodyPr wrap="square" rtlCol="0">
            <a:spAutoFit/>
          </a:bodyPr>
          <a:lstStyle/>
          <a:p>
            <a:pPr algn="ctr"/>
            <a:r>
              <a:rPr lang="en-US" dirty="0"/>
              <a:t>ISP</a:t>
            </a:r>
          </a:p>
        </p:txBody>
      </p:sp>
      <p:sp>
        <p:nvSpPr>
          <p:cNvPr id="49" name="TextBox 48">
            <a:extLst>
              <a:ext uri="{FF2B5EF4-FFF2-40B4-BE49-F238E27FC236}">
                <a16:creationId xmlns:a16="http://schemas.microsoft.com/office/drawing/2014/main" id="{F048041E-680C-4347-BB1D-206078CDBCA2}"/>
              </a:ext>
            </a:extLst>
          </p:cNvPr>
          <p:cNvSpPr txBox="1"/>
          <p:nvPr/>
        </p:nvSpPr>
        <p:spPr>
          <a:xfrm>
            <a:off x="6762295" y="3705919"/>
            <a:ext cx="1900238" cy="369332"/>
          </a:xfrm>
          <a:prstGeom prst="rect">
            <a:avLst/>
          </a:prstGeom>
          <a:noFill/>
        </p:spPr>
        <p:txBody>
          <a:bodyPr wrap="square" rtlCol="0">
            <a:spAutoFit/>
          </a:bodyPr>
          <a:lstStyle/>
          <a:p>
            <a:pPr algn="ctr"/>
            <a:r>
              <a:rPr lang="en-US" dirty="0"/>
              <a:t>Content Provider</a:t>
            </a:r>
          </a:p>
        </p:txBody>
      </p:sp>
      <p:sp>
        <p:nvSpPr>
          <p:cNvPr id="50" name="Arrow: Right 49">
            <a:extLst>
              <a:ext uri="{FF2B5EF4-FFF2-40B4-BE49-F238E27FC236}">
                <a16:creationId xmlns:a16="http://schemas.microsoft.com/office/drawing/2014/main" id="{5B6DC433-3C84-48CE-B140-E9747E4B7E90}"/>
              </a:ext>
            </a:extLst>
          </p:cNvPr>
          <p:cNvSpPr/>
          <p:nvPr/>
        </p:nvSpPr>
        <p:spPr>
          <a:xfrm>
            <a:off x="5105400" y="1862619"/>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Arrow: Right 50">
            <a:extLst>
              <a:ext uri="{FF2B5EF4-FFF2-40B4-BE49-F238E27FC236}">
                <a16:creationId xmlns:a16="http://schemas.microsoft.com/office/drawing/2014/main" id="{2BAFD829-C9F3-4047-B2A1-5F47398A9215}"/>
              </a:ext>
            </a:extLst>
          </p:cNvPr>
          <p:cNvSpPr/>
          <p:nvPr/>
        </p:nvSpPr>
        <p:spPr>
          <a:xfrm>
            <a:off x="5105400" y="2243619"/>
            <a:ext cx="304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Diagonal Corners Rounded 51">
            <a:extLst>
              <a:ext uri="{FF2B5EF4-FFF2-40B4-BE49-F238E27FC236}">
                <a16:creationId xmlns:a16="http://schemas.microsoft.com/office/drawing/2014/main" id="{9E4171D0-37AD-4A74-9FFE-F69D86F801DE}"/>
              </a:ext>
            </a:extLst>
          </p:cNvPr>
          <p:cNvSpPr/>
          <p:nvPr/>
        </p:nvSpPr>
        <p:spPr>
          <a:xfrm>
            <a:off x="5557885" y="1873991"/>
            <a:ext cx="685800" cy="533400"/>
          </a:xfrm>
          <a:prstGeom prst="round2Diag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DPI</a:t>
            </a:r>
          </a:p>
        </p:txBody>
      </p:sp>
      <p:sp>
        <p:nvSpPr>
          <p:cNvPr id="53" name="Arrow: Bent 52">
            <a:extLst>
              <a:ext uri="{FF2B5EF4-FFF2-40B4-BE49-F238E27FC236}">
                <a16:creationId xmlns:a16="http://schemas.microsoft.com/office/drawing/2014/main" id="{B72484B4-BED5-46CE-8C10-A483BC12E2E8}"/>
              </a:ext>
            </a:extLst>
          </p:cNvPr>
          <p:cNvSpPr/>
          <p:nvPr/>
        </p:nvSpPr>
        <p:spPr>
          <a:xfrm rot="10800000">
            <a:off x="5181219" y="3107960"/>
            <a:ext cx="840868" cy="366456"/>
          </a:xfrm>
          <a:prstGeom prst="bentArrow">
            <a:avLst>
              <a:gd name="adj1" fmla="val 25000"/>
              <a:gd name="adj2" fmla="val 28717"/>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a:extLst>
              <a:ext uri="{FF2B5EF4-FFF2-40B4-BE49-F238E27FC236}">
                <a16:creationId xmlns:a16="http://schemas.microsoft.com/office/drawing/2014/main" id="{6DDD0D43-3A07-47B0-8175-E2D5FF1DD66C}"/>
              </a:ext>
            </a:extLst>
          </p:cNvPr>
          <p:cNvSpPr txBox="1"/>
          <p:nvPr/>
        </p:nvSpPr>
        <p:spPr>
          <a:xfrm>
            <a:off x="2418514" y="1769831"/>
            <a:ext cx="838200" cy="369332"/>
          </a:xfrm>
          <a:prstGeom prst="rect">
            <a:avLst/>
          </a:prstGeom>
          <a:noFill/>
        </p:spPr>
        <p:txBody>
          <a:bodyPr wrap="square" rtlCol="0">
            <a:spAutoFit/>
          </a:bodyPr>
          <a:lstStyle/>
          <a:p>
            <a:r>
              <a:rPr lang="en-US" dirty="0"/>
              <a:t>HTTPS</a:t>
            </a:r>
          </a:p>
        </p:txBody>
      </p:sp>
      <p:sp>
        <p:nvSpPr>
          <p:cNvPr id="58" name="TextBox 57">
            <a:extLst>
              <a:ext uri="{FF2B5EF4-FFF2-40B4-BE49-F238E27FC236}">
                <a16:creationId xmlns:a16="http://schemas.microsoft.com/office/drawing/2014/main" id="{A1707EA9-880A-479E-91E6-E092E7C31D4C}"/>
              </a:ext>
            </a:extLst>
          </p:cNvPr>
          <p:cNvSpPr txBox="1"/>
          <p:nvPr/>
        </p:nvSpPr>
        <p:spPr>
          <a:xfrm>
            <a:off x="2418514" y="2126218"/>
            <a:ext cx="838200" cy="369332"/>
          </a:xfrm>
          <a:prstGeom prst="rect">
            <a:avLst/>
          </a:prstGeom>
          <a:noFill/>
        </p:spPr>
        <p:txBody>
          <a:bodyPr wrap="square" rtlCol="0">
            <a:spAutoFit/>
          </a:bodyPr>
          <a:lstStyle/>
          <a:p>
            <a:r>
              <a:rPr lang="en-US" dirty="0"/>
              <a:t>QUIC</a:t>
            </a:r>
          </a:p>
        </p:txBody>
      </p:sp>
      <p:sp>
        <p:nvSpPr>
          <p:cNvPr id="59" name="Cross 58">
            <a:extLst>
              <a:ext uri="{FF2B5EF4-FFF2-40B4-BE49-F238E27FC236}">
                <a16:creationId xmlns:a16="http://schemas.microsoft.com/office/drawing/2014/main" id="{17CEF0DE-05C9-434D-808B-8A08AE6EE57D}"/>
              </a:ext>
            </a:extLst>
          </p:cNvPr>
          <p:cNvSpPr/>
          <p:nvPr/>
        </p:nvSpPr>
        <p:spPr>
          <a:xfrm rot="2683328">
            <a:off x="5071243" y="1807225"/>
            <a:ext cx="304800" cy="323995"/>
          </a:xfrm>
          <a:prstGeom prst="plus">
            <a:avLst>
              <a:gd name="adj" fmla="val 3914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0" name="Cross 59">
            <a:extLst>
              <a:ext uri="{FF2B5EF4-FFF2-40B4-BE49-F238E27FC236}">
                <a16:creationId xmlns:a16="http://schemas.microsoft.com/office/drawing/2014/main" id="{10A911E6-08A8-4136-99BD-4F09DECE8912}"/>
              </a:ext>
            </a:extLst>
          </p:cNvPr>
          <p:cNvSpPr/>
          <p:nvPr/>
        </p:nvSpPr>
        <p:spPr>
          <a:xfrm rot="2683328">
            <a:off x="5086430" y="2201037"/>
            <a:ext cx="304800" cy="323995"/>
          </a:xfrm>
          <a:prstGeom prst="plus">
            <a:avLst>
              <a:gd name="adj" fmla="val 3914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2" name="Cross 61">
            <a:extLst>
              <a:ext uri="{FF2B5EF4-FFF2-40B4-BE49-F238E27FC236}">
                <a16:creationId xmlns:a16="http://schemas.microsoft.com/office/drawing/2014/main" id="{F47F66A5-8A2E-4306-BE73-22C46B26FE83}"/>
              </a:ext>
            </a:extLst>
          </p:cNvPr>
          <p:cNvSpPr/>
          <p:nvPr/>
        </p:nvSpPr>
        <p:spPr>
          <a:xfrm rot="2683328">
            <a:off x="5642956" y="1889706"/>
            <a:ext cx="545618" cy="532090"/>
          </a:xfrm>
          <a:prstGeom prst="plus">
            <a:avLst>
              <a:gd name="adj" fmla="val 3914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AF1FFFEA-E28F-40B1-BBD0-CC2413C2A959}"/>
              </a:ext>
            </a:extLst>
          </p:cNvPr>
          <p:cNvSpPr txBox="1"/>
          <p:nvPr/>
        </p:nvSpPr>
        <p:spPr>
          <a:xfrm>
            <a:off x="742114" y="1320185"/>
            <a:ext cx="1676400" cy="369332"/>
          </a:xfrm>
          <a:prstGeom prst="rect">
            <a:avLst/>
          </a:prstGeom>
          <a:noFill/>
        </p:spPr>
        <p:txBody>
          <a:bodyPr wrap="square" rtlCol="0">
            <a:spAutoFit/>
          </a:bodyPr>
          <a:lstStyle/>
          <a:p>
            <a:r>
              <a:rPr lang="en-US" dirty="0" err="1">
                <a:solidFill>
                  <a:srgbClr val="FF0000"/>
                </a:solidFill>
              </a:rPr>
              <a:t>QoE</a:t>
            </a:r>
            <a:r>
              <a:rPr lang="en-US" dirty="0">
                <a:solidFill>
                  <a:srgbClr val="FF0000"/>
                </a:solidFill>
              </a:rPr>
              <a:t> metrics</a:t>
            </a:r>
          </a:p>
        </p:txBody>
      </p:sp>
      <p:sp>
        <p:nvSpPr>
          <p:cNvPr id="54" name="TextBox 53">
            <a:extLst>
              <a:ext uri="{FF2B5EF4-FFF2-40B4-BE49-F238E27FC236}">
                <a16:creationId xmlns:a16="http://schemas.microsoft.com/office/drawing/2014/main" id="{369A11BA-09FE-4D5C-A547-BDB10FE9AC1D}"/>
              </a:ext>
            </a:extLst>
          </p:cNvPr>
          <p:cNvSpPr txBox="1"/>
          <p:nvPr/>
        </p:nvSpPr>
        <p:spPr>
          <a:xfrm>
            <a:off x="6865429" y="1305052"/>
            <a:ext cx="1676400" cy="369332"/>
          </a:xfrm>
          <a:prstGeom prst="rect">
            <a:avLst/>
          </a:prstGeom>
          <a:noFill/>
        </p:spPr>
        <p:txBody>
          <a:bodyPr wrap="square" rtlCol="0">
            <a:spAutoFit/>
          </a:bodyPr>
          <a:lstStyle/>
          <a:p>
            <a:r>
              <a:rPr lang="en-US" dirty="0" err="1">
                <a:solidFill>
                  <a:srgbClr val="FF0000"/>
                </a:solidFill>
              </a:rPr>
              <a:t>QoE</a:t>
            </a:r>
            <a:r>
              <a:rPr lang="en-US" dirty="0">
                <a:solidFill>
                  <a:srgbClr val="FF0000"/>
                </a:solidFill>
              </a:rPr>
              <a:t> metrics</a:t>
            </a:r>
          </a:p>
        </p:txBody>
      </p:sp>
      <p:sp>
        <p:nvSpPr>
          <p:cNvPr id="61" name="Cross 60">
            <a:extLst>
              <a:ext uri="{FF2B5EF4-FFF2-40B4-BE49-F238E27FC236}">
                <a16:creationId xmlns:a16="http://schemas.microsoft.com/office/drawing/2014/main" id="{551FC366-FBF9-4EDD-BF93-140AED87FE0F}"/>
              </a:ext>
            </a:extLst>
          </p:cNvPr>
          <p:cNvSpPr/>
          <p:nvPr/>
        </p:nvSpPr>
        <p:spPr>
          <a:xfrm rot="2683328">
            <a:off x="5555648" y="2603186"/>
            <a:ext cx="806926" cy="795322"/>
          </a:xfrm>
          <a:prstGeom prst="plus">
            <a:avLst>
              <a:gd name="adj" fmla="val 3914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p>
        </p:txBody>
      </p:sp>
      <p:pic>
        <p:nvPicPr>
          <p:cNvPr id="63" name="Picture 62">
            <a:extLst>
              <a:ext uri="{FF2B5EF4-FFF2-40B4-BE49-F238E27FC236}">
                <a16:creationId xmlns:a16="http://schemas.microsoft.com/office/drawing/2014/main" id="{D2662DC5-454B-43C4-9AA0-8D31349A75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9792" y="4075251"/>
            <a:ext cx="484844" cy="507932"/>
          </a:xfrm>
          <a:prstGeom prst="rect">
            <a:avLst/>
          </a:prstGeom>
        </p:spPr>
      </p:pic>
      <p:pic>
        <p:nvPicPr>
          <p:cNvPr id="64" name="Picture 63">
            <a:extLst>
              <a:ext uri="{FF2B5EF4-FFF2-40B4-BE49-F238E27FC236}">
                <a16:creationId xmlns:a16="http://schemas.microsoft.com/office/drawing/2014/main" id="{94947E3D-A6B1-4E6D-AFF8-227C46F4CB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8585" y="4049960"/>
            <a:ext cx="201438" cy="544426"/>
          </a:xfrm>
          <a:prstGeom prst="rect">
            <a:avLst/>
          </a:prstGeom>
        </p:spPr>
      </p:pic>
      <p:pic>
        <p:nvPicPr>
          <p:cNvPr id="65" name="Picture 64">
            <a:extLst>
              <a:ext uri="{FF2B5EF4-FFF2-40B4-BE49-F238E27FC236}">
                <a16:creationId xmlns:a16="http://schemas.microsoft.com/office/drawing/2014/main" id="{B5318FA1-7E37-4374-AA72-F7FBA7E2D64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473353" y="4074793"/>
            <a:ext cx="535280" cy="535280"/>
          </a:xfrm>
          <a:prstGeom prst="rect">
            <a:avLst/>
          </a:prstGeom>
        </p:spPr>
      </p:pic>
      <p:sp>
        <p:nvSpPr>
          <p:cNvPr id="6" name="TextBox 5">
            <a:extLst>
              <a:ext uri="{FF2B5EF4-FFF2-40B4-BE49-F238E27FC236}">
                <a16:creationId xmlns:a16="http://schemas.microsoft.com/office/drawing/2014/main" id="{E4F3B3DA-DEA4-4E4A-82E9-9D0E0468A4C1}"/>
              </a:ext>
            </a:extLst>
          </p:cNvPr>
          <p:cNvSpPr txBox="1"/>
          <p:nvPr/>
        </p:nvSpPr>
        <p:spPr>
          <a:xfrm>
            <a:off x="5257800" y="3650218"/>
            <a:ext cx="1143000" cy="646331"/>
          </a:xfrm>
          <a:prstGeom prst="rect">
            <a:avLst/>
          </a:prstGeom>
          <a:noFill/>
        </p:spPr>
        <p:txBody>
          <a:bodyPr wrap="square" rtlCol="0">
            <a:spAutoFit/>
          </a:bodyPr>
          <a:lstStyle/>
          <a:p>
            <a:r>
              <a:rPr lang="en-US" dirty="0"/>
              <a:t>LTE Networks</a:t>
            </a:r>
          </a:p>
        </p:txBody>
      </p:sp>
    </p:spTree>
    <p:extLst>
      <p:ext uri="{BB962C8B-B14F-4D97-AF65-F5344CB8AC3E}">
        <p14:creationId xmlns:p14="http://schemas.microsoft.com/office/powerpoint/2010/main" val="1266196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5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6"/>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5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9" presetClass="emph" presetSubtype="0" grpId="1" nodeType="clickEffect">
                                  <p:stCondLst>
                                    <p:cond delay="0"/>
                                  </p:stCondLst>
                                  <p:childTnLst>
                                    <p:set>
                                      <p:cBhvr>
                                        <p:cTn id="118" dur="indefinite"/>
                                        <p:tgtEl>
                                          <p:spTgt spid="17"/>
                                        </p:tgtEl>
                                        <p:attrNameLst>
                                          <p:attrName>style.opacity</p:attrName>
                                        </p:attrNameLst>
                                      </p:cBhvr>
                                      <p:to>
                                        <p:strVal val="0.25"/>
                                      </p:to>
                                    </p:set>
                                    <p:animEffect filter="image" prLst="opacity: 0.25">
                                      <p:cBhvr rctx="IE">
                                        <p:cTn id="119" dur="indefinite"/>
                                        <p:tgtEl>
                                          <p:spTgt spid="17"/>
                                        </p:tgtEl>
                                      </p:cBhvr>
                                    </p:animEffect>
                                  </p:childTnLst>
                                </p:cTn>
                              </p:par>
                              <p:par>
                                <p:cTn id="120" presetID="9" presetClass="emph" presetSubtype="0" grpId="1" nodeType="withEffect">
                                  <p:stCondLst>
                                    <p:cond delay="0"/>
                                  </p:stCondLst>
                                  <p:childTnLst>
                                    <p:set>
                                      <p:cBhvr>
                                        <p:cTn id="121" dur="indefinite"/>
                                        <p:tgtEl>
                                          <p:spTgt spid="22"/>
                                        </p:tgtEl>
                                        <p:attrNameLst>
                                          <p:attrName>style.opacity</p:attrName>
                                        </p:attrNameLst>
                                      </p:cBhvr>
                                      <p:to>
                                        <p:strVal val="0.25"/>
                                      </p:to>
                                    </p:set>
                                    <p:animEffect filter="image" prLst="opacity: 0.25">
                                      <p:cBhvr rctx="IE">
                                        <p:cTn id="122" dur="indefinite"/>
                                        <p:tgtEl>
                                          <p:spTgt spid="22"/>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5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9" presetClass="emph" presetSubtype="0" grpId="1" nodeType="clickEffect">
                                  <p:stCondLst>
                                    <p:cond delay="0"/>
                                  </p:stCondLst>
                                  <p:childTnLst>
                                    <p:set>
                                      <p:cBhvr>
                                        <p:cTn id="134" dur="indefinite"/>
                                        <p:tgtEl>
                                          <p:spTgt spid="18"/>
                                        </p:tgtEl>
                                        <p:attrNameLst>
                                          <p:attrName>style.opacity</p:attrName>
                                        </p:attrNameLst>
                                      </p:cBhvr>
                                      <p:to>
                                        <p:strVal val="0.25"/>
                                      </p:to>
                                    </p:set>
                                    <p:animEffect filter="image" prLst="opacity: 0.25">
                                      <p:cBhvr rctx="IE">
                                        <p:cTn id="135" dur="indefinite"/>
                                        <p:tgtEl>
                                          <p:spTgt spid="18"/>
                                        </p:tgtEl>
                                      </p:cBhvr>
                                    </p:animEffect>
                                  </p:childTnLst>
                                </p:cTn>
                              </p:par>
                              <p:par>
                                <p:cTn id="136" presetID="9" presetClass="emph" presetSubtype="0" grpId="1" nodeType="withEffect">
                                  <p:stCondLst>
                                    <p:cond delay="0"/>
                                  </p:stCondLst>
                                  <p:childTnLst>
                                    <p:set>
                                      <p:cBhvr>
                                        <p:cTn id="137" dur="indefinite"/>
                                        <p:tgtEl>
                                          <p:spTgt spid="23"/>
                                        </p:tgtEl>
                                        <p:attrNameLst>
                                          <p:attrName>style.opacity</p:attrName>
                                        </p:attrNameLst>
                                      </p:cBhvr>
                                      <p:to>
                                        <p:strVal val="0.25"/>
                                      </p:to>
                                    </p:set>
                                    <p:animEffect filter="image" prLst="opacity: 0.25">
                                      <p:cBhvr rctx="IE">
                                        <p:cTn id="138" dur="indefinite"/>
                                        <p:tgtEl>
                                          <p:spTgt spid="23"/>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animBg="1"/>
      <p:bldP spid="7" grpId="0" animBg="1"/>
      <p:bldP spid="8" grpId="0" animBg="1"/>
      <p:bldP spid="9" grpId="0" animBg="1"/>
      <p:bldP spid="10" grpId="0" animBg="1"/>
      <p:bldP spid="11" grpId="0" animBg="1"/>
      <p:bldP spid="12" grpId="0"/>
      <p:bldP spid="13" grpId="0"/>
      <p:bldP spid="14" grpId="0"/>
      <p:bldP spid="15" grpId="0"/>
      <p:bldP spid="16" grpId="0"/>
      <p:bldP spid="17" grpId="0" animBg="1"/>
      <p:bldP spid="17" grpId="1" animBg="1"/>
      <p:bldP spid="18" grpId="0" animBg="1"/>
      <p:bldP spid="18" grpId="1" animBg="1"/>
      <p:bldP spid="19" grpId="0" animBg="1"/>
      <p:bldP spid="20" grpId="0" animBg="1"/>
      <p:bldP spid="21" grpId="0" animBg="1"/>
      <p:bldP spid="22" grpId="0"/>
      <p:bldP spid="22" grpId="1"/>
      <p:bldP spid="23" grpId="0"/>
      <p:bldP spid="23" grpId="1"/>
      <p:bldP spid="24" grpId="0"/>
      <p:bldP spid="25" grpId="0"/>
      <p:bldP spid="26" grpId="0"/>
      <p:bldP spid="27" grpId="0" animBg="1"/>
      <p:bldP spid="28" grpId="0" animBg="1"/>
      <p:bldP spid="29" grpId="0" animBg="1"/>
      <p:bldP spid="30" grpId="0" animBg="1"/>
      <p:bldP spid="31" grpId="0" animBg="1"/>
      <p:bldP spid="32" grpId="0"/>
      <p:bldP spid="33" grpId="0"/>
      <p:bldP spid="34" grpId="0"/>
      <p:bldP spid="35" grpId="0"/>
      <p:bldP spid="36" grpId="0"/>
      <p:bldP spid="37" grpId="0"/>
      <p:bldP spid="48" grpId="0"/>
      <p:bldP spid="49" grpId="0"/>
      <p:bldP spid="50" grpId="0" animBg="1"/>
      <p:bldP spid="51" grpId="0" animBg="1"/>
      <p:bldP spid="52" grpId="0" animBg="1"/>
      <p:bldP spid="53" grpId="0" animBg="1"/>
      <p:bldP spid="57" grpId="0"/>
      <p:bldP spid="58" grpId="0"/>
      <p:bldP spid="59" grpId="0" animBg="1"/>
      <p:bldP spid="60" grpId="0" animBg="1"/>
      <p:bldP spid="62" grpId="0" animBg="1"/>
      <p:bldP spid="5" grpId="0"/>
      <p:bldP spid="54" grpId="0"/>
      <p:bldP spid="61" grpId="0" animBg="1"/>
      <p:bldP spid="6" grpId="0"/>
      <p:bldP spid="6"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A17E-1731-4211-B3F6-AA7A4EB45C74}"/>
              </a:ext>
            </a:extLst>
          </p:cNvPr>
          <p:cNvSpPr>
            <a:spLocks noGrp="1"/>
          </p:cNvSpPr>
          <p:nvPr>
            <p:ph type="title"/>
          </p:nvPr>
        </p:nvSpPr>
        <p:spPr/>
        <p:txBody>
          <a:bodyPr/>
          <a:lstStyle/>
          <a:p>
            <a:r>
              <a:rPr lang="en-US" dirty="0"/>
              <a:t>Challenge - Encryption on the rise</a:t>
            </a:r>
          </a:p>
        </p:txBody>
      </p:sp>
      <p:sp>
        <p:nvSpPr>
          <p:cNvPr id="3" name="Footer Placeholder 2">
            <a:extLst>
              <a:ext uri="{FF2B5EF4-FFF2-40B4-BE49-F238E27FC236}">
                <a16:creationId xmlns:a16="http://schemas.microsoft.com/office/drawing/2014/main" id="{9513FE61-A95A-4994-B347-7FA696612F23}"/>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C53C5128-1184-4F73-8300-06E0F141E768}"/>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7</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F3C9D24E-E710-43E5-B9E2-A2E29D103863}"/>
              </a:ext>
            </a:extLst>
          </p:cNvPr>
          <p:cNvSpPr>
            <a:spLocks noGrp="1"/>
          </p:cNvSpPr>
          <p:nvPr>
            <p:ph sz="quarter" idx="13"/>
          </p:nvPr>
        </p:nvSpPr>
        <p:spPr>
          <a:xfrm>
            <a:off x="533400" y="1428750"/>
            <a:ext cx="8229600" cy="3200400"/>
          </a:xfrm>
        </p:spPr>
        <p:txBody>
          <a:bodyPr/>
          <a:lstStyle/>
          <a:p>
            <a:r>
              <a:rPr lang="en-US" dirty="0"/>
              <a:t>HTTPS page loads increased from 45% (2016) to 69% (2018).</a:t>
            </a:r>
          </a:p>
          <a:p>
            <a:r>
              <a:rPr lang="en-US" dirty="0"/>
              <a:t>YouTube is increasingly using QUIC for mobile video delivery.</a:t>
            </a:r>
          </a:p>
          <a:p>
            <a:pPr marL="0" indent="0">
              <a:buNone/>
            </a:pPr>
            <a:r>
              <a:rPr lang="en-US" dirty="0">
                <a:solidFill>
                  <a:srgbClr val="FF0000"/>
                </a:solidFill>
              </a:rPr>
              <a:t>End-to-end encryption eliminates </a:t>
            </a:r>
            <a:r>
              <a:rPr lang="en-US" dirty="0" err="1">
                <a:solidFill>
                  <a:srgbClr val="FF0000"/>
                </a:solidFill>
              </a:rPr>
              <a:t>QoE</a:t>
            </a:r>
            <a:r>
              <a:rPr lang="en-US" dirty="0">
                <a:solidFill>
                  <a:srgbClr val="FF0000"/>
                </a:solidFill>
              </a:rPr>
              <a:t> monitoring.</a:t>
            </a:r>
          </a:p>
        </p:txBody>
      </p:sp>
    </p:spTree>
    <p:extLst>
      <p:ext uri="{BB962C8B-B14F-4D97-AF65-F5344CB8AC3E}">
        <p14:creationId xmlns:p14="http://schemas.microsoft.com/office/powerpoint/2010/main" val="1057040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552C8-6862-4E5C-B56F-002F3DDE1173}"/>
              </a:ext>
            </a:extLst>
          </p:cNvPr>
          <p:cNvSpPr>
            <a:spLocks noGrp="1"/>
          </p:cNvSpPr>
          <p:nvPr>
            <p:ph type="title"/>
          </p:nvPr>
        </p:nvSpPr>
        <p:spPr/>
        <p:txBody>
          <a:bodyPr/>
          <a:lstStyle/>
          <a:p>
            <a:r>
              <a:rPr lang="en-US" dirty="0"/>
              <a:t>Problem Statement</a:t>
            </a:r>
          </a:p>
        </p:txBody>
      </p:sp>
      <p:sp>
        <p:nvSpPr>
          <p:cNvPr id="3" name="Footer Placeholder 2">
            <a:extLst>
              <a:ext uri="{FF2B5EF4-FFF2-40B4-BE49-F238E27FC236}">
                <a16:creationId xmlns:a16="http://schemas.microsoft.com/office/drawing/2014/main" id="{D55D8A9F-F1CD-48FA-811D-CDA09E5D9115}"/>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11A91138-F735-4CB9-862F-E7F8B7618121}"/>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8</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D33B2358-3D13-4D36-8888-827C8A78CDCD}"/>
              </a:ext>
            </a:extLst>
          </p:cNvPr>
          <p:cNvSpPr>
            <a:spLocks noGrp="1"/>
          </p:cNvSpPr>
          <p:nvPr>
            <p:ph sz="quarter" idx="13"/>
          </p:nvPr>
        </p:nvSpPr>
        <p:spPr>
          <a:xfrm>
            <a:off x="533400" y="1428750"/>
            <a:ext cx="8229600" cy="3200400"/>
          </a:xfrm>
        </p:spPr>
        <p:txBody>
          <a:bodyPr>
            <a:normAutofit/>
          </a:bodyPr>
          <a:lstStyle/>
          <a:p>
            <a:pPr marL="0" indent="0">
              <a:buNone/>
            </a:pPr>
            <a:r>
              <a:rPr lang="en-US" dirty="0">
                <a:solidFill>
                  <a:srgbClr val="FF0000"/>
                </a:solidFill>
              </a:rPr>
              <a:t>Predict </a:t>
            </a:r>
            <a:r>
              <a:rPr lang="en-US" dirty="0" err="1">
                <a:solidFill>
                  <a:srgbClr val="FF0000"/>
                </a:solidFill>
              </a:rPr>
              <a:t>QoE</a:t>
            </a:r>
            <a:r>
              <a:rPr lang="en-US" dirty="0">
                <a:solidFill>
                  <a:srgbClr val="FF0000"/>
                </a:solidFill>
              </a:rPr>
              <a:t> metrics in real-time for encrypted video traffic.</a:t>
            </a:r>
          </a:p>
          <a:p>
            <a:pPr marL="0" indent="0">
              <a:buNone/>
            </a:pPr>
            <a:r>
              <a:rPr lang="en-US" dirty="0"/>
              <a:t>Assumptions:</a:t>
            </a:r>
          </a:p>
          <a:p>
            <a:r>
              <a:rPr lang="en-US" dirty="0"/>
              <a:t>Video stream detection on encrypted traffic (machine learning, traffic analysis, </a:t>
            </a:r>
            <a:r>
              <a:rPr lang="en-US" dirty="0" err="1"/>
              <a:t>etc</a:t>
            </a:r>
            <a:r>
              <a:rPr lang="en-US" dirty="0"/>
              <a:t>)</a:t>
            </a:r>
          </a:p>
          <a:p>
            <a:r>
              <a:rPr lang="en-US" dirty="0"/>
              <a:t>Network/Transport layer info. collection </a:t>
            </a:r>
          </a:p>
        </p:txBody>
      </p:sp>
    </p:spTree>
    <p:extLst>
      <p:ext uri="{BB962C8B-B14F-4D97-AF65-F5344CB8AC3E}">
        <p14:creationId xmlns:p14="http://schemas.microsoft.com/office/powerpoint/2010/main" val="552736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25563-AB5E-451D-B31B-7DB942CBB5A3}"/>
              </a:ext>
            </a:extLst>
          </p:cNvPr>
          <p:cNvSpPr>
            <a:spLocks noGrp="1"/>
          </p:cNvSpPr>
          <p:nvPr>
            <p:ph type="title"/>
          </p:nvPr>
        </p:nvSpPr>
        <p:spPr/>
        <p:txBody>
          <a:bodyPr/>
          <a:lstStyle/>
          <a:p>
            <a:r>
              <a:rPr lang="en-US" dirty="0"/>
              <a:t>Our Contributions</a:t>
            </a:r>
          </a:p>
        </p:txBody>
      </p:sp>
      <p:sp>
        <p:nvSpPr>
          <p:cNvPr id="3" name="Footer Placeholder 2">
            <a:extLst>
              <a:ext uri="{FF2B5EF4-FFF2-40B4-BE49-F238E27FC236}">
                <a16:creationId xmlns:a16="http://schemas.microsoft.com/office/drawing/2014/main" id="{D527EC73-0B9E-4165-AE78-E704A92B6C5A}"/>
              </a:ext>
            </a:extLst>
          </p:cNvPr>
          <p:cNvSpPr>
            <a:spLocks noGrp="1"/>
          </p:cNvSpPr>
          <p:nvPr>
            <p:ph type="ftr" sz="quarter" idx="11"/>
          </p:nvPr>
        </p:nvSpPr>
        <p:spPr>
          <a:xfrm>
            <a:off x="609601" y="4686155"/>
            <a:ext cx="8153399" cy="273844"/>
          </a:xfrm>
        </p:spPr>
        <p:txBody>
          <a:bodyPr/>
          <a:lstStyle/>
          <a:p>
            <a:r>
              <a:rPr kumimoji="0" lang="en-US" dirty="0"/>
              <a:t>M. Hammad Mazhar</a:t>
            </a:r>
          </a:p>
        </p:txBody>
      </p:sp>
      <p:sp>
        <p:nvSpPr>
          <p:cNvPr id="4" name="Slide Number Placeholder 3">
            <a:extLst>
              <a:ext uri="{FF2B5EF4-FFF2-40B4-BE49-F238E27FC236}">
                <a16:creationId xmlns:a16="http://schemas.microsoft.com/office/drawing/2014/main" id="{732ACE6E-3E5D-4977-AD7B-F81ACC77424F}"/>
              </a:ext>
            </a:extLst>
          </p:cNvPr>
          <p:cNvSpPr>
            <a:spLocks noGrp="1"/>
          </p:cNvSpPr>
          <p:nvPr>
            <p:ph type="sldNum" sz="quarter" idx="12"/>
          </p:nvPr>
        </p:nvSpPr>
        <p:spPr>
          <a:xfrm>
            <a:off x="76200" y="4731398"/>
            <a:ext cx="533400" cy="183357"/>
          </a:xfrm>
        </p:spPr>
        <p:txBody>
          <a:bodyPr>
            <a:noAutofit/>
          </a:bodyPr>
          <a:lstStyle/>
          <a:p>
            <a:fld id="{A3F7CB7D-F184-43C7-B6FD-03D728E1BBFF}" type="slidenum">
              <a:rPr kumimoji="0" lang="en-US" sz="1800" smtClean="0">
                <a:solidFill>
                  <a:schemeClr val="tx1"/>
                </a:solidFill>
              </a:rPr>
              <a:pPr/>
              <a:t>9</a:t>
            </a:fld>
            <a:endParaRPr kumimoji="0" lang="en-US" sz="1800" dirty="0">
              <a:solidFill>
                <a:schemeClr val="tx1"/>
              </a:solidFill>
            </a:endParaRPr>
          </a:p>
        </p:txBody>
      </p:sp>
      <p:sp>
        <p:nvSpPr>
          <p:cNvPr id="6" name="Content Placeholder 5">
            <a:extLst>
              <a:ext uri="{FF2B5EF4-FFF2-40B4-BE49-F238E27FC236}">
                <a16:creationId xmlns:a16="http://schemas.microsoft.com/office/drawing/2014/main" id="{03DD6AFD-E3EA-4F40-A30C-B500A39F28A7}"/>
              </a:ext>
            </a:extLst>
          </p:cNvPr>
          <p:cNvSpPr>
            <a:spLocks noGrp="1"/>
          </p:cNvSpPr>
          <p:nvPr>
            <p:ph sz="quarter" idx="13"/>
          </p:nvPr>
        </p:nvSpPr>
        <p:spPr>
          <a:xfrm>
            <a:off x="609600" y="1428750"/>
            <a:ext cx="8153400" cy="2819400"/>
          </a:xfrm>
        </p:spPr>
        <p:txBody>
          <a:bodyPr>
            <a:normAutofit lnSpcReduction="10000"/>
          </a:bodyPr>
          <a:lstStyle/>
          <a:p>
            <a:pPr>
              <a:lnSpc>
                <a:spcPct val="200000"/>
              </a:lnSpc>
            </a:pPr>
            <a:r>
              <a:rPr lang="en-US" sz="2800" dirty="0"/>
              <a:t>Machine learning for </a:t>
            </a:r>
            <a:r>
              <a:rPr lang="en-US" sz="2800" dirty="0" err="1"/>
              <a:t>QoE</a:t>
            </a:r>
            <a:r>
              <a:rPr lang="en-US" sz="2800" dirty="0"/>
              <a:t> metric prediction</a:t>
            </a:r>
          </a:p>
          <a:p>
            <a:pPr>
              <a:lnSpc>
                <a:spcPct val="200000"/>
              </a:lnSpc>
            </a:pPr>
            <a:r>
              <a:rPr lang="en-US" sz="2800" dirty="0"/>
              <a:t>Prediction at 10 second time scales</a:t>
            </a:r>
          </a:p>
          <a:p>
            <a:pPr>
              <a:lnSpc>
                <a:spcPct val="200000"/>
              </a:lnSpc>
            </a:pPr>
            <a:r>
              <a:rPr lang="en-US" sz="2800" dirty="0"/>
              <a:t>Network/transport layer features.</a:t>
            </a:r>
          </a:p>
        </p:txBody>
      </p:sp>
    </p:spTree>
    <p:extLst>
      <p:ext uri="{BB962C8B-B14F-4D97-AF65-F5344CB8AC3E}">
        <p14:creationId xmlns:p14="http://schemas.microsoft.com/office/powerpoint/2010/main" val="252518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16x9">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E92F831A-BD16-4DAF-8CAE-F21564186FD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Widescreen presentation</Template>
  <TotalTime>0</TotalTime>
  <Words>2832</Words>
  <Application>Microsoft Office PowerPoint</Application>
  <PresentationFormat>On-screen Show (16:9)</PresentationFormat>
  <Paragraphs>411</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Cambria Math</vt:lpstr>
      <vt:lpstr>Consolas</vt:lpstr>
      <vt:lpstr>Tw Cen MT</vt:lpstr>
      <vt:lpstr>Wingdings</vt:lpstr>
      <vt:lpstr>Wingdings 2</vt:lpstr>
      <vt:lpstr>WidescreenPresentation16x9</vt:lpstr>
      <vt:lpstr>Real-Time Video Quality of Experience Monitoring for HTTPS and QUIC</vt:lpstr>
      <vt:lpstr>Overview – Video Streaming</vt:lpstr>
      <vt:lpstr>Overview - Ecosystem</vt:lpstr>
      <vt:lpstr>Overview – Adaptive Video Streaming</vt:lpstr>
      <vt:lpstr>Overview – Quality of Experience Metrics</vt:lpstr>
      <vt:lpstr>Overview - Network Management</vt:lpstr>
      <vt:lpstr>Challenge - Encryption on the rise</vt:lpstr>
      <vt:lpstr>Problem Statement</vt:lpstr>
      <vt:lpstr>Our Contributions</vt:lpstr>
      <vt:lpstr>Proposed Approach</vt:lpstr>
      <vt:lpstr>Features</vt:lpstr>
      <vt:lpstr>QoE Metric Prediction</vt:lpstr>
      <vt:lpstr>Evaluation – Data Collection</vt:lpstr>
      <vt:lpstr>Evaluation - Machine Learning</vt:lpstr>
      <vt:lpstr>Results</vt:lpstr>
      <vt:lpstr>Limitations</vt:lpstr>
      <vt:lpstr>Conclusion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2018-03-17T17:06:09Z</dcterms:created>
  <dcterms:modified xsi:type="dcterms:W3CDTF">2018-04-18T08:30:25Z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TC101769309990</vt:lpwstr>
  </property>
</Properties>
</file>