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84" r:id="rId2"/>
    <p:sldId id="260" r:id="rId3"/>
    <p:sldId id="290" r:id="rId4"/>
    <p:sldId id="261" r:id="rId5"/>
    <p:sldId id="262" r:id="rId6"/>
    <p:sldId id="285" r:id="rId7"/>
    <p:sldId id="265" r:id="rId8"/>
    <p:sldId id="291" r:id="rId9"/>
    <p:sldId id="267" r:id="rId10"/>
    <p:sldId id="268" r:id="rId11"/>
    <p:sldId id="283" r:id="rId12"/>
    <p:sldId id="288" r:id="rId13"/>
    <p:sldId id="270" r:id="rId14"/>
    <p:sldId id="289" r:id="rId15"/>
    <p:sldId id="279" r:id="rId16"/>
    <p:sldId id="292" r:id="rId17"/>
    <p:sldId id="274" r:id="rId18"/>
    <p:sldId id="275" r:id="rId19"/>
    <p:sldId id="281" r:id="rId20"/>
    <p:sldId id="282" r:id="rId21"/>
    <p:sldId id="280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5"/>
    <p:restoredTop sz="94656"/>
  </p:normalViewPr>
  <p:slideViewPr>
    <p:cSldViewPr>
      <p:cViewPr varScale="1">
        <p:scale>
          <a:sx n="194" d="100"/>
          <a:sy n="194" d="100"/>
        </p:scale>
        <p:origin x="240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24/07/2019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32DF6D-E715-CB48-AFA3-3266744F305F}" type="slidenum">
              <a:rPr lang="en-GB" sz="1200"/>
              <a:pPr eaLnBrk="1" hangingPunct="1"/>
              <a:t>2</a:t>
            </a:fld>
            <a:endParaRPr lang="en-GB" sz="1200" dirty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9CEC26-E00F-864A-8FC6-1D56231E6E9D}" type="slidenum">
              <a:rPr lang="en-US" sz="1200">
                <a:latin typeface="Times" charset="0"/>
              </a:rPr>
              <a:pPr algn="r"/>
              <a:t>2</a:t>
            </a:fld>
            <a:endParaRPr lang="en-US" sz="1200" dirty="0">
              <a:latin typeface="Time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8654C-5878-0542-B8A7-565A1B905098}" type="slidenum">
              <a:rPr lang="en-GB" sz="1200"/>
              <a:pPr eaLnBrk="1" hangingPunct="1"/>
              <a:t>17</a:t>
            </a:fld>
            <a:endParaRPr lang="en-GB" sz="1200" dirty="0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A8081E4-361E-B646-B170-BF0FC5920CA8}" type="slidenum">
              <a:rPr lang="en-US" sz="1200">
                <a:latin typeface="Times" charset="0"/>
              </a:rPr>
              <a:pPr algn="r"/>
              <a:t>17</a:t>
            </a:fld>
            <a:endParaRPr lang="en-US" sz="1200" dirty="0">
              <a:latin typeface="Times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DCC3C9-CB67-C746-811E-BB9426B23B75}" type="slidenum">
              <a:rPr lang="en-GB" sz="1200"/>
              <a:pPr eaLnBrk="1" hangingPunct="1"/>
              <a:t>18</a:t>
            </a:fld>
            <a:endParaRPr lang="en-GB" sz="1200" dirty="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D1E45D36-CACC-A944-8306-67EC130D5EFE}" type="slidenum">
              <a:rPr lang="en-US" sz="1200">
                <a:latin typeface="Times" charset="0"/>
              </a:rPr>
              <a:pPr algn="r"/>
              <a:t>18</a:t>
            </a:fld>
            <a:endParaRPr lang="en-US" sz="1200" dirty="0">
              <a:latin typeface="Times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32DF6D-E715-CB48-AFA3-3266744F305F}" type="slidenum">
              <a:rPr lang="en-GB" sz="1200"/>
              <a:pPr eaLnBrk="1" hangingPunct="1"/>
              <a:t>3</a:t>
            </a:fld>
            <a:endParaRPr lang="en-GB" sz="1200" dirty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9CEC26-E00F-864A-8FC6-1D56231E6E9D}" type="slidenum">
              <a:rPr lang="en-US" sz="1200">
                <a:latin typeface="Times" charset="0"/>
              </a:rPr>
              <a:pPr algn="r"/>
              <a:t>3</a:t>
            </a:fld>
            <a:endParaRPr lang="en-US" sz="1200" dirty="0">
              <a:latin typeface="Time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A9FB84-4AAC-1E4D-BE6C-37ED5A4E5B5A}" type="slidenum">
              <a:rPr lang="en-GB" sz="1200"/>
              <a:pPr eaLnBrk="1" hangingPunct="1"/>
              <a:t>4</a:t>
            </a:fld>
            <a:endParaRPr lang="en-GB" sz="1200" dirty="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E73F79C-65CD-E346-A622-E74B37C89C56}" type="slidenum">
              <a:rPr lang="en-US" sz="1200">
                <a:latin typeface="Times" charset="0"/>
              </a:rPr>
              <a:pPr algn="r"/>
              <a:t>4</a:t>
            </a:fld>
            <a:endParaRPr lang="en-US" sz="1200" dirty="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6CF466-C2F8-1640-8CB2-5F1EF565C33B}" type="slidenum">
              <a:rPr lang="en-GB" sz="1200"/>
              <a:pPr eaLnBrk="1" hangingPunct="1"/>
              <a:t>5</a:t>
            </a:fld>
            <a:endParaRPr lang="en-GB" sz="1200" dirty="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204C339-8AE7-E043-9E33-A0C692695823}" type="slidenum">
              <a:rPr lang="en-US" sz="1200">
                <a:latin typeface="Times" charset="0"/>
              </a:rPr>
              <a:pPr algn="r"/>
              <a:t>5</a:t>
            </a:fld>
            <a:endParaRPr lang="en-US" sz="1200" dirty="0">
              <a:latin typeface="Times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A9FB84-4AAC-1E4D-BE6C-37ED5A4E5B5A}" type="slidenum">
              <a:rPr lang="en-GB" sz="1200"/>
              <a:pPr eaLnBrk="1" hangingPunct="1"/>
              <a:t>6</a:t>
            </a:fld>
            <a:endParaRPr lang="en-GB" sz="1200" dirty="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E73F79C-65CD-E346-A622-E74B37C89C56}" type="slidenum">
              <a:rPr lang="en-US" sz="1200">
                <a:latin typeface="Times" charset="0"/>
              </a:rPr>
              <a:pPr algn="r"/>
              <a:t>6</a:t>
            </a:fld>
            <a:endParaRPr lang="en-US" sz="1200" dirty="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BB346B-65E7-BC46-B2A1-C2C622E5FDA0}" type="slidenum">
              <a:rPr lang="en-GB" sz="1200"/>
              <a:pPr eaLnBrk="1" hangingPunct="1"/>
              <a:t>9</a:t>
            </a:fld>
            <a:endParaRPr lang="en-GB" sz="1200" dirty="0"/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7B909EF-E09C-9C46-AB3A-CFFE5DF21AA2}" type="slidenum">
              <a:rPr lang="en-US" sz="1200">
                <a:latin typeface="Times" charset="0"/>
              </a:rPr>
              <a:pPr algn="r"/>
              <a:t>9</a:t>
            </a:fld>
            <a:endParaRPr lang="en-US" sz="1200" dirty="0">
              <a:latin typeface="Times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291F18-B9C2-8F4E-A590-2AB72154DD37}" type="slidenum">
              <a:rPr lang="en-GB" sz="1200"/>
              <a:pPr eaLnBrk="1" hangingPunct="1"/>
              <a:t>10</a:t>
            </a:fld>
            <a:endParaRPr lang="en-GB" sz="1200" dirty="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E2E9098-7F29-F94E-B101-EC1881BC058C}" type="slidenum">
              <a:rPr lang="en-US" sz="1200">
                <a:latin typeface="Times" charset="0"/>
              </a:rPr>
              <a:pPr algn="r"/>
              <a:t>10</a:t>
            </a:fld>
            <a:endParaRPr lang="en-US" sz="1200" dirty="0">
              <a:latin typeface="Time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291F18-B9C2-8F4E-A590-2AB72154DD37}" type="slidenum">
              <a:rPr lang="en-GB" sz="1200"/>
              <a:pPr eaLnBrk="1" hangingPunct="1"/>
              <a:t>11</a:t>
            </a:fld>
            <a:endParaRPr lang="en-GB" sz="1200" dirty="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E2E9098-7F29-F94E-B101-EC1881BC058C}" type="slidenum">
              <a:rPr lang="en-US" sz="1200">
                <a:latin typeface="Times" charset="0"/>
              </a:rPr>
              <a:pPr algn="r"/>
              <a:t>11</a:t>
            </a:fld>
            <a:endParaRPr lang="en-US" sz="1200" dirty="0">
              <a:latin typeface="Time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291F18-B9C2-8F4E-A590-2AB72154DD37}" type="slidenum">
              <a:rPr lang="en-GB" sz="1200"/>
              <a:pPr eaLnBrk="1" hangingPunct="1"/>
              <a:t>12</a:t>
            </a:fld>
            <a:endParaRPr lang="en-GB" sz="1200" dirty="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E2E9098-7F29-F94E-B101-EC1881BC058C}" type="slidenum">
              <a:rPr lang="en-US" sz="1200">
                <a:latin typeface="Times" charset="0"/>
              </a:rPr>
              <a:pPr algn="r"/>
              <a:t>12</a:t>
            </a:fld>
            <a:endParaRPr lang="en-US" sz="1200" dirty="0">
              <a:latin typeface="Time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0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cm.org/publication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acm.org/publication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org/publicat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org/publications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tog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aturalist.org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1675" y="4581128"/>
            <a:ext cx="4817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Chapter 14</a:t>
            </a:r>
            <a:br>
              <a:rPr lang="en-GB" sz="3200" dirty="0">
                <a:solidFill>
                  <a:schemeClr val="accent6">
                    <a:lumMod val="75000"/>
                  </a:schemeClr>
                </a:solidFill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INTRODUCING EVALUATION</a:t>
            </a:r>
            <a:endParaRPr lang="en-GB" sz="1400" dirty="0">
              <a:solidFill>
                <a:schemeClr val="accent6">
                  <a:lumMod val="75000"/>
                </a:schemeClr>
              </a:solidFill>
              <a:latin typeface="+mj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" name="Picture 4" descr="Cover of the book Interaction Design, Fifth Edition">
            <a:extLst>
              <a:ext uri="{FF2B5EF4-FFF2-40B4-BE49-F238E27FC236}">
                <a16:creationId xmlns:a16="http://schemas.microsoft.com/office/drawing/2014/main" id="{77AFC0ED-47E6-F343-A5A9-06DC9704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2693" r="1964" b="2693"/>
          <a:stretch/>
        </p:blipFill>
        <p:spPr>
          <a:xfrm>
            <a:off x="2975527" y="547785"/>
            <a:ext cx="3192946" cy="40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Challenge and engagement in a collaborative immersive game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2060848"/>
            <a:ext cx="8352928" cy="367240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Physiological measures were used</a:t>
            </a:r>
            <a:endParaRPr lang="en-US" sz="105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Players were more engaged when playing against another person than when playing against a computer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Why was the physiological data collected normalized?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10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2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1447800"/>
          </a:xfrm>
        </p:spPr>
        <p:txBody>
          <a:bodyPr>
            <a:normAutofit/>
          </a:bodyPr>
          <a:lstStyle/>
          <a:p>
            <a:r>
              <a:rPr lang="en-US" b="1" dirty="0"/>
              <a:t>Physiological data of participants in a videogame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11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Photos depict the physiological data (top right), two participants, and a screen of the game they played.">
            <a:extLst>
              <a:ext uri="{FF2B5EF4-FFF2-40B4-BE49-F238E27FC236}">
                <a16:creationId xmlns:a16="http://schemas.microsoft.com/office/drawing/2014/main" id="{8BF4FF3E-6402-F841-9085-0E98BB99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28" y="1954056"/>
            <a:ext cx="4722812" cy="3552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EFA3B-95A0-8B46-820F-5F2846892997}"/>
              </a:ext>
            </a:extLst>
          </p:cNvPr>
          <p:cNvSpPr txBox="1"/>
          <p:nvPr/>
        </p:nvSpPr>
        <p:spPr>
          <a:xfrm>
            <a:off x="378872" y="5707888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Source</a:t>
            </a:r>
            <a:r>
              <a:rPr lang="en-US" sz="1600" dirty="0"/>
              <a:t>: Mandryk and Inkpen (2004), “</a:t>
            </a:r>
            <a:r>
              <a:rPr lang="en-US" sz="1600" i="1" dirty="0"/>
              <a:t>The Physiological Indicators for the Evaluation of Co-located Collaborative Play,” </a:t>
            </a:r>
            <a:r>
              <a:rPr lang="en-US" sz="1600" dirty="0"/>
              <a:t>CSCW’2004, pp 102-111. Reproduced with permission of </a:t>
            </a:r>
            <a:r>
              <a:rPr lang="en-US" sz="1600" dirty="0">
                <a:hlinkClick r:id="rId4"/>
              </a:rPr>
              <a:t>ACM Publications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966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151440" cy="1035968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Example of physiological data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2060848"/>
            <a:ext cx="8352928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10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 descr="Graphs depict (a) a participant's skin response when scoring a goal against a friend versus against the computer, and (b) another participant's response when engaging in a hockey fight against a friend versus against the computer.">
            <a:extLst>
              <a:ext uri="{FF2B5EF4-FFF2-40B4-BE49-F238E27FC236}">
                <a16:creationId xmlns:a16="http://schemas.microsoft.com/office/drawing/2014/main" id="{053C7884-2E54-5D4E-82E1-A202D6A5E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535196"/>
            <a:ext cx="8178799" cy="2929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0D3C6-BA51-C245-90CD-AD56B1D69755}"/>
              </a:ext>
            </a:extLst>
          </p:cNvPr>
          <p:cNvSpPr txBox="1"/>
          <p:nvPr/>
        </p:nvSpPr>
        <p:spPr>
          <a:xfrm>
            <a:off x="378872" y="4663412"/>
            <a:ext cx="8307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A participants’ skin response when scoring a goal against a friend (a), and another participants’ response when when engaging in a hockey fight against a friend versus against the computer (b).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D50DF-A318-3F4C-9FC9-C7CDEEF64B4F}"/>
              </a:ext>
            </a:extLst>
          </p:cNvPr>
          <p:cNvSpPr txBox="1"/>
          <p:nvPr/>
        </p:nvSpPr>
        <p:spPr>
          <a:xfrm>
            <a:off x="378872" y="5707888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Source</a:t>
            </a:r>
            <a:r>
              <a:rPr lang="en-US" sz="1600" dirty="0"/>
              <a:t>: Mandryk and Inkpen (2004), “</a:t>
            </a:r>
            <a:r>
              <a:rPr lang="en-US" sz="1600" i="1" dirty="0"/>
              <a:t>The Physiological Indicators for the Evaluation of Co-located Collaborative Play,” </a:t>
            </a:r>
            <a:r>
              <a:rPr lang="en-US" sz="1600" dirty="0"/>
              <a:t>CSCW’2004, pp 102-111. Reproduced with permission of </a:t>
            </a:r>
            <a:r>
              <a:rPr lang="en-US" sz="1600" dirty="0">
                <a:hlinkClick r:id="rId4"/>
              </a:rPr>
              <a:t>ACM Publications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2603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 idx="4294967295"/>
          </p:nvPr>
        </p:nvSpPr>
        <p:spPr>
          <a:xfrm>
            <a:off x="1536572" y="404664"/>
            <a:ext cx="6070856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Ethnobot app used at the Royal Highland Show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 descr="Photo depicts the Ethnobot used at the Royal Highland Show in Scotland. ">
            <a:extLst>
              <a:ext uri="{FF2B5EF4-FFF2-40B4-BE49-F238E27FC236}">
                <a16:creationId xmlns:a16="http://schemas.microsoft.com/office/drawing/2014/main" id="{53CB398A-72E3-3743-BB81-C6F7191D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9" y="1680247"/>
            <a:ext cx="3322712" cy="4108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617236-8F37-A247-861A-9A1A41D44F05}"/>
              </a:ext>
            </a:extLst>
          </p:cNvPr>
          <p:cNvSpPr txBox="1"/>
          <p:nvPr/>
        </p:nvSpPr>
        <p:spPr>
          <a:xfrm>
            <a:off x="539552" y="5999133"/>
            <a:ext cx="81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</a:t>
            </a:r>
            <a:r>
              <a:rPr lang="en-US" dirty="0"/>
              <a:t>: Tallyn et al. (2018) Reproduced with permission of </a:t>
            </a:r>
            <a:r>
              <a:rPr lang="en-US" dirty="0">
                <a:hlinkClick r:id="rId3"/>
              </a:rPr>
              <a:t>ACM Publications</a:t>
            </a:r>
            <a:r>
              <a:rPr lang="en-US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6CF17E-0269-C244-8DA7-BDA81ABC915A}"/>
              </a:ext>
            </a:extLst>
          </p:cNvPr>
          <p:cNvSpPr txBox="1"/>
          <p:nvPr/>
        </p:nvSpPr>
        <p:spPr>
          <a:xfrm>
            <a:off x="444714" y="1615588"/>
            <a:ext cx="44873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Ethnobat directed Billy to a particular place (Aberdeenshire Village)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Next, Ethnobot asks “…what’s going on?”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screen shows five of the experience buttons from which Billy needs to select a response</a:t>
            </a:r>
          </a:p>
        </p:txBody>
      </p:sp>
    </p:spTree>
    <p:extLst>
      <p:ext uri="{BB962C8B-B14F-4D97-AF65-F5344CB8AC3E}">
        <p14:creationId xmlns:p14="http://schemas.microsoft.com/office/powerpoint/2010/main" val="427924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 idx="4294967295"/>
          </p:nvPr>
        </p:nvSpPr>
        <p:spPr>
          <a:xfrm>
            <a:off x="1043289" y="404664"/>
            <a:ext cx="7056784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Experience responses submitted in Ethnobot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14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17236-8F37-A247-861A-9A1A41D44F05}"/>
              </a:ext>
            </a:extLst>
          </p:cNvPr>
          <p:cNvSpPr txBox="1"/>
          <p:nvPr/>
        </p:nvSpPr>
        <p:spPr>
          <a:xfrm>
            <a:off x="868919" y="5143713"/>
            <a:ext cx="7488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prewritten experience responses submitted by participants to the pre-established questions that Ethnobot asked them about their experiences</a:t>
            </a:r>
          </a:p>
        </p:txBody>
      </p:sp>
      <p:pic>
        <p:nvPicPr>
          <p:cNvPr id="7" name="Picture 6" descr="Bar chart depicts the number of prewritten experience responses submitted by participants to the pre-established questions that Ethnobot asked them about their experience.">
            <a:extLst>
              <a:ext uri="{FF2B5EF4-FFF2-40B4-BE49-F238E27FC236}">
                <a16:creationId xmlns:a16="http://schemas.microsoft.com/office/drawing/2014/main" id="{50F1B793-50CA-8542-818A-3B62B908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4" y="1801411"/>
            <a:ext cx="5868652" cy="3118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A18DC6-8F0F-8541-AE98-900F7A9A8CF1}"/>
              </a:ext>
            </a:extLst>
          </p:cNvPr>
          <p:cNvSpPr txBox="1"/>
          <p:nvPr/>
        </p:nvSpPr>
        <p:spPr>
          <a:xfrm>
            <a:off x="457200" y="6017796"/>
            <a:ext cx="8147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Source</a:t>
            </a:r>
            <a:r>
              <a:rPr lang="en-US" sz="1600" dirty="0"/>
              <a:t>: Tallyn et al. (2018) Reproduced with permission of </a:t>
            </a:r>
            <a:r>
              <a:rPr lang="en-US" sz="1600" dirty="0">
                <a:hlinkClick r:id="rId3"/>
              </a:rPr>
              <a:t>ACM Publications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249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496" y="260648"/>
            <a:ext cx="5987008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What did we learn from the case studies?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How to observe users in the lab and in natural settings</a:t>
            </a:r>
          </a:p>
          <a:p>
            <a:pPr>
              <a:spcBef>
                <a:spcPts val="2400"/>
              </a:spcBef>
            </a:pPr>
            <a:r>
              <a:rPr lang="en-US" dirty="0"/>
              <a:t>How evaluators excerpt different levels of control in the lab and in natural settings and in crowdsourcing evaluation studies</a:t>
            </a:r>
          </a:p>
          <a:p>
            <a:pPr>
              <a:spcBef>
                <a:spcPts val="2400"/>
              </a:spcBef>
            </a:pPr>
            <a:r>
              <a:rPr lang="en-US" dirty="0"/>
              <a:t>Use of different evaluation methods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15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27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052" y="260648"/>
            <a:ext cx="652189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What did we learn from the case studies? </a:t>
            </a:r>
            <a:r>
              <a:rPr lang="en-GB" sz="3100" i="1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000" dirty="0"/>
              <a:t>How to develop different data collection and analysis techniques to evaluate user experience goals such as challenge and engagement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The ability to run experiments on the Internet that are quick and inexpensive using crowdsourcing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How a large number of participants can be recruited using Mechanical Turk</a:t>
            </a:r>
            <a:endParaRPr lang="en-GB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16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4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16632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Evaluation methods</a:t>
            </a:r>
          </a:p>
        </p:txBody>
      </p:sp>
      <p:graphicFrame>
        <p:nvGraphicFramePr>
          <p:cNvPr id="78894" name="Group 46" descr="Table illustrating different evaluation methods in controlled settings, natural settings, and without users. Criteria include observing, asking others, asking experts, testing, and modeling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90872"/>
              </p:ext>
            </p:extLst>
          </p:nvPr>
        </p:nvGraphicFramePr>
        <p:xfrm>
          <a:off x="467544" y="764704"/>
          <a:ext cx="8229600" cy="554355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Method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Controlled 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Natural settings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Without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Observing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Asking users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Asking experts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Modeling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17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8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The language of evaluation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3568" y="1340768"/>
            <a:ext cx="38481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Analytics 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Analytical evaluation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Biases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Controlled experiment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Crowdsourcing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Ecological validity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Expert review or criticism 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Field study 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Formative evaluation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Heuristic evaluation</a:t>
            </a: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2800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4008" y="1340768"/>
            <a:ext cx="4035425" cy="4906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Informed consent form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In the wild evaluation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Living laboratory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Predictive evaluation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Reliability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Scope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Summative evaluation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Usability laboratory 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User studies 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Usability testing 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Users or participants</a:t>
            </a:r>
          </a:p>
          <a:p>
            <a:pPr>
              <a:spcBef>
                <a:spcPts val="7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Validity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18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812" y="332656"/>
            <a:ext cx="6491064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Participants’ rights and getting their consent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Participants need to be told why the evaluation is being done, what they will be asked to do and informed about their rights</a:t>
            </a:r>
          </a:p>
          <a:p>
            <a:endParaRPr lang="en-GB" sz="1100" dirty="0"/>
          </a:p>
          <a:p>
            <a:r>
              <a:rPr lang="en-GB" dirty="0"/>
              <a:t>Informed consent forms provide this information and act as a contract between participants and researchers</a:t>
            </a:r>
          </a:p>
          <a:p>
            <a:endParaRPr lang="en-GB" sz="1100" dirty="0"/>
          </a:p>
          <a:p>
            <a:r>
              <a:rPr lang="en-GB" dirty="0"/>
              <a:t>The design of the informed consent form, the evaluation process, data analysis, and data storage methods are typically approved by a high authority, such as the Institutional Review 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19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5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GB" dirty="0">
                <a:latin typeface="Liberation Sans"/>
                <a:ea typeface="ＭＳ Ｐゴシック" charset="0"/>
                <a:cs typeface="ＭＳ Ｐゴシック" charset="0"/>
              </a:rPr>
              <a:t>Goals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10600" cy="473008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Liberation Sans"/>
              </a:rPr>
              <a:t>Explain the key concepts and terms used in evaluation</a:t>
            </a:r>
            <a:endParaRPr lang="en-US" sz="1000" dirty="0">
              <a:latin typeface="Liberation Sans"/>
            </a:endParaRPr>
          </a:p>
          <a:p>
            <a:pPr lvl="0">
              <a:spcBef>
                <a:spcPts val="1200"/>
              </a:spcBef>
            </a:pPr>
            <a:r>
              <a:rPr lang="en-US" dirty="0">
                <a:latin typeface="Liberation Sans"/>
              </a:rPr>
              <a:t>Introduce range of different types of evaluation methods</a:t>
            </a:r>
            <a:endParaRPr lang="en-US" sz="1000" dirty="0">
              <a:latin typeface="Liberation Sans"/>
            </a:endParaRPr>
          </a:p>
          <a:p>
            <a:pPr lvl="0">
              <a:spcBef>
                <a:spcPts val="1200"/>
              </a:spcBef>
            </a:pPr>
            <a:r>
              <a:rPr lang="en-US" dirty="0">
                <a:latin typeface="Liberation Sans"/>
              </a:rPr>
              <a:t>Show how different evaluation methods are used for different purposes at different stages of the design process and in different contexts of use</a:t>
            </a:r>
            <a:endParaRPr lang="en-US" sz="1000" dirty="0">
              <a:latin typeface="Liberation Sans"/>
            </a:endParaRPr>
          </a:p>
          <a:p>
            <a:pPr lvl="0">
              <a:spcBef>
                <a:spcPts val="1200"/>
              </a:spcBef>
            </a:pPr>
            <a:r>
              <a:rPr lang="en-US" dirty="0">
                <a:latin typeface="Liberation Sans"/>
              </a:rPr>
              <a:t>Show how evaluators mixed and modified to meet the demands of evaluating novel systems</a:t>
            </a:r>
            <a:endParaRPr lang="en-US" sz="1000" dirty="0">
              <a:latin typeface="Liberation Sans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400" dirty="0"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6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Things to consider when interpreting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Reliability</a:t>
            </a:r>
            <a:r>
              <a:rPr lang="en-GB" dirty="0"/>
              <a:t>: Does the method produce the same results on separate occasions?</a:t>
            </a:r>
            <a:endParaRPr lang="en-GB" sz="900" dirty="0"/>
          </a:p>
          <a:p>
            <a:pPr marL="0" indent="0">
              <a:spcBef>
                <a:spcPts val="1200"/>
              </a:spcBef>
              <a:buNone/>
            </a:pPr>
            <a:r>
              <a:rPr lang="en-GB" b="1" dirty="0"/>
              <a:t>Validity</a:t>
            </a:r>
            <a:r>
              <a:rPr lang="en-GB" dirty="0"/>
              <a:t>: Does the method measure what it is intended to measure?</a:t>
            </a:r>
            <a:endParaRPr lang="en-GB" sz="900" dirty="0"/>
          </a:p>
          <a:p>
            <a:pPr marL="0" indent="0">
              <a:spcBef>
                <a:spcPts val="1200"/>
              </a:spcBef>
              <a:buNone/>
            </a:pPr>
            <a:r>
              <a:rPr lang="en-GB" b="1" dirty="0"/>
              <a:t>Ecological validity</a:t>
            </a:r>
            <a:r>
              <a:rPr lang="en-GB" dirty="0"/>
              <a:t>: Does the environment of the evaluation distort the results?</a:t>
            </a:r>
            <a:endParaRPr lang="en-GB" sz="900" dirty="0"/>
          </a:p>
          <a:p>
            <a:pPr marL="0" indent="0">
              <a:spcBef>
                <a:spcPts val="1200"/>
              </a:spcBef>
              <a:buNone/>
            </a:pPr>
            <a:r>
              <a:rPr lang="en-GB" b="1" dirty="0"/>
              <a:t>Biases</a:t>
            </a:r>
            <a:r>
              <a:rPr lang="en-GB" dirty="0"/>
              <a:t>: Are there biases that distort the results?</a:t>
            </a:r>
            <a:endParaRPr lang="en-GB" sz="900" dirty="0"/>
          </a:p>
          <a:p>
            <a:pPr marL="0" indent="0">
              <a:spcBef>
                <a:spcPts val="1200"/>
              </a:spcBef>
              <a:buNone/>
            </a:pPr>
            <a:r>
              <a:rPr lang="en-GB" b="1" dirty="0"/>
              <a:t>Scope</a:t>
            </a:r>
            <a:r>
              <a:rPr lang="en-GB" dirty="0"/>
              <a:t>: How generalizable are the results?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20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5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Evaluation and design are very closely integrated</a:t>
            </a:r>
            <a:endParaRPr lang="en-US" sz="1300" dirty="0"/>
          </a:p>
          <a:p>
            <a:pPr>
              <a:spcBef>
                <a:spcPts val="900"/>
              </a:spcBef>
            </a:pPr>
            <a:r>
              <a:rPr lang="en-US" dirty="0"/>
              <a:t>Some of the same data gathering methods are used in evaluation as for establishing requirements and identifying users’ needs, for example, observation, interviews, and questionnaires</a:t>
            </a:r>
            <a:endParaRPr lang="en-US" sz="1300" dirty="0"/>
          </a:p>
          <a:p>
            <a:pPr>
              <a:spcBef>
                <a:spcPts val="900"/>
              </a:spcBef>
            </a:pPr>
            <a:r>
              <a:rPr lang="en-US" dirty="0"/>
              <a:t>Evaluations can be done in controlled settings such as laboratories, less controlled field settings, or where users are not present</a:t>
            </a:r>
          </a:p>
          <a:p>
            <a:endParaRPr lang="en-US" sz="1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21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92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</a:t>
            </a:r>
            <a:r>
              <a:rPr lang="en-GB" sz="2800" i="1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Autofit/>
          </a:bodyPr>
          <a:lstStyle/>
          <a:p>
            <a:r>
              <a:rPr lang="en-US" sz="2700" dirty="0"/>
              <a:t>Usability testing and experiments enable the evaluator to have a high level of control over what gets tested, whereas evaluators typically impose little or no control on participants in field studies</a:t>
            </a:r>
          </a:p>
          <a:p>
            <a:pPr>
              <a:spcBef>
                <a:spcPts val="1800"/>
              </a:spcBef>
            </a:pPr>
            <a:r>
              <a:rPr lang="en-US" sz="2700" dirty="0"/>
              <a:t>Different methods can be combined to get different perspectives</a:t>
            </a:r>
          </a:p>
          <a:p>
            <a:pPr>
              <a:spcBef>
                <a:spcPts val="1800"/>
              </a:spcBef>
            </a:pPr>
            <a:r>
              <a:rPr lang="en-US" sz="2700" dirty="0"/>
              <a:t>Participants need to be made aware of their rights</a:t>
            </a:r>
          </a:p>
          <a:p>
            <a:pPr>
              <a:spcBef>
                <a:spcPts val="1800"/>
              </a:spcBef>
            </a:pPr>
            <a:r>
              <a:rPr lang="en-US" sz="2700" dirty="0"/>
              <a:t>It is important not to over-generalize findings from an evaluation</a:t>
            </a:r>
            <a:endParaRPr lang="en-GB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22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65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GB" dirty="0">
                <a:latin typeface="Liberation Sans"/>
                <a:ea typeface="ＭＳ Ｐゴシック" charset="0"/>
                <a:cs typeface="ＭＳ Ｐゴシック" charset="0"/>
              </a:rPr>
              <a:t>Goals </a:t>
            </a:r>
            <a:r>
              <a:rPr lang="en-GB" sz="2800" i="1" dirty="0">
                <a:latin typeface="Liberation Sans"/>
                <a:ea typeface="ＭＳ Ｐゴシック" charset="0"/>
                <a:cs typeface="ＭＳ Ｐゴシック" charset="0"/>
              </a:rPr>
              <a:t>(continued)</a:t>
            </a:r>
            <a:endParaRPr lang="en-GB" i="1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10600" cy="4658072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Liberation Sans"/>
              </a:rPr>
              <a:t>Discuss some of the practical challenges of doing evaluation</a:t>
            </a:r>
          </a:p>
          <a:p>
            <a:pPr lvl="0">
              <a:spcBef>
                <a:spcPts val="2400"/>
              </a:spcBef>
            </a:pPr>
            <a:r>
              <a:rPr lang="en-US" dirty="0">
                <a:latin typeface="Liberation Sans"/>
              </a:rPr>
              <a:t>Through case studies, illustrate how methods discussed in Chapters 8, 9, and 10 are used in evaluation, and describe some methods that are specific to evaluation</a:t>
            </a:r>
          </a:p>
          <a:p>
            <a:pPr lvl="0">
              <a:spcBef>
                <a:spcPts val="2400"/>
              </a:spcBef>
            </a:pPr>
            <a:r>
              <a:rPr lang="en-US" dirty="0">
                <a:latin typeface="Liberation Sans"/>
              </a:rPr>
              <a:t>Provide an overview of methods that are discussed in detail in the next two chapters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400" dirty="0"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4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6448" y="260648"/>
            <a:ext cx="685110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Why, what, where, and when to evaluate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153400" cy="47244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500" dirty="0">
                <a:latin typeface="Liberation Sans"/>
                <a:ea typeface="ＭＳ Ｐゴシック" charset="0"/>
                <a:cs typeface="ＭＳ Ｐゴシック" charset="0"/>
              </a:rPr>
              <a:t>Iterative design and evaluation is a continuous process that examines: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500" b="1" dirty="0">
                <a:latin typeface="Liberation Sans"/>
                <a:ea typeface="ＭＳ Ｐゴシック" charset="0"/>
                <a:cs typeface="ＭＳ Ｐゴシック" charset="0"/>
              </a:rPr>
              <a:t>Why</a:t>
            </a:r>
            <a:r>
              <a:rPr lang="en-US" sz="2500" dirty="0">
                <a:latin typeface="Liberation Sans"/>
                <a:ea typeface="ＭＳ Ｐゴシック" charset="0"/>
                <a:cs typeface="ＭＳ Ｐゴシック" charset="0"/>
              </a:rPr>
              <a:t>: To check users’ requirements and confirm that users can utilize the product and that they like it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500" b="1" dirty="0">
                <a:latin typeface="Liberation Sans"/>
                <a:ea typeface="ＭＳ Ｐゴシック" charset="0"/>
                <a:cs typeface="ＭＳ Ｐゴシック" charset="0"/>
              </a:rPr>
              <a:t>What</a:t>
            </a:r>
            <a:r>
              <a:rPr lang="en-US" sz="2500" dirty="0">
                <a:latin typeface="Liberation Sans"/>
                <a:ea typeface="ＭＳ Ｐゴシック" charset="0"/>
                <a:cs typeface="ＭＳ Ｐゴシック" charset="0"/>
              </a:rPr>
              <a:t>: A conceptual model, early and subsequent prototypes of a new system, more complete prototypes, and a prototype to compare with competitors’ products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500" b="1" dirty="0">
                <a:latin typeface="Liberation Sans"/>
                <a:ea typeface="ＭＳ Ｐゴシック" charset="0"/>
                <a:cs typeface="ＭＳ Ｐゴシック" charset="0"/>
              </a:rPr>
              <a:t>Where</a:t>
            </a:r>
            <a:r>
              <a:rPr lang="en-US" sz="2500" dirty="0">
                <a:latin typeface="Liberation Sans"/>
                <a:ea typeface="ＭＳ Ｐゴシック" charset="0"/>
                <a:cs typeface="ＭＳ Ｐゴシック" charset="0"/>
              </a:rPr>
              <a:t>: In natural, in-the-wild, and laboratory settings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z="2500" b="1" dirty="0">
                <a:latin typeface="Liberation Sans"/>
                <a:ea typeface="ＭＳ Ｐゴシック" charset="0"/>
                <a:cs typeface="ＭＳ Ｐゴシック" charset="0"/>
              </a:rPr>
              <a:t>When</a:t>
            </a:r>
            <a:r>
              <a:rPr lang="en-US" sz="2500" dirty="0">
                <a:latin typeface="Liberation Sans"/>
                <a:ea typeface="ＭＳ Ｐゴシック" charset="0"/>
                <a:cs typeface="ＭＳ Ｐゴシック" charset="0"/>
              </a:rPr>
              <a:t>: Throughout design; finished products can be evaluated to collect information to inform new products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4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2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0524" y="342107"/>
            <a:ext cx="548295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Liberation Sans"/>
                <a:ea typeface="ＭＳ Ｐゴシック" charset="0"/>
                <a:cs typeface="ＭＳ Ｐゴシック" charset="0"/>
              </a:rPr>
              <a:t>Bruce Tognazzini tells you why you need to evaluate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228600" indent="0" eaLnBrk="1" hangingPunct="1">
              <a:lnSpc>
                <a:spcPct val="90000"/>
              </a:lnSpc>
              <a:buFontTx/>
              <a:buNone/>
            </a:pPr>
            <a:r>
              <a:rPr lang="en-US" sz="2800" i="1" dirty="0">
                <a:latin typeface="Liberation Sans"/>
                <a:ea typeface="ＭＳ Ｐゴシック" charset="0"/>
                <a:cs typeface="ＭＳ Ｐゴシック" charset="0"/>
              </a:rPr>
              <a:t>“Iterative design, with its repeating cycle of design and testing, is the only validated methodology in existence that will consistently produce successful results. If you don’t have user-testing as an integral part of your design process you are going to throw buckets of money down the drain.”</a:t>
            </a: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  <a:buFontTx/>
              <a:buNone/>
            </a:pPr>
            <a:r>
              <a:rPr lang="en-US" sz="2400" dirty="0">
                <a:latin typeface="Liberation Sans"/>
                <a:ea typeface="ＭＳ Ｐゴシック" charset="0"/>
                <a:cs typeface="ＭＳ Ｐゴシック" charset="0"/>
              </a:rPr>
              <a:t>	See </a:t>
            </a:r>
            <a:r>
              <a:rPr lang="en-US" sz="2400" dirty="0">
                <a:latin typeface="Liberation Sans"/>
                <a:ea typeface="ＭＳ Ｐゴシック" charset="0"/>
                <a:cs typeface="ＭＳ Ｐゴシック" charset="0"/>
                <a:hlinkClick r:id="rId3"/>
              </a:rPr>
              <a:t>AskTog.com</a:t>
            </a:r>
            <a:r>
              <a:rPr lang="en-US" sz="2400" dirty="0">
                <a:latin typeface="Liberation Sans"/>
                <a:ea typeface="ＭＳ Ｐゴシック" charset="0"/>
                <a:cs typeface="ＭＳ Ｐゴシック" charset="0"/>
              </a:rPr>
              <a:t> for topical discussions about design and evaluation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5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2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Types of evaluation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800"/>
            <a:ext cx="8153400" cy="4620394"/>
          </a:xfrm>
        </p:spPr>
        <p:txBody>
          <a:bodyPr>
            <a:normAutofit/>
          </a:bodyPr>
          <a:lstStyle/>
          <a:p>
            <a:pPr marL="6350" indent="-6350"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	</a:t>
            </a: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Controlled settings that directly involve us</a:t>
            </a:r>
            <a:r>
              <a:rPr lang="en-US" sz="2800" dirty="0">
                <a:latin typeface="Liberation Sans"/>
                <a:ea typeface="ＭＳ Ｐゴシック" charset="0"/>
              </a:rPr>
              <a:t>ers (for example, usability and research labs)</a:t>
            </a: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 </a:t>
            </a:r>
            <a:endParaRPr lang="en-US" sz="8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400" dirty="0">
                <a:latin typeface="Liberation Sans"/>
                <a:ea typeface="ＭＳ Ｐゴシック" charset="0"/>
                <a:cs typeface="ＭＳ Ｐゴシック" charset="0"/>
              </a:rPr>
              <a:t>Natural settings involving users (for instance, online communities and products that are used in public places)</a:t>
            </a:r>
          </a:p>
          <a:p>
            <a:pPr lvl="1">
              <a:lnSpc>
                <a:spcPct val="90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Liberation Sans"/>
                <a:ea typeface="ＭＳ Ｐゴシック" charset="0"/>
                <a:cs typeface="ＭＳ Ｐゴシック" charset="0"/>
              </a:rPr>
              <a:t>Often there is little or no control over what users do, especially in in-the-wild settings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sz="2400" dirty="0">
                <a:latin typeface="Liberation Sans"/>
                <a:ea typeface="ＭＳ Ｐゴシック" charset="0"/>
                <a:cs typeface="ＭＳ Ｐゴシック" charset="0"/>
              </a:rPr>
              <a:t>Any setting that doesn’t directly involve users (for example, consultants and researchers critique the prototypes, and may predict and model how successful they will be when used by users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6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8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Living labs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56937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People’s use of technology in their everyday lives can be evaluated in living labs</a:t>
            </a:r>
          </a:p>
          <a:p>
            <a:pPr eaLnBrk="1" hangingPunct="1"/>
            <a:endParaRPr lang="en-US" sz="9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Such evaluations are too difficult to do in a usability lab</a:t>
            </a:r>
          </a:p>
          <a:p>
            <a:pPr eaLnBrk="1" hangingPunct="1"/>
            <a:endParaRPr lang="en-US" sz="9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An early example was the Aware Home that was embedded with a complex network of sensors and audio/video recording devices </a:t>
            </a:r>
            <a:r>
              <a:rPr lang="en-US" sz="2400" dirty="0">
                <a:latin typeface="Liberation Sans"/>
                <a:ea typeface="ＭＳ Ｐゴシック" charset="0"/>
                <a:cs typeface="ＭＳ Ｐゴシック" charset="0"/>
              </a:rPr>
              <a:t>(Abowd et al., 2000)</a:t>
            </a:r>
            <a:endParaRPr lang="en-US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endParaRPr lang="en-US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7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6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Living labs </a:t>
            </a:r>
            <a:r>
              <a:rPr lang="en-US" sz="2800" i="1" dirty="0">
                <a:latin typeface="Liberation Sans"/>
                <a:ea typeface="ＭＳ Ｐゴシック" charset="0"/>
                <a:cs typeface="ＭＳ Ｐゴシック" charset="0"/>
              </a:rPr>
              <a:t>(continued)</a:t>
            </a:r>
            <a:endParaRPr lang="en-US" i="1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355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000" dirty="0">
                <a:latin typeface="Liberation Sans"/>
                <a:ea typeface="ＭＳ Ｐゴシック" charset="0"/>
                <a:cs typeface="ＭＳ Ｐゴシック" charset="0"/>
              </a:rPr>
              <a:t>More recent examples include whole blocks and cities that house hundreds of people, for example, Verma et al., research in Switzerland (2017)</a:t>
            </a:r>
          </a:p>
          <a:p>
            <a:pPr eaLnBrk="1" hangingPunct="1">
              <a:spcBef>
                <a:spcPts val="900"/>
              </a:spcBef>
            </a:pPr>
            <a:r>
              <a:rPr lang="en-US" sz="3000" dirty="0">
                <a:latin typeface="Liberation Sans"/>
                <a:ea typeface="ＭＳ Ｐゴシック" charset="0"/>
                <a:cs typeface="ＭＳ Ｐゴシック" charset="0"/>
              </a:rPr>
              <a:t>Many citizen science projects can also be thought of as living labs, for instance, </a:t>
            </a:r>
            <a:r>
              <a:rPr lang="en-US" sz="3000" dirty="0">
                <a:latin typeface="Liberation Sans"/>
                <a:ea typeface="ＭＳ Ｐゴシック" charset="0"/>
                <a:cs typeface="ＭＳ Ｐゴシック" charset="0"/>
                <a:hlinkClick r:id="rId2"/>
              </a:rPr>
              <a:t>iNaturalist.org</a:t>
            </a:r>
            <a:endParaRPr lang="en-US" sz="30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ts val="900"/>
              </a:spcBef>
            </a:pPr>
            <a:r>
              <a:rPr lang="en-US" sz="3000" dirty="0">
                <a:latin typeface="Liberation Sans"/>
                <a:ea typeface="ＭＳ Ｐゴシック" charset="0"/>
                <a:cs typeface="ＭＳ Ｐゴシック" charset="0"/>
              </a:rPr>
              <a:t>These examples illustrate how the concept of a lab is changing to include other spaces where people’s use of technology can be studied in realistic environments</a:t>
            </a:r>
          </a:p>
          <a:p>
            <a:pPr marL="0" indent="0" eaLnBrk="1" hangingPunct="1">
              <a:buNone/>
            </a:pPr>
            <a:endParaRPr lang="en-US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8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8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Evaluation case studies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772400" cy="44958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18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A classic experimental investigation into the physiological responses of players of a computer game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An ethnographic study of visitors at the the Royal Highland show in which participants are directed and tracked using a mobile phone app</a:t>
            </a:r>
          </a:p>
          <a:p>
            <a:pPr eaLnBrk="1" hangingPunct="1">
              <a:spcBef>
                <a:spcPts val="1800"/>
              </a:spcBef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Crowdsourcing in which the opinions and reactions of volunteers (for example, from the crowd) inform technology evaluation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9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6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77A36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1316</Words>
  <Application>Microsoft Macintosh PowerPoint</Application>
  <PresentationFormat>On-screen Show (4:3)</PresentationFormat>
  <Paragraphs>193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Liberation Sans</vt:lpstr>
      <vt:lpstr>Times</vt:lpstr>
      <vt:lpstr>Wingdings</vt:lpstr>
      <vt:lpstr>Office Theme</vt:lpstr>
      <vt:lpstr>PowerPoint Presentation</vt:lpstr>
      <vt:lpstr>Goals</vt:lpstr>
      <vt:lpstr>Goals (continued)</vt:lpstr>
      <vt:lpstr>Why, what, where, and when to evaluate</vt:lpstr>
      <vt:lpstr>Bruce Tognazzini tells you why you need to evaluate</vt:lpstr>
      <vt:lpstr>Types of evaluation</vt:lpstr>
      <vt:lpstr>Living labs</vt:lpstr>
      <vt:lpstr>Living labs (continued)</vt:lpstr>
      <vt:lpstr>Evaluation case studies</vt:lpstr>
      <vt:lpstr>Challenge and engagement in a collaborative immersive game</vt:lpstr>
      <vt:lpstr>Physiological data of participants in a videogame</vt:lpstr>
      <vt:lpstr>Example of physiological data</vt:lpstr>
      <vt:lpstr>Ethnobot app used at the Royal Highland Show</vt:lpstr>
      <vt:lpstr>Experience responses submitted in Ethnobot</vt:lpstr>
      <vt:lpstr>What did we learn from the case studies?</vt:lpstr>
      <vt:lpstr>What did we learn from the case studies? (continued)</vt:lpstr>
      <vt:lpstr>Evaluation methods</vt:lpstr>
      <vt:lpstr>The language of evaluation</vt:lpstr>
      <vt:lpstr>Participants’ rights and getting their consent</vt:lpstr>
      <vt:lpstr>Things to consider when interpreting data</vt:lpstr>
      <vt:lpstr>Summary</vt:lpstr>
      <vt:lpstr>Summary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J. Preece</dc:creator>
  <cp:lastModifiedBy>Gary Schwartz</cp:lastModifiedBy>
  <cp:revision>16</cp:revision>
  <dcterms:created xsi:type="dcterms:W3CDTF">2019-06-03T15:50:47Z</dcterms:created>
  <dcterms:modified xsi:type="dcterms:W3CDTF">2019-07-24T17:25:41Z</dcterms:modified>
</cp:coreProperties>
</file>