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60" r:id="rId4"/>
    <p:sldId id="295" r:id="rId5"/>
    <p:sldId id="296" r:id="rId6"/>
    <p:sldId id="297" r:id="rId7"/>
    <p:sldId id="298" r:id="rId8"/>
    <p:sldId id="282" r:id="rId9"/>
    <p:sldId id="300" r:id="rId10"/>
    <p:sldId id="288" r:id="rId11"/>
    <p:sldId id="289" r:id="rId12"/>
    <p:sldId id="301" r:id="rId13"/>
    <p:sldId id="284" r:id="rId14"/>
    <p:sldId id="287" r:id="rId15"/>
    <p:sldId id="261" r:id="rId16"/>
    <p:sldId id="262" r:id="rId17"/>
    <p:sldId id="273" r:id="rId18"/>
    <p:sldId id="274" r:id="rId19"/>
    <p:sldId id="275" r:id="rId20"/>
    <p:sldId id="276" r:id="rId21"/>
    <p:sldId id="299" r:id="rId22"/>
    <p:sldId id="293" r:id="rId23"/>
    <p:sldId id="277" r:id="rId24"/>
    <p:sldId id="278" r:id="rId25"/>
    <p:sldId id="281" r:id="rId26"/>
    <p:sldId id="30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2"/>
    <p:restoredTop sz="94548"/>
  </p:normalViewPr>
  <p:slideViewPr>
    <p:cSldViewPr>
      <p:cViewPr varScale="1">
        <p:scale>
          <a:sx n="133" d="100"/>
          <a:sy n="133" d="100"/>
        </p:scale>
        <p:origin x="202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2BF90-99B2-4202-92DF-19479BF58EE9}" type="datetimeFigureOut">
              <a:rPr lang="en-GB" smtClean="0"/>
              <a:t>12/08/2019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55A965-49CD-492E-84BE-5EB2A9CC3DBD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93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268CFB-CA01-484E-9EDF-A4DCDE6777F3}" type="slidenum">
              <a:rPr lang="en-GB" sz="1200"/>
              <a:pPr eaLnBrk="1" hangingPunct="1"/>
              <a:t>2</a:t>
            </a:fld>
            <a:endParaRPr lang="en-GB" sz="1200" dirty="0"/>
          </a:p>
        </p:txBody>
      </p:sp>
      <p:sp>
        <p:nvSpPr>
          <p:cNvPr id="1638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73625B73-C769-A741-82AB-39C644526092}" type="slidenum">
              <a:rPr lang="en-US" sz="1200">
                <a:latin typeface="Times" charset="0"/>
              </a:rPr>
              <a:pPr algn="r"/>
              <a:t>2</a:t>
            </a:fld>
            <a:endParaRPr lang="en-US" sz="1200" dirty="0">
              <a:latin typeface="Times" charset="0"/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A4BA357-326F-FD49-B801-804C053ED194}" type="slidenum">
              <a:rPr lang="en-GB" sz="1200"/>
              <a:pPr eaLnBrk="1" hangingPunct="1"/>
              <a:t>15</a:t>
            </a:fld>
            <a:endParaRPr lang="en-GB" sz="1200" dirty="0"/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FF2A56ED-C5AB-3844-A430-BB62E15181E6}" type="slidenum">
              <a:rPr lang="en-US" sz="1200">
                <a:latin typeface="Times" charset="0"/>
              </a:rPr>
              <a:pPr algn="r"/>
              <a:t>15</a:t>
            </a:fld>
            <a:endParaRPr lang="en-US" sz="1200" dirty="0">
              <a:latin typeface="Times" charset="0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1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A8B979D-5DE8-E84A-8A8A-B231011DA71D}" type="slidenum">
              <a:rPr lang="en-GB" sz="1200"/>
              <a:pPr eaLnBrk="1" hangingPunct="1"/>
              <a:t>16</a:t>
            </a:fld>
            <a:endParaRPr lang="en-GB" sz="1200" dirty="0"/>
          </a:p>
        </p:txBody>
      </p:sp>
      <p:sp>
        <p:nvSpPr>
          <p:cNvPr id="2253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328B0FC6-98B6-634C-A401-F1A4AFCFE6D6}" type="slidenum">
              <a:rPr lang="en-US" sz="1200">
                <a:latin typeface="Times" charset="0"/>
              </a:rPr>
              <a:pPr algn="r"/>
              <a:t>16</a:t>
            </a:fld>
            <a:endParaRPr lang="en-US" sz="1200" dirty="0">
              <a:latin typeface="Times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21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5B3570-823E-5347-AE82-3637D7306A67}" type="slidenum">
              <a:rPr lang="en-GB" sz="1200"/>
              <a:pPr eaLnBrk="1" hangingPunct="1"/>
              <a:t>17</a:t>
            </a:fld>
            <a:endParaRPr lang="en-GB" sz="1200" dirty="0"/>
          </a:p>
        </p:txBody>
      </p:sp>
      <p:sp>
        <p:nvSpPr>
          <p:cNvPr id="39939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656E841D-9747-C649-A0AC-56B9B5A8562F}" type="slidenum">
              <a:rPr lang="en-US" sz="1200">
                <a:latin typeface="Times" charset="0"/>
              </a:rPr>
              <a:pPr algn="r"/>
              <a:t>17</a:t>
            </a:fld>
            <a:endParaRPr lang="en-US" sz="1200" dirty="0">
              <a:latin typeface="Times" charset="0"/>
            </a:endParaRPr>
          </a:p>
        </p:txBody>
      </p:sp>
      <p:sp>
        <p:nvSpPr>
          <p:cNvPr id="39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EB48279-5EE6-3F4E-9757-115E77A7426E}" type="slidenum">
              <a:rPr lang="en-GB" sz="1200"/>
              <a:pPr eaLnBrk="1" hangingPunct="1"/>
              <a:t>18</a:t>
            </a:fld>
            <a:endParaRPr lang="en-GB" sz="1200" dirty="0"/>
          </a:p>
        </p:txBody>
      </p:sp>
      <p:sp>
        <p:nvSpPr>
          <p:cNvPr id="4198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1833B459-A593-6B49-94D6-04E5D939A125}" type="slidenum">
              <a:rPr lang="en-US" sz="1200">
                <a:latin typeface="Times" charset="0"/>
              </a:rPr>
              <a:pPr algn="r"/>
              <a:t>18</a:t>
            </a:fld>
            <a:endParaRPr lang="en-US" sz="1200" dirty="0">
              <a:latin typeface="Times" charset="0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F877398-46D0-AC45-AC68-20927556AA1B}" type="slidenum">
              <a:rPr lang="en-GB" sz="1200"/>
              <a:pPr eaLnBrk="1" hangingPunct="1"/>
              <a:t>19</a:t>
            </a:fld>
            <a:endParaRPr lang="en-GB" sz="1200" dirty="0"/>
          </a:p>
        </p:txBody>
      </p:sp>
      <p:sp>
        <p:nvSpPr>
          <p:cNvPr id="4403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BDDC676E-4A99-9A49-B125-9DFF3B65910E}" type="slidenum">
              <a:rPr lang="en-US" sz="1200">
                <a:latin typeface="Times" charset="0"/>
              </a:rPr>
              <a:pPr algn="r"/>
              <a:t>19</a:t>
            </a:fld>
            <a:endParaRPr lang="en-US" sz="1200" dirty="0">
              <a:latin typeface="Times" charset="0"/>
            </a:endParaRPr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322B215-19A9-6A4E-AD74-CE0939415D53}" type="slidenum">
              <a:rPr lang="en-GB" sz="1200"/>
              <a:pPr eaLnBrk="1" hangingPunct="1"/>
              <a:t>20</a:t>
            </a:fld>
            <a:endParaRPr lang="en-GB" sz="1200" dirty="0"/>
          </a:p>
        </p:txBody>
      </p:sp>
      <p:sp>
        <p:nvSpPr>
          <p:cNvPr id="4608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F1D6ECA7-9E21-9343-9CA9-605064831F24}" type="slidenum">
              <a:rPr lang="en-US" sz="1200">
                <a:latin typeface="Times" charset="0"/>
              </a:rPr>
              <a:pPr algn="r"/>
              <a:t>20</a:t>
            </a:fld>
            <a:endParaRPr lang="en-US" sz="1200" dirty="0">
              <a:latin typeface="Times" charset="0"/>
            </a:endParaRPr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322B215-19A9-6A4E-AD74-CE0939415D53}" type="slidenum">
              <a:rPr lang="en-GB" sz="1200"/>
              <a:pPr eaLnBrk="1" hangingPunct="1"/>
              <a:t>21</a:t>
            </a:fld>
            <a:endParaRPr lang="en-GB" sz="1200" dirty="0"/>
          </a:p>
        </p:txBody>
      </p:sp>
      <p:sp>
        <p:nvSpPr>
          <p:cNvPr id="4608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F1D6ECA7-9E21-9343-9CA9-605064831F24}" type="slidenum">
              <a:rPr lang="en-US" sz="1200">
                <a:latin typeface="Times" charset="0"/>
              </a:rPr>
              <a:pPr algn="r"/>
              <a:t>21</a:t>
            </a:fld>
            <a:endParaRPr lang="en-US" sz="1200" dirty="0">
              <a:latin typeface="Times" charset="0"/>
            </a:endParaRPr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3646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C429BF-A8DC-D744-869B-C33A62995452}" type="slidenum">
              <a:rPr lang="en-GB" sz="1200"/>
              <a:pPr eaLnBrk="1" hangingPunct="1"/>
              <a:t>23</a:t>
            </a:fld>
            <a:endParaRPr lang="en-GB" sz="1200" dirty="0"/>
          </a:p>
        </p:txBody>
      </p:sp>
      <p:sp>
        <p:nvSpPr>
          <p:cNvPr id="48131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EBA3B5F6-BD0C-4643-B90E-DCC36FDB21D0}" type="slidenum">
              <a:rPr lang="en-US" sz="1200">
                <a:latin typeface="Times" charset="0"/>
              </a:rPr>
              <a:pPr algn="r"/>
              <a:t>23</a:t>
            </a:fld>
            <a:endParaRPr lang="en-US" sz="1200" dirty="0">
              <a:latin typeface="Times" charset="0"/>
            </a:endParaRPr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733E58F-E371-8444-AF75-AABB9E574245}" type="slidenum">
              <a:rPr lang="en-GB" sz="1200"/>
              <a:pPr eaLnBrk="1" hangingPunct="1"/>
              <a:t>25</a:t>
            </a:fld>
            <a:endParaRPr lang="en-GB" sz="1200" dirty="0"/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8F64B1FB-7589-4E47-A023-C2EADF99F5FA}" type="slidenum">
              <a:rPr lang="en-US" sz="1200">
                <a:latin typeface="Times" charset="0"/>
              </a:rPr>
              <a:pPr algn="r"/>
              <a:t>25</a:t>
            </a:fld>
            <a:endParaRPr lang="en-US" sz="1200" dirty="0">
              <a:latin typeface="Times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733E58F-E371-8444-AF75-AABB9E574245}" type="slidenum">
              <a:rPr lang="en-GB" sz="1200"/>
              <a:pPr eaLnBrk="1" hangingPunct="1"/>
              <a:t>26</a:t>
            </a:fld>
            <a:endParaRPr lang="en-GB" sz="1200" dirty="0"/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8F64B1FB-7589-4E47-A023-C2EADF99F5FA}" type="slidenum">
              <a:rPr lang="en-US" sz="1200">
                <a:latin typeface="Times" charset="0"/>
              </a:rPr>
              <a:pPr algn="r"/>
              <a:t>26</a:t>
            </a:fld>
            <a:endParaRPr lang="en-US" sz="1200" dirty="0">
              <a:latin typeface="Times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4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A0A1C9F-0A31-4245-AA60-64D4C0C83F14}" type="slidenum">
              <a:rPr lang="en-GB" sz="1200"/>
              <a:pPr eaLnBrk="1" hangingPunct="1"/>
              <a:t>3</a:t>
            </a:fld>
            <a:endParaRPr lang="en-GB" sz="1200" dirty="0"/>
          </a:p>
        </p:txBody>
      </p:sp>
      <p:sp>
        <p:nvSpPr>
          <p:cNvPr id="1843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48726162-5FEB-E64D-8924-0FA16C618B68}" type="slidenum">
              <a:rPr lang="en-US" sz="1200">
                <a:latin typeface="Times" charset="0"/>
              </a:rPr>
              <a:pPr algn="r"/>
              <a:t>3</a:t>
            </a:fld>
            <a:endParaRPr lang="en-US" sz="1200" dirty="0">
              <a:latin typeface="Times" charset="0"/>
            </a:endParaRPr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A0A1C9F-0A31-4245-AA60-64D4C0C83F14}" type="slidenum">
              <a:rPr lang="en-GB" sz="1200"/>
              <a:pPr eaLnBrk="1" hangingPunct="1"/>
              <a:t>4</a:t>
            </a:fld>
            <a:endParaRPr lang="en-GB" sz="1200" dirty="0"/>
          </a:p>
        </p:txBody>
      </p:sp>
      <p:sp>
        <p:nvSpPr>
          <p:cNvPr id="18435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48726162-5FEB-E64D-8924-0FA16C618B68}" type="slidenum">
              <a:rPr lang="en-US" sz="1200">
                <a:latin typeface="Times" charset="0"/>
              </a:rPr>
              <a:pPr algn="r"/>
              <a:t>4</a:t>
            </a:fld>
            <a:endParaRPr lang="en-US" sz="1200" dirty="0">
              <a:latin typeface="Times" charset="0"/>
            </a:endParaRPr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236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767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723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7531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55A965-49CD-492E-84BE-5EB2A9CC3DBD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2219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166B3F7-24EA-1B45-B1AC-B0E8AFA68DA5}" type="slidenum">
              <a:rPr lang="en-GB" sz="1200"/>
              <a:pPr eaLnBrk="1" hangingPunct="1"/>
              <a:t>13</a:t>
            </a:fld>
            <a:endParaRPr lang="en-GB" sz="1200" dirty="0"/>
          </a:p>
        </p:txBody>
      </p:sp>
      <p:sp>
        <p:nvSpPr>
          <p:cNvPr id="30723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3B59FAC9-B11F-204F-ABA8-B9C3F0CF9C52}" type="slidenum">
              <a:rPr lang="en-US" sz="1200">
                <a:latin typeface="Times" charset="0"/>
              </a:rPr>
              <a:pPr algn="r"/>
              <a:t>13</a:t>
            </a:fld>
            <a:endParaRPr lang="en-US" sz="1200" dirty="0">
              <a:latin typeface="Times" charset="0"/>
            </a:endParaRPr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AD2CD61-CC1D-444C-83D6-DBF617D2B41F}" type="slidenum">
              <a:rPr lang="en-GB" sz="1200"/>
              <a:pPr eaLnBrk="1" hangingPunct="1"/>
              <a:t>14</a:t>
            </a:fld>
            <a:endParaRPr lang="en-GB" sz="1200" dirty="0"/>
          </a:p>
        </p:txBody>
      </p:sp>
      <p:sp>
        <p:nvSpPr>
          <p:cNvPr id="36867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BFFE00AC-EEF4-E147-AA1E-F0CCB927AD9E}" type="slidenum">
              <a:rPr lang="en-US" sz="1200">
                <a:latin typeface="Times" charset="0"/>
              </a:rPr>
              <a:pPr algn="r"/>
              <a:t>14</a:t>
            </a:fld>
            <a:endParaRPr lang="en-US" sz="1200" dirty="0">
              <a:latin typeface="Times" charset="0"/>
            </a:endParaRPr>
          </a:p>
        </p:txBody>
      </p:sp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www.id-book.com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863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www.id-book.com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849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www.id-book.com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4383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www.id-book.com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341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www.id-book.com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861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www.id-book.com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23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www.id-book.com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104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www.id-book.com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614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www.id-book.com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99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GB" dirty="0"/>
              <a:t>www.id-book.com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40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www.id-book.com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049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r>
              <a:rPr lang="en-GB" dirty="0"/>
              <a:t>www.id-book.com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defRPr>
            </a:lvl1pPr>
          </a:lstStyle>
          <a:p>
            <a:fld id="{A7EA2D8D-44E5-43C4-BBA1-AE3E32EF0894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41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7030A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70C0"/>
          </a:solidFill>
          <a:latin typeface="Liberation Sans" panose="020B0604020202020204" pitchFamily="34" charset="0"/>
          <a:ea typeface="Liberation Sans" panose="020B0604020202020204" pitchFamily="34" charset="0"/>
          <a:cs typeface="Liberation Sans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eu.wiley.com/WileyCDA/WileyTitle/productCd-1119020751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ngroup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ngroup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cm.org/publications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.org/publication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ngroup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media.wiley.com/product_data/coverImage300/51/11190207/1119020751.jp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620688"/>
            <a:ext cx="2857500" cy="372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95335" y="4581128"/>
            <a:ext cx="673052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Chapter 15</a:t>
            </a:r>
          </a:p>
          <a:p>
            <a:pPr algn="ctr"/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Evaluation Studies:</a:t>
            </a:r>
          </a:p>
          <a:p>
            <a:pPr algn="ctr"/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From Controlled to Natural Settings</a:t>
            </a:r>
            <a:br>
              <a:rPr lang="en-GB" sz="3200" dirty="0">
                <a:solidFill>
                  <a:schemeClr val="accent6">
                    <a:lumMod val="75000"/>
                  </a:schemeClr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</a:br>
            <a:endParaRPr lang="en-GB" sz="1400" dirty="0">
              <a:solidFill>
                <a:schemeClr val="accent6">
                  <a:lumMod val="75000"/>
                </a:schemeClr>
              </a:solidFill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5" name="Picture 4" descr="Cover of the book Interaction Design, Fifth Edition">
            <a:extLst>
              <a:ext uri="{FF2B5EF4-FFF2-40B4-BE49-F238E27FC236}">
                <a16:creationId xmlns:a16="http://schemas.microsoft.com/office/drawing/2014/main" id="{F153A273-4C42-454C-8701-A6B732DB27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75" t="2693" r="1964" b="2693"/>
          <a:stretch/>
        </p:blipFill>
        <p:spPr>
          <a:xfrm>
            <a:off x="2975527" y="547785"/>
            <a:ext cx="3192946" cy="400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85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Table depicting tasks that participants"/>
          <p:cNvSpPr>
            <a:spLocks noGrp="1"/>
          </p:cNvSpPr>
          <p:nvPr>
            <p:ph type="title"/>
          </p:nvPr>
        </p:nvSpPr>
        <p:spPr>
          <a:xfrm>
            <a:off x="1290464" y="292561"/>
            <a:ext cx="6563072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Examples of the tasks used in the iPad evaluation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www.id-book.com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10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0F532D-C177-884C-B09D-55B8258AF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77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 descr="Table depicting tasks that participants were assinged in the iPad App and Website Usability Study">
            <a:extLst>
              <a:ext uri="{FF2B5EF4-FFF2-40B4-BE49-F238E27FC236}">
                <a16:creationId xmlns:a16="http://schemas.microsoft.com/office/drawing/2014/main" id="{3A1EF6F8-99E5-8D41-A505-B557197A3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50" y="1670050"/>
            <a:ext cx="7988300" cy="3517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3435B0-D564-D542-8E06-4D654CE908B5}"/>
              </a:ext>
            </a:extLst>
          </p:cNvPr>
          <p:cNvSpPr txBox="1"/>
          <p:nvPr/>
        </p:nvSpPr>
        <p:spPr>
          <a:xfrm>
            <a:off x="577850" y="5352591"/>
            <a:ext cx="80525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Adapted from Budiu and Nielsen, 2010</a:t>
            </a:r>
          </a:p>
          <a:p>
            <a:r>
              <a:rPr lang="en-US" dirty="0"/>
              <a:t>Source: iPad App and Website Usability Study. Used courtesy of the </a:t>
            </a:r>
            <a:r>
              <a:rPr lang="en-US" dirty="0">
                <a:hlinkClick r:id="rId4"/>
              </a:rPr>
              <a:t>Neilsen Norman Group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3165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/>
          <a:p>
            <a:r>
              <a:rPr lang="en-US" dirty="0"/>
              <a:t>Problems and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00812"/>
          </a:xfrm>
        </p:spPr>
        <p:txBody>
          <a:bodyPr>
            <a:normAutofit/>
          </a:bodyPr>
          <a:lstStyle/>
          <a:p>
            <a:r>
              <a:rPr lang="en-US" dirty="0"/>
              <a:t>Examples of problems detected:</a:t>
            </a:r>
            <a:endParaRPr lang="en-US" sz="900" dirty="0"/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Accessing the Web was difficult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Lack of affordance and feedback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Getting lost in an application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Knowing where to tap</a:t>
            </a:r>
          </a:p>
          <a:p>
            <a:pPr lvl="1"/>
            <a:endParaRPr lang="en-US" sz="900" dirty="0">
              <a:solidFill>
                <a:schemeClr val="tx1"/>
              </a:solidFill>
            </a:endParaRPr>
          </a:p>
          <a:p>
            <a:r>
              <a:rPr lang="en-US" dirty="0"/>
              <a:t>Actions by evaluators:</a:t>
            </a:r>
            <a:endParaRPr lang="en-US" sz="900" dirty="0"/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Reported to developers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Made available to public on </a:t>
            </a:r>
            <a:r>
              <a:rPr lang="en-US" dirty="0">
                <a:hlinkClick r:id="rId2"/>
              </a:rPr>
              <a:t>Neilsen Norman Group</a:t>
            </a:r>
            <a:r>
              <a:rPr lang="en-US" dirty="0"/>
              <a:t>.</a:t>
            </a:r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pPr lvl="1"/>
            <a:endParaRPr lang="en-US" sz="9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www.id-book.com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7580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en-US" dirty="0"/>
              <a:t>Problems and actions</a:t>
            </a:r>
            <a:r>
              <a:rPr lang="en-GB" dirty="0"/>
              <a:t> </a:t>
            </a:r>
            <a:r>
              <a:rPr lang="en-GB" sz="3100" i="1" dirty="0"/>
              <a:t>(continued)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00812"/>
          </a:xfrm>
        </p:spPr>
        <p:txBody>
          <a:bodyPr>
            <a:normAutofit/>
          </a:bodyPr>
          <a:lstStyle/>
          <a:p>
            <a:r>
              <a:rPr lang="en-US" dirty="0"/>
              <a:t>Accessibility for all users is important</a:t>
            </a:r>
          </a:p>
          <a:p>
            <a:pPr>
              <a:spcBef>
                <a:spcPts val="2400"/>
              </a:spcBef>
            </a:pPr>
            <a:r>
              <a:rPr lang="en-US" dirty="0"/>
              <a:t>Study did not address how iPad would be used in people’s everyday lives</a:t>
            </a:r>
          </a:p>
          <a:p>
            <a:pPr>
              <a:spcBef>
                <a:spcPts val="2400"/>
              </a:spcBef>
            </a:pPr>
            <a:r>
              <a:rPr lang="en-US" dirty="0"/>
              <a:t>Another study was done a year later to examine this and other issues that there was insufficient time to address in the first study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www.id-book.com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962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Liberation Sans"/>
              </a:rPr>
              <a:t>Usability testing conditions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19200"/>
            <a:ext cx="8229600" cy="5181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Liberation Sans"/>
              </a:rPr>
              <a:t>Usability lab or other controlled space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en-US" sz="2800" dirty="0">
                <a:latin typeface="Liberation Sans"/>
              </a:rPr>
              <a:t>Emphasis on: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Liberation Sans"/>
                <a:ea typeface="ＭＳ Ｐゴシック" charset="0"/>
              </a:rPr>
              <a:t>Selecting representative users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Liberation Sans"/>
                <a:ea typeface="ＭＳ Ｐゴシック" charset="0"/>
              </a:rPr>
              <a:t>Developing representative tasks</a:t>
            </a:r>
            <a:endParaRPr lang="en-US" sz="800" dirty="0">
              <a:solidFill>
                <a:schemeClr val="tx1"/>
              </a:solidFill>
              <a:latin typeface="Liberation Sans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en-US" sz="2800" dirty="0">
                <a:latin typeface="Liberation Sans"/>
              </a:rPr>
              <a:t>5-10 users typically selected</a:t>
            </a:r>
            <a:endParaRPr lang="en-US" sz="900" dirty="0">
              <a:latin typeface="Liberation Sans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en-US" sz="2800" dirty="0">
                <a:latin typeface="Liberation Sans"/>
              </a:rPr>
              <a:t>Tasks usually around 30 minutes</a:t>
            </a:r>
            <a:endParaRPr lang="en-US" sz="800" dirty="0">
              <a:latin typeface="Liberation Sans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en-US" sz="2800" dirty="0">
                <a:latin typeface="Liberation Sans"/>
              </a:rPr>
              <a:t>Test conditions are the same for every participant</a:t>
            </a:r>
            <a:endParaRPr lang="en-US" sz="800" dirty="0">
              <a:latin typeface="Liberation Sans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en-US" sz="2800" dirty="0">
                <a:latin typeface="Liberation Sans"/>
              </a:rPr>
              <a:t>Informed consent form explains procedures and deals with ethical issues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www.id-book.com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4485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4812" y="312395"/>
            <a:ext cx="7194376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Liberation Sans"/>
              </a:rPr>
              <a:t>How many participants is enough for user testing?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52600"/>
            <a:ext cx="8305800" cy="4648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Liberation Sans"/>
              </a:rPr>
              <a:t>The number is a practical issue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en-US" dirty="0">
                <a:latin typeface="Liberation Sans"/>
              </a:rPr>
              <a:t>Depends on:</a:t>
            </a:r>
            <a:endParaRPr lang="en-US" sz="600" dirty="0">
              <a:latin typeface="Liberation Sans"/>
            </a:endParaRP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Liberation Sans"/>
                <a:ea typeface="ＭＳ Ｐゴシック" charset="0"/>
              </a:rPr>
              <a:t>Schedule for testing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Liberation Sans"/>
                <a:ea typeface="ＭＳ Ｐゴシック" charset="0"/>
              </a:rPr>
              <a:t>Availability of participants</a:t>
            </a:r>
          </a:p>
          <a:p>
            <a:pPr lvl="1" eaLnBrk="1" hangingPunct="1">
              <a:lnSpc>
                <a:spcPct val="9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Liberation Sans"/>
                <a:ea typeface="ＭＳ Ｐゴシック" charset="0"/>
              </a:rPr>
              <a:t>Cost of running tests</a:t>
            </a:r>
            <a:endParaRPr lang="en-US" sz="1100" dirty="0">
              <a:solidFill>
                <a:schemeClr val="tx1"/>
              </a:solidFill>
              <a:latin typeface="Liberation Sans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en-US" dirty="0">
                <a:latin typeface="Liberation Sans"/>
              </a:rPr>
              <a:t>Typically 5-10 participants </a:t>
            </a:r>
            <a:endParaRPr lang="en-US" sz="1000" dirty="0">
              <a:latin typeface="Liberation Sans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en-US" dirty="0">
                <a:latin typeface="Liberation Sans"/>
              </a:rPr>
              <a:t>Some experts argue that testing should continue until no new insights are gained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www.id-book.com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5341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Liberation Sans"/>
              </a:rPr>
              <a:t>Usability testing and Experiments 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447800"/>
            <a:ext cx="8534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Liberation Sans"/>
              </a:rPr>
              <a:t>Usability testing is applied experimentation</a:t>
            </a:r>
          </a:p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en-US" dirty="0">
                <a:latin typeface="Liberation Sans"/>
              </a:rPr>
              <a:t>Developers check that the system is usable by the intended user population by collecting data about participants’ performance on prescribed tasks</a:t>
            </a: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US" dirty="0">
                <a:latin typeface="Liberation Sans"/>
              </a:rPr>
              <a:t>Experiments test hypotheses to discover new knowledge by investigating the relationship between two or more variables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www.id-book.com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3894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dirty="0">
                <a:latin typeface="Liberation Sans"/>
              </a:rPr>
              <a:t>Usability testing and research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219200"/>
            <a:ext cx="4042792" cy="4876800"/>
          </a:xfrm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Liberation Sans"/>
              </a:rPr>
              <a:t>Usability Testing</a:t>
            </a:r>
            <a:endParaRPr lang="en-US" sz="2400" dirty="0">
              <a:latin typeface="Liberation Sans"/>
            </a:endParaRP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sz="2400" dirty="0">
                <a:latin typeface="Liberation Sans"/>
              </a:rPr>
              <a:t>Improve products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>
                <a:latin typeface="Liberation Sans"/>
              </a:rPr>
              <a:t>Few participants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>
                <a:latin typeface="Liberation Sans"/>
              </a:rPr>
              <a:t>Results inform design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>
                <a:latin typeface="Liberation Sans"/>
              </a:rPr>
              <a:t>Usually not completely replicable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>
                <a:latin typeface="Liberation Sans"/>
              </a:rPr>
              <a:t>Conditions controlled as much as possible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>
                <a:latin typeface="Liberation Sans"/>
              </a:rPr>
              <a:t>Procedure planned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>
                <a:latin typeface="Liberation Sans"/>
              </a:rPr>
              <a:t>Results reported to developers</a:t>
            </a:r>
          </a:p>
        </p:txBody>
      </p:sp>
      <p:sp>
        <p:nvSpPr>
          <p:cNvPr id="21510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644008" y="1219200"/>
            <a:ext cx="4042792" cy="4876800"/>
          </a:xfrm>
          <a:ln w="254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Liberation Sans"/>
              </a:rPr>
              <a:t>Experiments for Research</a:t>
            </a:r>
            <a:endParaRPr lang="en-US" sz="2400" dirty="0">
              <a:latin typeface="Liberation Sans"/>
            </a:endParaRP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sz="2400" dirty="0">
                <a:latin typeface="Liberation Sans"/>
              </a:rPr>
              <a:t>Discover knowledge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>
                <a:latin typeface="Liberation Sans"/>
              </a:rPr>
              <a:t>Many participants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>
                <a:latin typeface="Liberation Sans"/>
              </a:rPr>
              <a:t>Results validated statistically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>
                <a:latin typeface="Liberation Sans"/>
              </a:rPr>
              <a:t>Must be replicable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>
                <a:latin typeface="Liberation Sans"/>
              </a:rPr>
              <a:t>Strongly controlled conditions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>
                <a:latin typeface="Liberation Sans"/>
              </a:rPr>
              <a:t>Experimental design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sz="2400" dirty="0">
                <a:latin typeface="Liberation Sans"/>
              </a:rPr>
              <a:t>Scientific report to scientific community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www.id-book.com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4387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116632"/>
            <a:ext cx="7772400" cy="1080120"/>
          </a:xfrm>
        </p:spPr>
        <p:txBody>
          <a:bodyPr/>
          <a:lstStyle/>
          <a:p>
            <a:pPr eaLnBrk="1" hangingPunct="1"/>
            <a:r>
              <a:rPr lang="en-US" dirty="0">
                <a:latin typeface="Liberation Sans"/>
              </a:rPr>
              <a:t>Experiments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5920" y="1268760"/>
            <a:ext cx="7920880" cy="496855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>
                <a:latin typeface="Liberation Sans"/>
              </a:rPr>
              <a:t>Test hypothesis</a:t>
            </a:r>
          </a:p>
          <a:p>
            <a:pPr eaLnBrk="1" hangingPunct="1">
              <a:spcBef>
                <a:spcPts val="900"/>
              </a:spcBef>
            </a:pPr>
            <a:r>
              <a:rPr lang="en-US" sz="2800" dirty="0">
                <a:latin typeface="Liberation Sans"/>
              </a:rPr>
              <a:t>Predict the relationship between two or more variables</a:t>
            </a:r>
          </a:p>
          <a:p>
            <a:pPr eaLnBrk="1" hangingPunct="1">
              <a:spcBef>
                <a:spcPts val="900"/>
              </a:spcBef>
            </a:pPr>
            <a:r>
              <a:rPr lang="en-US" sz="2800" dirty="0">
                <a:latin typeface="Liberation Sans"/>
              </a:rPr>
              <a:t>Independent variable is manipulated by the researcher</a:t>
            </a:r>
          </a:p>
          <a:p>
            <a:pPr eaLnBrk="1" hangingPunct="1">
              <a:spcBef>
                <a:spcPts val="900"/>
              </a:spcBef>
            </a:pPr>
            <a:r>
              <a:rPr lang="en-US" sz="2800" dirty="0">
                <a:latin typeface="Liberation Sans"/>
              </a:rPr>
              <a:t>Dependent variable influenced by the independent variable</a:t>
            </a:r>
          </a:p>
          <a:p>
            <a:pPr eaLnBrk="1" hangingPunct="1">
              <a:spcBef>
                <a:spcPts val="900"/>
              </a:spcBef>
            </a:pPr>
            <a:r>
              <a:rPr lang="en-US" sz="2800" dirty="0">
                <a:latin typeface="Liberation Sans"/>
              </a:rPr>
              <a:t>Typical experimental designs have one or two independent variables</a:t>
            </a:r>
          </a:p>
          <a:p>
            <a:pPr eaLnBrk="1" hangingPunct="1">
              <a:spcBef>
                <a:spcPts val="900"/>
              </a:spcBef>
            </a:pPr>
            <a:r>
              <a:rPr lang="en-US" sz="2800" dirty="0">
                <a:latin typeface="Liberation Sans"/>
              </a:rPr>
              <a:t>Validated statistically and replicable</a:t>
            </a:r>
          </a:p>
          <a:p>
            <a:pPr eaLnBrk="1" hangingPunct="1"/>
            <a:endParaRPr lang="en-US" sz="2800" dirty="0"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www.id-book.com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3626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Liberation Sans"/>
              </a:rPr>
              <a:t>Experimental designs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556792"/>
            <a:ext cx="8229600" cy="46482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b="1" dirty="0">
                <a:latin typeface="Liberation Sans"/>
              </a:rPr>
              <a:t>Different participants (between subjects)</a:t>
            </a:r>
            <a:r>
              <a:rPr lang="en-US" dirty="0">
                <a:latin typeface="Liberation Sans"/>
              </a:rPr>
              <a:t>:</a:t>
            </a:r>
            <a:r>
              <a:rPr lang="en-US" sz="2800" dirty="0">
                <a:latin typeface="Liberation Sans"/>
              </a:rPr>
              <a:t> </a:t>
            </a:r>
          </a:p>
          <a:p>
            <a:pPr marL="228600" indent="0" eaLnBrk="1" hangingPunct="1">
              <a:buNone/>
            </a:pPr>
            <a:r>
              <a:rPr lang="en-US" sz="2800" dirty="0">
                <a:latin typeface="Liberation Sans"/>
              </a:rPr>
              <a:t>Single group of participants is allocated randomly to the experimental conditions</a:t>
            </a:r>
          </a:p>
          <a:p>
            <a:pPr marL="0" indent="0" eaLnBrk="1" hangingPunct="1">
              <a:spcBef>
                <a:spcPts val="2400"/>
              </a:spcBef>
              <a:buNone/>
            </a:pPr>
            <a:r>
              <a:rPr lang="en-US" b="1" dirty="0">
                <a:latin typeface="Liberation Sans"/>
              </a:rPr>
              <a:t>Same participants (within subjects)</a:t>
            </a:r>
            <a:r>
              <a:rPr lang="en-US" dirty="0">
                <a:latin typeface="Liberation Sans"/>
              </a:rPr>
              <a:t>:</a:t>
            </a:r>
          </a:p>
          <a:p>
            <a:pPr marL="228600" indent="0" eaLnBrk="1" hangingPunct="1">
              <a:buNone/>
            </a:pPr>
            <a:r>
              <a:rPr lang="en-US" sz="2800" dirty="0">
                <a:latin typeface="Liberation Sans"/>
              </a:rPr>
              <a:t>All participants appear in both conditions</a:t>
            </a:r>
          </a:p>
          <a:p>
            <a:pPr marL="0" indent="0" eaLnBrk="1" hangingPunct="1">
              <a:spcBef>
                <a:spcPts val="2400"/>
              </a:spcBef>
              <a:buNone/>
            </a:pPr>
            <a:r>
              <a:rPr lang="en-US" b="1" dirty="0">
                <a:latin typeface="Liberation Sans"/>
              </a:rPr>
              <a:t>Matched participants (pairwise)</a:t>
            </a:r>
            <a:r>
              <a:rPr lang="en-US" dirty="0">
                <a:latin typeface="Liberation Sans"/>
              </a:rPr>
              <a:t>:</a:t>
            </a:r>
          </a:p>
          <a:p>
            <a:pPr marL="228600" indent="0" eaLnBrk="1" hangingPunct="1">
              <a:buNone/>
            </a:pPr>
            <a:r>
              <a:rPr lang="en-US" sz="2800" dirty="0">
                <a:latin typeface="Liberation Sans"/>
              </a:rPr>
              <a:t>Participants are matched in pairs, for example, based on expertise, gender, and so on</a:t>
            </a:r>
            <a:r>
              <a:rPr lang="en-US" dirty="0">
                <a:latin typeface="Liberation Sans"/>
              </a:rPr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www.id-book.com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2837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2286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Liberation Sans"/>
              </a:rPr>
              <a:t>Different, same, matched participant design</a:t>
            </a:r>
          </a:p>
        </p:txBody>
      </p:sp>
      <p:graphicFrame>
        <p:nvGraphicFramePr>
          <p:cNvPr id="43010" name="Object 2" descr="Table depicting advtanges and disadvatages of diifferent, same, and matched participant design"/>
          <p:cNvGraphicFramePr>
            <a:graphicFrameLocks noGrp="1" noChangeAspect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4019750084"/>
              </p:ext>
            </p:extLst>
          </p:nvPr>
        </p:nvGraphicFramePr>
        <p:xfrm>
          <a:off x="620092" y="1700808"/>
          <a:ext cx="7480300" cy="478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67" name="Document" r:id="rId4" imgW="7480300" imgH="4787900" progId="Word.Document.8">
                  <p:embed/>
                </p:oleObj>
              </mc:Choice>
              <mc:Fallback>
                <p:oleObj name="Document" r:id="rId4" imgW="7480300" imgH="47879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092" y="1700808"/>
                        <a:ext cx="7480300" cy="478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8100392" y="1700808"/>
            <a:ext cx="0" cy="4248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www.id-book.com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28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Liberation Sans"/>
              </a:rPr>
              <a:t>Goals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764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latin typeface="Liberation Sans"/>
              </a:rPr>
              <a:t>• Explain how to do usability testing</a:t>
            </a:r>
          </a:p>
          <a:p>
            <a:pPr eaLnBrk="1" hangingPunct="1">
              <a:spcBef>
                <a:spcPts val="2400"/>
              </a:spcBef>
              <a:buFontTx/>
              <a:buNone/>
            </a:pPr>
            <a:r>
              <a:rPr lang="en-US" dirty="0">
                <a:latin typeface="Liberation Sans"/>
              </a:rPr>
              <a:t>• Outline the basics of experimental design </a:t>
            </a:r>
          </a:p>
          <a:p>
            <a:pPr eaLnBrk="1" hangingPunct="1">
              <a:spcBef>
                <a:spcPts val="2400"/>
              </a:spcBef>
              <a:buFontTx/>
              <a:buNone/>
            </a:pPr>
            <a:r>
              <a:rPr lang="en-US" dirty="0">
                <a:latin typeface="Liberation Sans"/>
              </a:rPr>
              <a:t>• Describe how to do field studies</a:t>
            </a:r>
            <a:endParaRPr lang="en-GB" dirty="0">
              <a:latin typeface="Liberation Sans"/>
            </a:endParaRP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34925" y="-2190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en-US" sz="2400" dirty="0"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www.id-book.com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4481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Liberation Sans"/>
              </a:rPr>
              <a:t>Field studies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7800"/>
            <a:ext cx="8382000" cy="4717504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Liberation Sans"/>
              </a:rPr>
              <a:t>Field studies are done in natural settings</a:t>
            </a:r>
            <a:endParaRPr lang="en-US" sz="900" dirty="0">
              <a:latin typeface="Liberation Sans"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latin typeface="Liberation Sans"/>
              </a:rPr>
              <a:t>“In the wild” is a term for prototypes being used freely in natural settings</a:t>
            </a:r>
            <a:endParaRPr lang="en-US" sz="900" dirty="0">
              <a:latin typeface="Liberation Sans"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latin typeface="Liberation Sans"/>
              </a:rPr>
              <a:t>Seek to understand what users do naturally and how technology impacts them</a:t>
            </a:r>
            <a:endParaRPr lang="en-US" sz="900" dirty="0">
              <a:latin typeface="Liberation Sans"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latin typeface="Liberation Sans"/>
              </a:rPr>
              <a:t>Field studies are used in product design to:</a:t>
            </a:r>
          </a:p>
          <a:p>
            <a:pPr eaLnBrk="1" hangingPunct="1">
              <a:lnSpc>
                <a:spcPct val="90000"/>
              </a:lnSpc>
            </a:pPr>
            <a:endParaRPr lang="en-US" sz="700" dirty="0">
              <a:latin typeface="Liberation Sans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Liberation Sans"/>
              </a:rPr>
              <a:t>Identify opportunities for new technology</a:t>
            </a:r>
          </a:p>
          <a:p>
            <a:pPr lvl="1">
              <a:lnSpc>
                <a:spcPct val="90000"/>
              </a:lnSpc>
              <a:spcBef>
                <a:spcPts val="900"/>
              </a:spcBef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Liberation Sans"/>
              </a:rPr>
              <a:t>Determine design requirements</a:t>
            </a:r>
          </a:p>
          <a:p>
            <a:pPr lvl="1">
              <a:lnSpc>
                <a:spcPct val="90000"/>
              </a:lnSpc>
              <a:spcBef>
                <a:spcPts val="900"/>
              </a:spcBef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Liberation Sans"/>
              </a:rPr>
              <a:t>Decide how best to introduce new technology</a:t>
            </a:r>
          </a:p>
          <a:p>
            <a:pPr lvl="1">
              <a:lnSpc>
                <a:spcPct val="90000"/>
              </a:lnSpc>
              <a:spcBef>
                <a:spcPts val="900"/>
              </a:spcBef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Liberation Sans"/>
              </a:rPr>
              <a:t>Evaluate technology in use</a:t>
            </a:r>
            <a:endParaRPr lang="en-US" sz="3200" dirty="0"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www.id-book.com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9092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9592" y="260648"/>
            <a:ext cx="7344816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Liberation Sans"/>
              </a:rPr>
              <a:t>A field study of a pain-monitoring device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700808"/>
            <a:ext cx="8382000" cy="4536504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Liberation Sans"/>
              </a:rPr>
              <a:t>Monitoring patients’ pain is a known challenge for physicians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</a:pPr>
            <a:r>
              <a:rPr lang="en-US" sz="2800" dirty="0">
                <a:latin typeface="Liberation Sans"/>
              </a:rPr>
              <a:t>Goal of the study was to evaluate the use of a pain-monitoring device for use after ambulatory surgery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sz="2800" dirty="0">
                <a:latin typeface="Liberation Sans"/>
              </a:rPr>
              <a:t>Painpad is a keypad device </a:t>
            </a:r>
          </a:p>
          <a:p>
            <a:pPr eaLnBrk="1" hangingPunct="1">
              <a:lnSpc>
                <a:spcPct val="90000"/>
              </a:lnSpc>
              <a:spcBef>
                <a:spcPts val="800"/>
              </a:spcBef>
            </a:pPr>
            <a:r>
              <a:rPr lang="en-US" sz="2800" dirty="0">
                <a:latin typeface="Liberation Sans"/>
              </a:rPr>
              <a:t>It was usability tested extensively in the lab before brought into two hospitals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sz="2800" dirty="0">
                <a:latin typeface="Liberation Sans"/>
              </a:rPr>
              <a:t>Goal was to understand how Painpad was used in the natural environment and as part of routines in two UK hospitals.</a:t>
            </a:r>
          </a:p>
          <a:p>
            <a:pPr>
              <a:lnSpc>
                <a:spcPct val="90000"/>
              </a:lnSpc>
              <a:spcBef>
                <a:spcPts val="800"/>
              </a:spcBef>
            </a:pPr>
            <a:r>
              <a:rPr lang="en-US" sz="2800" dirty="0">
                <a:latin typeface="Liberation Sans"/>
              </a:rPr>
              <a:t>How pain-monitoring differed with Painpad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>
              <a:latin typeface="Liberation Sans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www.id-book.com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3545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Liberation Sans"/>
              </a:rPr>
              <a:t>Painpad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www.id-book.com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22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C6608-985A-0D4C-A9DE-75C2B3B0883B}"/>
              </a:ext>
            </a:extLst>
          </p:cNvPr>
          <p:cNvSpPr txBox="1"/>
          <p:nvPr/>
        </p:nvSpPr>
        <p:spPr>
          <a:xfrm>
            <a:off x="931372" y="5973334"/>
            <a:ext cx="7296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Price et al., 2018. Reproduced with permission of </a:t>
            </a:r>
            <a:r>
              <a:rPr lang="en-US" dirty="0">
                <a:hlinkClick r:id="rId2"/>
              </a:rPr>
              <a:t>ACM Publications</a:t>
            </a:r>
            <a:r>
              <a:rPr lang="en-US" dirty="0"/>
              <a:t>.</a:t>
            </a:r>
          </a:p>
        </p:txBody>
      </p:sp>
      <p:pic>
        <p:nvPicPr>
          <p:cNvPr id="7" name="Picture 6" descr="Photo depicts Painpad, a tangible device for inpatient self-logging of pain.">
            <a:extLst>
              <a:ext uri="{FF2B5EF4-FFF2-40B4-BE49-F238E27FC236}">
                <a16:creationId xmlns:a16="http://schemas.microsoft.com/office/drawing/2014/main" id="{6BBDCC09-8995-1B4F-BFCD-42E3C152D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732" y="1417638"/>
            <a:ext cx="3934022" cy="39670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623027-42E4-2746-AA17-11AEFADD5746}"/>
              </a:ext>
            </a:extLst>
          </p:cNvPr>
          <p:cNvSpPr txBox="1"/>
          <p:nvPr/>
        </p:nvSpPr>
        <p:spPr>
          <a:xfrm>
            <a:off x="1386095" y="5448194"/>
            <a:ext cx="6371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tangible device for inpatient self-logging of pain</a:t>
            </a:r>
          </a:p>
        </p:txBody>
      </p:sp>
    </p:spTree>
    <p:extLst>
      <p:ext uri="{BB962C8B-B14F-4D97-AF65-F5344CB8AC3E}">
        <p14:creationId xmlns:p14="http://schemas.microsoft.com/office/powerpoint/2010/main" val="4013900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893812"/>
          </a:xfrm>
        </p:spPr>
        <p:txBody>
          <a:bodyPr/>
          <a:lstStyle/>
          <a:p>
            <a:pPr eaLnBrk="1" hangingPunct="1"/>
            <a:r>
              <a:rPr lang="en-US" dirty="0">
                <a:latin typeface="Liberation Sans"/>
              </a:rPr>
              <a:t>Data collection and participants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40768"/>
            <a:ext cx="8229600" cy="4752528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3800" dirty="0">
                <a:latin typeface="Liberation Sans"/>
              </a:rPr>
              <a:t>Two studies in two hospitals involving 54 people 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sz="3800" dirty="0">
                <a:latin typeface="Liberation Sans"/>
              </a:rPr>
              <a:t>13 males, 41 females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sz="3800" dirty="0">
                <a:latin typeface="Liberation Sans"/>
              </a:rPr>
              <a:t>Privacy was a important concern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sz="3800" dirty="0">
                <a:latin typeface="Liberation Sans"/>
              </a:rPr>
              <a:t>Hospital stay ranged from 1-7 days, mean and median age 64.6, 64.5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sz="3800" dirty="0">
                <a:latin typeface="Liberation Sans"/>
              </a:rPr>
              <a:t>Patients given Painpad after surgery and prompted to report pain levels every two hours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sz="3800" dirty="0">
                <a:latin typeface="Liberation Sans"/>
              </a:rPr>
              <a:t>Nurses also collected scores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sz="3800" dirty="0">
                <a:latin typeface="Liberation Sans"/>
              </a:rPr>
              <a:t>All data entered into charts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sz="3800" dirty="0">
                <a:latin typeface="Liberation Sans"/>
              </a:rPr>
              <a:t>Patients in one hospital were given a user-satisfaction survey when they left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sz="3800" dirty="0">
                <a:latin typeface="Liberation Sans"/>
              </a:rPr>
              <a:t>Also rated Painpad on a 1-5 Likert scale</a:t>
            </a:r>
          </a:p>
          <a:p>
            <a:pPr lvl="1" eaLnBrk="1" hangingPunct="1">
              <a:lnSpc>
                <a:spcPct val="120000"/>
              </a:lnSpc>
            </a:pPr>
            <a:endParaRPr lang="en-US" sz="600" dirty="0">
              <a:solidFill>
                <a:schemeClr val="tx1"/>
              </a:solidFill>
              <a:latin typeface="Liberation Sans"/>
              <a:ea typeface="ＭＳ Ｐゴシック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www.id-book.com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3276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Liberation Sans"/>
              </a:rPr>
              <a:t>Data analysis and presentation</a:t>
            </a:r>
          </a:p>
        </p:txBody>
      </p:sp>
      <p:sp>
        <p:nvSpPr>
          <p:cNvPr id="49157" name="Content Placeholder 2"/>
          <p:cNvSpPr>
            <a:spLocks noGrp="1"/>
          </p:cNvSpPr>
          <p:nvPr>
            <p:ph idx="4294967295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>
                <a:latin typeface="Liberation Sans"/>
              </a:rPr>
              <a:t>Three types of data were collected: </a:t>
            </a:r>
            <a:endParaRPr lang="en-US" sz="800" dirty="0">
              <a:latin typeface="Liberation Sans"/>
            </a:endParaRPr>
          </a:p>
          <a:p>
            <a:pPr lvl="1">
              <a:spcBef>
                <a:spcPts val="900"/>
              </a:spcBef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Liberation Sans"/>
              </a:rPr>
              <a:t>Satisfaction with Painpad was based on questionnaire responses</a:t>
            </a:r>
          </a:p>
          <a:p>
            <a:pPr lvl="1">
              <a:spcBef>
                <a:spcPts val="900"/>
              </a:spcBef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Liberation Sans"/>
              </a:rPr>
              <a:t>Patients’ compliance with the two-hour routine</a:t>
            </a:r>
          </a:p>
          <a:p>
            <a:pPr lvl="1">
              <a:spcBef>
                <a:spcPts val="900"/>
              </a:spcBef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Liberation Sans"/>
              </a:rPr>
              <a:t>How data collected from Painpad compared with data collected by nurses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iberation Sans"/>
              </a:rPr>
              <a:t>Data showed: </a:t>
            </a:r>
          </a:p>
          <a:p>
            <a:pPr lvl="1">
              <a:spcBef>
                <a:spcPts val="900"/>
              </a:spcBef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Liberation Sans"/>
              </a:rPr>
              <a:t>Satisfaction with Painpad 4.63 on Likert scale</a:t>
            </a:r>
          </a:p>
          <a:p>
            <a:pPr lvl="1">
              <a:spcBef>
                <a:spcPts val="900"/>
              </a:spcBef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Liberation Sans"/>
              </a:rPr>
              <a:t>Patience compliance was mixed: some liked it while others disliked or didn’t notice the prompts</a:t>
            </a:r>
          </a:p>
          <a:p>
            <a:pPr lvl="1">
              <a:spcBef>
                <a:spcPts val="900"/>
              </a:spcBef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Liberation Sans"/>
              </a:rPr>
              <a:t>Patients recorded more scores with Painpad than through the nurses</a:t>
            </a:r>
            <a:endParaRPr lang="en-US" sz="800" dirty="0">
              <a:solidFill>
                <a:schemeClr val="tx1"/>
              </a:solidFill>
              <a:latin typeface="Liberation Sans"/>
            </a:endParaRPr>
          </a:p>
          <a:p>
            <a:pPr eaLnBrk="1" hangingPunct="1"/>
            <a:endParaRPr lang="en-US" dirty="0"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www.id-book.com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450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18864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Liberation Sans"/>
              </a:rPr>
              <a:t>Summary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836712"/>
            <a:ext cx="8534400" cy="5616624"/>
          </a:xfrm>
        </p:spPr>
        <p:txBody>
          <a:bodyPr>
            <a:noAutofit/>
          </a:bodyPr>
          <a:lstStyle/>
          <a:p>
            <a:r>
              <a:rPr lang="en-US" sz="2600" dirty="0">
                <a:latin typeface="Liberation Sans"/>
              </a:rPr>
              <a:t>Usability testing takes place in controlled usability labs or temporary labs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latin typeface="Liberation Sans"/>
              </a:rPr>
              <a:t>Usability testing focuses on performance measures, for example, how long and how many errors are made when completing a set of predefined tasks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latin typeface="Liberation Sans"/>
              </a:rPr>
              <a:t>Indirect observation (video and keystroke logging), user satisfaction questionnaires, and interviews are also collected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latin typeface="Liberation Sans"/>
              </a:rPr>
              <a:t>Affordable, remote testing systems are more portable than usability labs</a:t>
            </a:r>
          </a:p>
          <a:p>
            <a:pPr>
              <a:spcBef>
                <a:spcPts val="1200"/>
              </a:spcBef>
            </a:pPr>
            <a:r>
              <a:rPr lang="en-US" sz="2600" dirty="0">
                <a:latin typeface="Liberation Sans"/>
              </a:rPr>
              <a:t>Many also contain mobile eye-tracking and other devices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www.id-book.com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8185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18864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Liberation Sans"/>
              </a:rPr>
              <a:t>Summary </a:t>
            </a:r>
            <a:r>
              <a:rPr lang="en-US" sz="3100" i="1" dirty="0">
                <a:latin typeface="Liberation Sans"/>
              </a:rPr>
              <a:t>(continued)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836712"/>
            <a:ext cx="8534400" cy="5616624"/>
          </a:xfrm>
        </p:spPr>
        <p:txBody>
          <a:bodyPr>
            <a:noAutofit/>
          </a:bodyPr>
          <a:lstStyle/>
          <a:p>
            <a:pPr>
              <a:spcBef>
                <a:spcPts val="900"/>
              </a:spcBef>
            </a:pPr>
            <a:r>
              <a:rPr lang="en-US" sz="2400" dirty="0">
                <a:latin typeface="Liberation Sans"/>
              </a:rPr>
              <a:t>Experiments test a hypothesis by manipulating certain variables while keeping others constant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Liberation Sans"/>
              </a:rPr>
              <a:t>The experimenter controls independent variable(s) in order to measure dependent variable(s)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Liberation Sans"/>
              </a:rPr>
              <a:t>Field studies are evaluation studies that are carried out in natural settings to discover how people interact with technology in the real world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Liberation Sans"/>
              </a:rPr>
              <a:t>Field studies that involve the deployment of prototypes or technologies in natural settings may also be referred to as ‘in-the-wild’ studies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latin typeface="Liberation Sans"/>
              </a:rPr>
              <a:t>Sometimes the findings of a field study are unexpected, especially for in-the-wild studies that explore how novel technologies are used by participants in their own homes, places of work, or outside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www.id-book.com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29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5576" y="116632"/>
            <a:ext cx="7772400" cy="838200"/>
          </a:xfrm>
        </p:spPr>
        <p:txBody>
          <a:bodyPr/>
          <a:lstStyle/>
          <a:p>
            <a:pPr eaLnBrk="1" hangingPunct="1"/>
            <a:r>
              <a:rPr lang="en-US" dirty="0">
                <a:latin typeface="Liberation Sans"/>
              </a:rPr>
              <a:t>Usability testing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980728"/>
            <a:ext cx="8458200" cy="532859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Liberation Sans"/>
              </a:rPr>
              <a:t>Involves recording performance of typical users doing typical tasks</a:t>
            </a:r>
            <a:endParaRPr lang="en-US" sz="900" dirty="0">
              <a:latin typeface="Liberation Sans"/>
            </a:endParaRPr>
          </a:p>
          <a:p>
            <a:pPr eaLnBrk="1" hangingPunct="1">
              <a:lnSpc>
                <a:spcPct val="90000"/>
              </a:lnSpc>
              <a:spcBef>
                <a:spcPts val="800"/>
              </a:spcBef>
            </a:pPr>
            <a:r>
              <a:rPr lang="en-US" sz="2800" dirty="0">
                <a:latin typeface="Liberation Sans"/>
              </a:rPr>
              <a:t>Controlled settings </a:t>
            </a:r>
            <a:endParaRPr lang="en-US" sz="900" dirty="0">
              <a:latin typeface="Liberation Sans"/>
            </a:endParaRPr>
          </a:p>
          <a:p>
            <a:pPr eaLnBrk="1" hangingPunct="1">
              <a:lnSpc>
                <a:spcPct val="90000"/>
              </a:lnSpc>
              <a:spcBef>
                <a:spcPts val="800"/>
              </a:spcBef>
            </a:pPr>
            <a:r>
              <a:rPr lang="en-US" sz="2800" dirty="0">
                <a:latin typeface="Liberation Sans"/>
              </a:rPr>
              <a:t>Users are observed and timed</a:t>
            </a:r>
            <a:endParaRPr lang="en-US" sz="800" dirty="0">
              <a:latin typeface="Liberation Sans"/>
            </a:endParaRPr>
          </a:p>
          <a:p>
            <a:pPr eaLnBrk="1" hangingPunct="1">
              <a:lnSpc>
                <a:spcPct val="90000"/>
              </a:lnSpc>
              <a:spcBef>
                <a:spcPts val="800"/>
              </a:spcBef>
            </a:pPr>
            <a:r>
              <a:rPr lang="en-US" sz="2800" dirty="0">
                <a:latin typeface="Liberation Sans"/>
              </a:rPr>
              <a:t>Data is recorded on video, and key presses are logged</a:t>
            </a:r>
            <a:endParaRPr lang="en-US" sz="800" dirty="0">
              <a:latin typeface="Liberation Sans"/>
            </a:endParaRPr>
          </a:p>
          <a:p>
            <a:pPr eaLnBrk="1" hangingPunct="1">
              <a:lnSpc>
                <a:spcPct val="90000"/>
              </a:lnSpc>
              <a:spcBef>
                <a:spcPts val="800"/>
              </a:spcBef>
            </a:pPr>
            <a:r>
              <a:rPr lang="en-US" sz="2800" dirty="0">
                <a:latin typeface="Liberation Sans"/>
              </a:rPr>
              <a:t>The data is used to calculate performance times and to identify and explain errors</a:t>
            </a:r>
            <a:endParaRPr lang="en-US" sz="900" dirty="0">
              <a:latin typeface="Liberation Sans"/>
            </a:endParaRPr>
          </a:p>
          <a:p>
            <a:pPr eaLnBrk="1" hangingPunct="1">
              <a:lnSpc>
                <a:spcPct val="90000"/>
              </a:lnSpc>
              <a:spcBef>
                <a:spcPts val="800"/>
              </a:spcBef>
            </a:pPr>
            <a:r>
              <a:rPr lang="en-US" sz="2800" dirty="0">
                <a:latin typeface="Liberation Sans"/>
              </a:rPr>
              <a:t>User satisfaction is evaluated using questionnaires and interviews</a:t>
            </a:r>
            <a:endParaRPr lang="en-US" sz="900" dirty="0">
              <a:latin typeface="Liberation Sans"/>
            </a:endParaRPr>
          </a:p>
          <a:p>
            <a:pPr eaLnBrk="1" hangingPunct="1">
              <a:lnSpc>
                <a:spcPct val="90000"/>
              </a:lnSpc>
              <a:spcBef>
                <a:spcPts val="800"/>
              </a:spcBef>
            </a:pPr>
            <a:r>
              <a:rPr lang="en-US" sz="2800" dirty="0">
                <a:latin typeface="Liberation Sans"/>
              </a:rPr>
              <a:t>Field observations may be used to provide contextual understanding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www.id-book.com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67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116632"/>
            <a:ext cx="84582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Liberation Sans"/>
              </a:rPr>
              <a:t>Quantitative performance measures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980727"/>
            <a:ext cx="8458200" cy="396044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Liberation Sans"/>
              </a:rPr>
              <a:t>Number of users successfully completing the task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en-US" sz="2800" dirty="0">
                <a:latin typeface="Liberation Sans"/>
              </a:rPr>
              <a:t>Time to complete task</a:t>
            </a:r>
            <a:endParaRPr lang="en-US" sz="900" dirty="0">
              <a:latin typeface="Liberation Sans"/>
            </a:endParaRPr>
          </a:p>
          <a:p>
            <a:pPr>
              <a:lnSpc>
                <a:spcPct val="90000"/>
              </a:lnSpc>
              <a:spcBef>
                <a:spcPts val="1500"/>
              </a:spcBef>
            </a:pPr>
            <a:r>
              <a:rPr lang="en-US" sz="2800" dirty="0">
                <a:latin typeface="Liberation Sans"/>
              </a:rPr>
              <a:t>Time to complete task after time away from task</a:t>
            </a:r>
            <a:endParaRPr lang="en-US" sz="900" dirty="0">
              <a:latin typeface="Liberation Sans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en-US" sz="2800" dirty="0">
                <a:latin typeface="Liberation Sans"/>
              </a:rPr>
              <a:t>Number and type of errors per task</a:t>
            </a:r>
            <a:endParaRPr lang="en-US" sz="800" dirty="0">
              <a:latin typeface="Liberation Sans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en-US" sz="2800" dirty="0">
                <a:latin typeface="Liberation Sans"/>
              </a:rPr>
              <a:t>Number of errors per unit of time</a:t>
            </a:r>
            <a:endParaRPr lang="en-US" sz="800" dirty="0">
              <a:latin typeface="Liberation Sans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en-US" sz="2800" dirty="0">
                <a:latin typeface="Liberation Sans"/>
              </a:rPr>
              <a:t>Number of navigations to online help or manuals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</a:pPr>
            <a:r>
              <a:rPr lang="en-US" sz="2800" dirty="0">
                <a:latin typeface="Liberation Sans"/>
              </a:rPr>
              <a:t>Number of users making a particular type of error</a:t>
            </a:r>
          </a:p>
          <a:p>
            <a:pPr eaLnBrk="1" hangingPunct="1">
              <a:lnSpc>
                <a:spcPct val="90000"/>
              </a:lnSpc>
            </a:pPr>
            <a:endParaRPr lang="en-US" sz="2800" dirty="0">
              <a:latin typeface="Liberation Sans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800" dirty="0">
              <a:latin typeface="Liberation Sans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800" dirty="0">
              <a:latin typeface="Liberation San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www.id-book.com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4</a:t>
            </a:fld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1C10DE-1F4C-7B4D-B78E-162B981537CF}"/>
              </a:ext>
            </a:extLst>
          </p:cNvPr>
          <p:cNvSpPr txBox="1"/>
          <p:nvPr/>
        </p:nvSpPr>
        <p:spPr>
          <a:xfrm>
            <a:off x="251520" y="5085184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Liberation Sans"/>
              </a:rPr>
              <a:t>Source</a:t>
            </a:r>
            <a:r>
              <a:rPr lang="en-US" dirty="0">
                <a:latin typeface="Liberation Sans"/>
              </a:rPr>
              <a:t>: Wixon and Wilson, 1997</a:t>
            </a:r>
          </a:p>
        </p:txBody>
      </p:sp>
    </p:spTree>
    <p:extLst>
      <p:ext uri="{BB962C8B-B14F-4D97-AF65-F5344CB8AC3E}">
        <p14:creationId xmlns:p14="http://schemas.microsoft.com/office/powerpoint/2010/main" val="1271699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Liberation Sans"/>
              </a:rPr>
              <a:t>Usability lab with observers watching a user and assistant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www.id-book.com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5</a:t>
            </a:fld>
            <a:endParaRPr lang="en-GB" dirty="0"/>
          </a:p>
        </p:txBody>
      </p:sp>
      <p:pic>
        <p:nvPicPr>
          <p:cNvPr id="7" name="Picture 6" descr="Photo depicts a usability laboratory in which designers watch participants on a monitor and through a one-way mirror.">
            <a:extLst>
              <a:ext uri="{FF2B5EF4-FFF2-40B4-BE49-F238E27FC236}">
                <a16:creationId xmlns:a16="http://schemas.microsoft.com/office/drawing/2014/main" id="{18AE3DCB-4957-BE43-8442-CC9005A3E5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916832"/>
            <a:ext cx="5089287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2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86508" y="270075"/>
            <a:ext cx="5770984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Liberation Sans"/>
              </a:rPr>
              <a:t>Tobii Glasses Mobile Eye-Tracking System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www.id-book.com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47C2D-34E6-6943-877C-B601F6D4EE8B}"/>
              </a:ext>
            </a:extLst>
          </p:cNvPr>
          <p:cNvSpPr txBox="1"/>
          <p:nvPr/>
        </p:nvSpPr>
        <p:spPr>
          <a:xfrm>
            <a:off x="493543" y="5667949"/>
            <a:ext cx="8156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Source</a:t>
            </a:r>
            <a:r>
              <a:rPr lang="en-US" dirty="0"/>
              <a:t>: Dalton et al., 2015, p.3891. Reproduced with permission of </a:t>
            </a:r>
            <a:r>
              <a:rPr lang="en-US" dirty="0">
                <a:hlinkClick r:id="rId3"/>
              </a:rPr>
              <a:t>ACM Publications</a:t>
            </a:r>
            <a:r>
              <a:rPr lang="en-US" dirty="0"/>
              <a:t>.</a:t>
            </a:r>
          </a:p>
        </p:txBody>
      </p:sp>
      <p:pic>
        <p:nvPicPr>
          <p:cNvPr id="11" name="Picture 10" descr="Photo depicts the Tobii Glasses Mobile Eye-Tracking System.">
            <a:extLst>
              <a:ext uri="{FF2B5EF4-FFF2-40B4-BE49-F238E27FC236}">
                <a16:creationId xmlns:a16="http://schemas.microsoft.com/office/drawing/2014/main" id="{2821F1E1-0681-4346-88C2-EA4B68E4FF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700808"/>
            <a:ext cx="4882283" cy="367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3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50504" y="277943"/>
            <a:ext cx="5842992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Liberation Sans"/>
              </a:rPr>
              <a:t>Portable equipment for use in the field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www.id-book.com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7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EDE2FB-E673-4F46-9372-C32D6F9175A0}"/>
              </a:ext>
            </a:extLst>
          </p:cNvPr>
          <p:cNvSpPr txBox="1"/>
          <p:nvPr/>
        </p:nvSpPr>
        <p:spPr>
          <a:xfrm>
            <a:off x="1223628" y="5592430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Source</a:t>
            </a:r>
            <a:r>
              <a:rPr lang="en-US" dirty="0"/>
              <a:t>:  iPad App and Website Usability Study. Used courtesy of the </a:t>
            </a:r>
            <a:r>
              <a:rPr lang="en-US" dirty="0">
                <a:hlinkClick r:id="rId3"/>
              </a:rPr>
              <a:t>Neilsen Norman Group</a:t>
            </a:r>
            <a:r>
              <a:rPr lang="en-US" dirty="0"/>
              <a:t>. </a:t>
            </a:r>
          </a:p>
        </p:txBody>
      </p:sp>
      <p:pic>
        <p:nvPicPr>
          <p:cNvPr id="9" name="Picture 8" descr="Photo depicts an iPad positioned under an Elmo document camera which records the iPad screen. The capture is projected live on a testing laptop.">
            <a:extLst>
              <a:ext uri="{FF2B5EF4-FFF2-40B4-BE49-F238E27FC236}">
                <a16:creationId xmlns:a16="http://schemas.microsoft.com/office/drawing/2014/main" id="{DDF17A1F-9414-224E-9CCA-E33B3C689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690711"/>
            <a:ext cx="4302077" cy="32156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B9AA74-64BA-464A-90E2-EBBDFD3C81D9}"/>
              </a:ext>
            </a:extLst>
          </p:cNvPr>
          <p:cNvSpPr txBox="1"/>
          <p:nvPr/>
        </p:nvSpPr>
        <p:spPr>
          <a:xfrm>
            <a:off x="1286434" y="5013176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Setup used in the Chicago usability testing sessions</a:t>
            </a:r>
          </a:p>
        </p:txBody>
      </p:sp>
    </p:spTree>
    <p:extLst>
      <p:ext uri="{BB962C8B-B14F-4D97-AF65-F5344CB8AC3E}">
        <p14:creationId xmlns:p14="http://schemas.microsoft.com/office/powerpoint/2010/main" val="1357132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Testing the iPad usability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 fontScale="92500"/>
          </a:bodyPr>
          <a:lstStyle/>
          <a:p>
            <a:r>
              <a:rPr lang="en-GB" dirty="0"/>
              <a:t>First study was conducted quickly in two cities: Fremont, CA and Chicago, IL</a:t>
            </a:r>
          </a:p>
          <a:p>
            <a:r>
              <a:rPr lang="en-GB" dirty="0"/>
              <a:t>Tests had to be done quickly, as information was needed by third-party app developers</a:t>
            </a:r>
          </a:p>
          <a:p>
            <a:r>
              <a:rPr lang="en-GB" dirty="0"/>
              <a:t>Also needed to be done secretly so that the competition was not aware of the study before the iPad was launched</a:t>
            </a:r>
          </a:p>
          <a:p>
            <a:r>
              <a:rPr lang="en-GB" dirty="0"/>
              <a:t>Seven participants with over three months experience with iPhones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www.id-book.com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749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Testing the iPad usability </a:t>
            </a:r>
            <a:r>
              <a:rPr lang="en-GB" sz="3100" i="1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65104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Signed an informed consent form explaining:</a:t>
            </a:r>
            <a:endParaRPr lang="en-GB" sz="1300" dirty="0"/>
          </a:p>
          <a:p>
            <a:pPr lvl="1"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What the participant would be asked to do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The length of time needed for the study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The compensation that would be offered for participating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Participants’ right to withdraw from the study at any time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 promise that the person’s identity would not be disclosed</a:t>
            </a:r>
          </a:p>
          <a:p>
            <a:pPr lvl="1">
              <a:spcBef>
                <a:spcPts val="1200"/>
              </a:spcBef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An agreement that the data collected would be confidential and available to only the evaluators</a:t>
            </a:r>
            <a:endParaRPr lang="en-GB" sz="1300" dirty="0">
              <a:solidFill>
                <a:schemeClr val="tx1"/>
              </a:solidFill>
            </a:endParaRPr>
          </a:p>
          <a:p>
            <a:pPr>
              <a:spcBef>
                <a:spcPts val="1800"/>
              </a:spcBef>
            </a:pPr>
            <a:r>
              <a:rPr lang="en-GB" dirty="0"/>
              <a:t>Participants were asked to explore the iPad</a:t>
            </a:r>
            <a:endParaRPr lang="en-GB" sz="1100" dirty="0"/>
          </a:p>
          <a:p>
            <a:pPr>
              <a:spcBef>
                <a:spcPts val="1800"/>
              </a:spcBef>
            </a:pPr>
            <a:r>
              <a:rPr lang="en-GB" dirty="0"/>
              <a:t>Next, they were asked to perform randomly-assigned specified tasks</a:t>
            </a:r>
          </a:p>
          <a:p>
            <a:endParaRPr lang="en-GB" dirty="0"/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www.id-book.com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A2D8D-44E5-43C4-BBA1-AE3E32EF0894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7864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77A363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1478</Words>
  <Application>Microsoft Macintosh PowerPoint</Application>
  <PresentationFormat>On-screen Show (4:3)</PresentationFormat>
  <Paragraphs>253</Paragraphs>
  <Slides>26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Liberation Sans</vt:lpstr>
      <vt:lpstr>Times</vt:lpstr>
      <vt:lpstr>Wingdings</vt:lpstr>
      <vt:lpstr>Office Theme</vt:lpstr>
      <vt:lpstr>Document</vt:lpstr>
      <vt:lpstr>PowerPoint Presentation</vt:lpstr>
      <vt:lpstr>Goals</vt:lpstr>
      <vt:lpstr>Usability testing</vt:lpstr>
      <vt:lpstr>Quantitative performance measures</vt:lpstr>
      <vt:lpstr>Usability lab with observers watching a user and assistant</vt:lpstr>
      <vt:lpstr>Tobii Glasses Mobile Eye-Tracking System</vt:lpstr>
      <vt:lpstr>Portable equipment for use in the field</vt:lpstr>
      <vt:lpstr>Testing the iPad usability</vt:lpstr>
      <vt:lpstr>Testing the iPad usability (continued)</vt:lpstr>
      <vt:lpstr>Examples of the tasks used in the iPad evaluation</vt:lpstr>
      <vt:lpstr>Problems and actions</vt:lpstr>
      <vt:lpstr>Problems and actions (continued)</vt:lpstr>
      <vt:lpstr>Usability testing conditions</vt:lpstr>
      <vt:lpstr>How many participants is enough for user testing?</vt:lpstr>
      <vt:lpstr>Usability testing and Experiments </vt:lpstr>
      <vt:lpstr>Usability testing and research</vt:lpstr>
      <vt:lpstr>Experiments</vt:lpstr>
      <vt:lpstr>Experimental designs</vt:lpstr>
      <vt:lpstr>Different, same, matched participant design</vt:lpstr>
      <vt:lpstr>Field studies</vt:lpstr>
      <vt:lpstr>A field study of a pain-monitoring device</vt:lpstr>
      <vt:lpstr>Painpad</vt:lpstr>
      <vt:lpstr>Data collection and participants</vt:lpstr>
      <vt:lpstr>Data analysis and presentation</vt:lpstr>
      <vt:lpstr>Summary</vt:lpstr>
      <vt:lpstr>Summary (continued)</vt:lpstr>
    </vt:vector>
  </TitlesOfParts>
  <Company>John Wiley and Sons,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King, Georgia - Chichester</dc:creator>
  <cp:lastModifiedBy>Leon Reicherts</cp:lastModifiedBy>
  <cp:revision>79</cp:revision>
  <dcterms:created xsi:type="dcterms:W3CDTF">2015-01-06T09:40:09Z</dcterms:created>
  <dcterms:modified xsi:type="dcterms:W3CDTF">2019-08-12T15:53:39Z</dcterms:modified>
</cp:coreProperties>
</file>