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0"/>
  </p:notesMasterIdLst>
  <p:sldIdLst>
    <p:sldId id="256" r:id="rId2"/>
    <p:sldId id="259" r:id="rId3"/>
    <p:sldId id="260" r:id="rId4"/>
    <p:sldId id="261" r:id="rId5"/>
    <p:sldId id="303" r:id="rId6"/>
    <p:sldId id="262" r:id="rId7"/>
    <p:sldId id="264" r:id="rId8"/>
    <p:sldId id="263" r:id="rId9"/>
    <p:sldId id="267" r:id="rId10"/>
    <p:sldId id="286" r:id="rId11"/>
    <p:sldId id="287" r:id="rId12"/>
    <p:sldId id="294" r:id="rId13"/>
    <p:sldId id="293" r:id="rId14"/>
    <p:sldId id="268" r:id="rId15"/>
    <p:sldId id="269" r:id="rId16"/>
    <p:sldId id="270" r:id="rId17"/>
    <p:sldId id="297" r:id="rId18"/>
    <p:sldId id="304" r:id="rId19"/>
    <p:sldId id="295" r:id="rId20"/>
    <p:sldId id="300" r:id="rId21"/>
    <p:sldId id="301" r:id="rId22"/>
    <p:sldId id="302" r:id="rId23"/>
    <p:sldId id="298" r:id="rId24"/>
    <p:sldId id="305" r:id="rId25"/>
    <p:sldId id="274" r:id="rId26"/>
    <p:sldId id="280" r:id="rId27"/>
    <p:sldId id="283" r:id="rId28"/>
    <p:sldId id="306" r:id="rId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961" autoAdjust="0"/>
    <p:restoredTop sz="95013" autoAdjust="0"/>
  </p:normalViewPr>
  <p:slideViewPr>
    <p:cSldViewPr>
      <p:cViewPr varScale="1">
        <p:scale>
          <a:sx n="196" d="100"/>
          <a:sy n="196" d="100"/>
        </p:scale>
        <p:origin x="2392" y="1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EB2BF90-99B2-4202-92DF-19479BF58EE9}" type="datetimeFigureOut">
              <a:rPr lang="en-GB" smtClean="0"/>
              <a:t>26/07/2019</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55A965-49CD-492E-84BE-5EB2A9CC3DBD}" type="slidenum">
              <a:rPr lang="en-GB" smtClean="0"/>
              <a:t>‹#›</a:t>
            </a:fld>
            <a:endParaRPr lang="en-GB" dirty="0"/>
          </a:p>
        </p:txBody>
      </p:sp>
    </p:spTree>
    <p:extLst>
      <p:ext uri="{BB962C8B-B14F-4D97-AF65-F5344CB8AC3E}">
        <p14:creationId xmlns:p14="http://schemas.microsoft.com/office/powerpoint/2010/main" val="14793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3700215-3FED-D849-BC84-8C8F04441205}" type="slidenum">
              <a:rPr lang="en-GB"/>
              <a:pPr/>
              <a:t>2</a:t>
            </a:fld>
            <a:endParaRPr lang="en-GB" dirty="0"/>
          </a:p>
        </p:txBody>
      </p:sp>
      <p:sp>
        <p:nvSpPr>
          <p:cNvPr id="1126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BB9BC9C6-8171-C347-8490-201A4DF19BB8}" type="slidenum">
              <a:rPr lang="en-US" sz="1200">
                <a:latin typeface="Times" charset="0"/>
                <a:cs typeface="ＭＳ Ｐゴシック" charset="0"/>
              </a:rPr>
              <a:pPr algn="r" eaLnBrk="0" hangingPunct="0"/>
              <a:t>2</a:t>
            </a:fld>
            <a:endParaRPr lang="en-US" sz="1200" dirty="0">
              <a:latin typeface="Times" charset="0"/>
              <a:cs typeface="ＭＳ Ｐゴシック" charset="0"/>
            </a:endParaRPr>
          </a:p>
        </p:txBody>
      </p:sp>
      <p:sp>
        <p:nvSpPr>
          <p:cNvPr id="11267"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1268" name="Rectangle 3"/>
          <p:cNvSpPr>
            <a:spLocks noGrp="1" noChangeArrowheads="1"/>
          </p:cNvSpPr>
          <p:nvPr>
            <p:ph type="body" idx="1"/>
          </p:nvPr>
        </p:nvSpPr>
        <p:spPr>
          <a:xfrm>
            <a:off x="914400" y="4343400"/>
            <a:ext cx="5029200" cy="4114800"/>
          </a:xfrm>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36C426E-841A-0542-949D-4314ADB6A9B6}" type="slidenum">
              <a:rPr lang="en-GB"/>
              <a:pPr/>
              <a:t>12</a:t>
            </a:fld>
            <a:endParaRPr lang="en-GB" dirty="0"/>
          </a:p>
        </p:txBody>
      </p:sp>
      <p:sp>
        <p:nvSpPr>
          <p:cNvPr id="256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66667EF9-AAD4-4042-965B-DDB9AC02E61B}" type="slidenum">
              <a:rPr lang="en-US" sz="1200">
                <a:latin typeface="Times" charset="0"/>
                <a:cs typeface="ＭＳ Ｐゴシック" charset="0"/>
              </a:rPr>
              <a:pPr algn="r" eaLnBrk="0" hangingPunct="0"/>
              <a:t>12</a:t>
            </a:fld>
            <a:endParaRPr lang="en-US" sz="1200" dirty="0">
              <a:latin typeface="Times" charset="0"/>
              <a:cs typeface="ＭＳ Ｐゴシック" charset="0"/>
            </a:endParaRPr>
          </a:p>
        </p:txBody>
      </p:sp>
      <p:sp>
        <p:nvSpPr>
          <p:cNvPr id="25603"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60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4871198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36C426E-841A-0542-949D-4314ADB6A9B6}" type="slidenum">
              <a:rPr lang="en-GB"/>
              <a:pPr/>
              <a:t>13</a:t>
            </a:fld>
            <a:endParaRPr lang="en-GB" dirty="0"/>
          </a:p>
        </p:txBody>
      </p:sp>
      <p:sp>
        <p:nvSpPr>
          <p:cNvPr id="256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66667EF9-AAD4-4042-965B-DDB9AC02E61B}" type="slidenum">
              <a:rPr lang="en-US" sz="1200">
                <a:latin typeface="Times" charset="0"/>
                <a:cs typeface="ＭＳ Ｐゴシック" charset="0"/>
              </a:rPr>
              <a:pPr algn="r" eaLnBrk="0" hangingPunct="0"/>
              <a:t>13</a:t>
            </a:fld>
            <a:endParaRPr lang="en-US" sz="1200" dirty="0">
              <a:latin typeface="Times" charset="0"/>
              <a:cs typeface="ＭＳ Ｐゴシック" charset="0"/>
            </a:endParaRPr>
          </a:p>
        </p:txBody>
      </p:sp>
      <p:sp>
        <p:nvSpPr>
          <p:cNvPr id="25603"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60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28030368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97D53D6E-54A6-2540-B574-785B13C7E882}" type="slidenum">
              <a:rPr lang="en-GB"/>
              <a:pPr/>
              <a:t>14</a:t>
            </a:fld>
            <a:endParaRPr lang="en-GB" dirty="0"/>
          </a:p>
        </p:txBody>
      </p:sp>
      <p:sp>
        <p:nvSpPr>
          <p:cNvPr id="2867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27EB23DC-6012-C140-A0E0-999F828747B8}" type="slidenum">
              <a:rPr lang="en-US" sz="1200">
                <a:latin typeface="Times" charset="0"/>
                <a:cs typeface="ＭＳ Ｐゴシック" charset="0"/>
              </a:rPr>
              <a:pPr algn="r" eaLnBrk="0" hangingPunct="0"/>
              <a:t>14</a:t>
            </a:fld>
            <a:endParaRPr lang="en-US" sz="1200" dirty="0">
              <a:latin typeface="Times" charset="0"/>
              <a:cs typeface="ＭＳ Ｐゴシック" charset="0"/>
            </a:endParaRPr>
          </a:p>
        </p:txBody>
      </p:sp>
      <p:sp>
        <p:nvSpPr>
          <p:cNvPr id="28675"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8676"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CF906CFC-8661-024C-8B41-7AB420FB4D56}" type="slidenum">
              <a:rPr lang="en-GB"/>
              <a:pPr/>
              <a:t>15</a:t>
            </a:fld>
            <a:endParaRPr lang="en-GB" dirty="0"/>
          </a:p>
        </p:txBody>
      </p:sp>
      <p:sp>
        <p:nvSpPr>
          <p:cNvPr id="3072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CF2CF0B7-F22D-9748-AB89-76014D82D321}" type="slidenum">
              <a:rPr lang="en-US" sz="1200">
                <a:latin typeface="Times" charset="0"/>
                <a:cs typeface="ＭＳ Ｐゴシック" charset="0"/>
              </a:rPr>
              <a:pPr algn="r" eaLnBrk="0" hangingPunct="0"/>
              <a:t>15</a:t>
            </a:fld>
            <a:endParaRPr lang="en-US" sz="1200" dirty="0">
              <a:latin typeface="Times" charset="0"/>
              <a:cs typeface="ＭＳ Ｐゴシック" charset="0"/>
            </a:endParaRPr>
          </a:p>
        </p:txBody>
      </p:sp>
      <p:sp>
        <p:nvSpPr>
          <p:cNvPr id="30723"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072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714652-D664-F44B-A9C9-BC851FE3A9BE}" type="slidenum">
              <a:rPr lang="en-GB"/>
              <a:pPr/>
              <a:t>16</a:t>
            </a:fld>
            <a:endParaRPr lang="en-GB" dirty="0"/>
          </a:p>
        </p:txBody>
      </p:sp>
      <p:sp>
        <p:nvSpPr>
          <p:cNvPr id="327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76DC056-C491-7843-BC41-54875E5968BA}" type="slidenum">
              <a:rPr lang="en-US" sz="1200">
                <a:latin typeface="Times" charset="0"/>
                <a:cs typeface="ＭＳ Ｐゴシック" charset="0"/>
              </a:rPr>
              <a:pPr algn="r" eaLnBrk="0" hangingPunct="0"/>
              <a:t>16</a:t>
            </a:fld>
            <a:endParaRPr lang="en-US" sz="1200" dirty="0">
              <a:latin typeface="Times" charset="0"/>
              <a:cs typeface="ＭＳ Ｐゴシック" charset="0"/>
            </a:endParaRPr>
          </a:p>
        </p:txBody>
      </p:sp>
      <p:sp>
        <p:nvSpPr>
          <p:cNvPr id="3277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2772"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714652-D664-F44B-A9C9-BC851FE3A9BE}" type="slidenum">
              <a:rPr lang="en-GB"/>
              <a:pPr/>
              <a:t>17</a:t>
            </a:fld>
            <a:endParaRPr lang="en-GB" dirty="0"/>
          </a:p>
        </p:txBody>
      </p:sp>
      <p:sp>
        <p:nvSpPr>
          <p:cNvPr id="327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76DC056-C491-7843-BC41-54875E5968BA}" type="slidenum">
              <a:rPr lang="en-US" sz="1200">
                <a:latin typeface="Times" charset="0"/>
                <a:cs typeface="ＭＳ Ｐゴシック" charset="0"/>
              </a:rPr>
              <a:pPr algn="r" eaLnBrk="0" hangingPunct="0"/>
              <a:t>17</a:t>
            </a:fld>
            <a:endParaRPr lang="en-US" sz="1200" dirty="0">
              <a:latin typeface="Times" charset="0"/>
              <a:cs typeface="ＭＳ Ｐゴシック" charset="0"/>
            </a:endParaRPr>
          </a:p>
        </p:txBody>
      </p:sp>
      <p:sp>
        <p:nvSpPr>
          <p:cNvPr id="3277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2772"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36845221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714652-D664-F44B-A9C9-BC851FE3A9BE}" type="slidenum">
              <a:rPr lang="en-GB"/>
              <a:pPr/>
              <a:t>18</a:t>
            </a:fld>
            <a:endParaRPr lang="en-GB" dirty="0"/>
          </a:p>
        </p:txBody>
      </p:sp>
      <p:sp>
        <p:nvSpPr>
          <p:cNvPr id="327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76DC056-C491-7843-BC41-54875E5968BA}" type="slidenum">
              <a:rPr lang="en-US" sz="1200">
                <a:latin typeface="Times" charset="0"/>
                <a:cs typeface="ＭＳ Ｐゴシック" charset="0"/>
              </a:rPr>
              <a:pPr algn="r" eaLnBrk="0" hangingPunct="0"/>
              <a:t>18</a:t>
            </a:fld>
            <a:endParaRPr lang="en-US" sz="1200" dirty="0">
              <a:latin typeface="Times" charset="0"/>
              <a:cs typeface="ＭＳ Ｐゴシック" charset="0"/>
            </a:endParaRPr>
          </a:p>
        </p:txBody>
      </p:sp>
      <p:sp>
        <p:nvSpPr>
          <p:cNvPr id="3277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2772"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18778614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19</a:t>
            </a:fld>
            <a:endParaRPr lang="en-GB" dirty="0"/>
          </a:p>
        </p:txBody>
      </p:sp>
    </p:spTree>
    <p:extLst>
      <p:ext uri="{BB962C8B-B14F-4D97-AF65-F5344CB8AC3E}">
        <p14:creationId xmlns:p14="http://schemas.microsoft.com/office/powerpoint/2010/main" val="37202572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20</a:t>
            </a:fld>
            <a:endParaRPr lang="en-GB" dirty="0"/>
          </a:p>
        </p:txBody>
      </p:sp>
    </p:spTree>
    <p:extLst>
      <p:ext uri="{BB962C8B-B14F-4D97-AF65-F5344CB8AC3E}">
        <p14:creationId xmlns:p14="http://schemas.microsoft.com/office/powerpoint/2010/main" val="4871065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21</a:t>
            </a:fld>
            <a:endParaRPr lang="en-GB" dirty="0"/>
          </a:p>
        </p:txBody>
      </p:sp>
    </p:spTree>
    <p:extLst>
      <p:ext uri="{BB962C8B-B14F-4D97-AF65-F5344CB8AC3E}">
        <p14:creationId xmlns:p14="http://schemas.microsoft.com/office/powerpoint/2010/main" val="597298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21C34D6-6EB8-2F42-B6C9-86C360A02D41}" type="slidenum">
              <a:rPr lang="en-GB"/>
              <a:pPr/>
              <a:t>3</a:t>
            </a:fld>
            <a:endParaRPr lang="en-GB" dirty="0"/>
          </a:p>
        </p:txBody>
      </p:sp>
      <p:sp>
        <p:nvSpPr>
          <p:cNvPr id="133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309B77E-277C-1C47-9720-C76BA9E282E5}" type="slidenum">
              <a:rPr lang="en-US" sz="1200">
                <a:latin typeface="Times" charset="0"/>
                <a:cs typeface="ＭＳ Ｐゴシック" charset="0"/>
              </a:rPr>
              <a:pPr algn="r" eaLnBrk="0" hangingPunct="0"/>
              <a:t>3</a:t>
            </a:fld>
            <a:endParaRPr lang="en-US" sz="1200" dirty="0">
              <a:latin typeface="Times" charset="0"/>
              <a:cs typeface="ＭＳ Ｐゴシック" charset="0"/>
            </a:endParaRPr>
          </a:p>
        </p:txBody>
      </p:sp>
      <p:sp>
        <p:nvSpPr>
          <p:cNvPr id="13315"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3316"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55A965-49CD-492E-84BE-5EB2A9CC3DBD}" type="slidenum">
              <a:rPr lang="en-GB" smtClean="0"/>
              <a:t>22</a:t>
            </a:fld>
            <a:endParaRPr lang="en-GB" dirty="0"/>
          </a:p>
        </p:txBody>
      </p:sp>
    </p:spTree>
    <p:extLst>
      <p:ext uri="{BB962C8B-B14F-4D97-AF65-F5344CB8AC3E}">
        <p14:creationId xmlns:p14="http://schemas.microsoft.com/office/powerpoint/2010/main" val="20703643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714652-D664-F44B-A9C9-BC851FE3A9BE}" type="slidenum">
              <a:rPr lang="en-GB"/>
              <a:pPr/>
              <a:t>23</a:t>
            </a:fld>
            <a:endParaRPr lang="en-GB" dirty="0"/>
          </a:p>
        </p:txBody>
      </p:sp>
      <p:sp>
        <p:nvSpPr>
          <p:cNvPr id="327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76DC056-C491-7843-BC41-54875E5968BA}" type="slidenum">
              <a:rPr lang="en-US" sz="1200">
                <a:latin typeface="Times" charset="0"/>
                <a:cs typeface="ＭＳ Ｐゴシック" charset="0"/>
              </a:rPr>
              <a:pPr algn="r" eaLnBrk="0" hangingPunct="0"/>
              <a:t>23</a:t>
            </a:fld>
            <a:endParaRPr lang="en-US" sz="1200" dirty="0">
              <a:latin typeface="Times" charset="0"/>
              <a:cs typeface="ＭＳ Ｐゴシック" charset="0"/>
            </a:endParaRPr>
          </a:p>
        </p:txBody>
      </p:sp>
      <p:sp>
        <p:nvSpPr>
          <p:cNvPr id="3277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2772"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15242569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2714652-D664-F44B-A9C9-BC851FE3A9BE}" type="slidenum">
              <a:rPr lang="en-GB"/>
              <a:pPr/>
              <a:t>24</a:t>
            </a:fld>
            <a:endParaRPr lang="en-GB" dirty="0"/>
          </a:p>
        </p:txBody>
      </p:sp>
      <p:sp>
        <p:nvSpPr>
          <p:cNvPr id="3277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76DC056-C491-7843-BC41-54875E5968BA}" type="slidenum">
              <a:rPr lang="en-US" sz="1200">
                <a:latin typeface="Times" charset="0"/>
                <a:cs typeface="ＭＳ Ｐゴシック" charset="0"/>
              </a:rPr>
              <a:pPr algn="r" eaLnBrk="0" hangingPunct="0"/>
              <a:t>24</a:t>
            </a:fld>
            <a:endParaRPr lang="en-US" sz="1200" dirty="0">
              <a:latin typeface="Times" charset="0"/>
              <a:cs typeface="ＭＳ Ｐゴシック" charset="0"/>
            </a:endParaRPr>
          </a:p>
        </p:txBody>
      </p:sp>
      <p:sp>
        <p:nvSpPr>
          <p:cNvPr id="3277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2772"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25853394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5740CD76-3589-0C45-87E7-3C87DD6EF704}" type="slidenum">
              <a:rPr lang="en-GB"/>
              <a:pPr/>
              <a:t>25</a:t>
            </a:fld>
            <a:endParaRPr lang="en-GB" dirty="0"/>
          </a:p>
        </p:txBody>
      </p:sp>
      <p:sp>
        <p:nvSpPr>
          <p:cNvPr id="3891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49675295-48CB-A84D-A41F-1074F5B16ED4}" type="slidenum">
              <a:rPr lang="en-US" sz="1200">
                <a:latin typeface="Times" charset="0"/>
                <a:cs typeface="ＭＳ Ｐゴシック" charset="0"/>
              </a:rPr>
              <a:pPr algn="r" eaLnBrk="0" hangingPunct="0"/>
              <a:t>25</a:t>
            </a:fld>
            <a:endParaRPr lang="en-US" sz="1200" dirty="0">
              <a:latin typeface="Times" charset="0"/>
              <a:cs typeface="ＭＳ Ｐゴシック" charset="0"/>
            </a:endParaRPr>
          </a:p>
        </p:txBody>
      </p:sp>
      <p:sp>
        <p:nvSpPr>
          <p:cNvPr id="38915"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38916"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4195824-A99E-144D-BAA3-2315B388E321}" type="slidenum">
              <a:rPr lang="en-GB"/>
              <a:pPr/>
              <a:t>26</a:t>
            </a:fld>
            <a:endParaRPr lang="en-GB" dirty="0"/>
          </a:p>
        </p:txBody>
      </p:sp>
      <p:sp>
        <p:nvSpPr>
          <p:cNvPr id="491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236EDE2E-394A-8745-A6F2-8BB0481073E7}" type="slidenum">
              <a:rPr lang="en-US" sz="1200">
                <a:latin typeface="Times" charset="0"/>
                <a:cs typeface="ＭＳ Ｐゴシック" charset="0"/>
              </a:rPr>
              <a:pPr algn="r" eaLnBrk="0" hangingPunct="0"/>
              <a:t>26</a:t>
            </a:fld>
            <a:endParaRPr lang="en-US" sz="1200" dirty="0">
              <a:latin typeface="Times" charset="0"/>
              <a:cs typeface="ＭＳ Ｐゴシック" charset="0"/>
            </a:endParaRPr>
          </a:p>
        </p:txBody>
      </p:sp>
      <p:sp>
        <p:nvSpPr>
          <p:cNvPr id="49155"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49156"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FCC7A14-00E1-764F-9158-9BF0CE98CFEE}" type="slidenum">
              <a:rPr lang="en-GB"/>
              <a:pPr/>
              <a:t>27</a:t>
            </a:fld>
            <a:endParaRPr lang="en-GB" dirty="0"/>
          </a:p>
        </p:txBody>
      </p:sp>
      <p:sp>
        <p:nvSpPr>
          <p:cNvPr id="552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2A7D298E-EA3F-BB43-8C51-108576466ADB}" type="slidenum">
              <a:rPr lang="en-US" sz="1200">
                <a:latin typeface="Times" charset="0"/>
                <a:cs typeface="ＭＳ Ｐゴシック" charset="0"/>
              </a:rPr>
              <a:pPr algn="r" eaLnBrk="0" hangingPunct="0"/>
              <a:t>27</a:t>
            </a:fld>
            <a:endParaRPr lang="en-US" sz="1200" dirty="0">
              <a:latin typeface="Times" charset="0"/>
              <a:cs typeface="ＭＳ Ｐゴシック" charset="0"/>
            </a:endParaRPr>
          </a:p>
        </p:txBody>
      </p:sp>
      <p:sp>
        <p:nvSpPr>
          <p:cNvPr id="55299"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5300"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DFCC7A14-00E1-764F-9158-9BF0CE98CFEE}" type="slidenum">
              <a:rPr lang="en-GB"/>
              <a:pPr/>
              <a:t>28</a:t>
            </a:fld>
            <a:endParaRPr lang="en-GB" dirty="0"/>
          </a:p>
        </p:txBody>
      </p:sp>
      <p:sp>
        <p:nvSpPr>
          <p:cNvPr id="5529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2A7D298E-EA3F-BB43-8C51-108576466ADB}" type="slidenum">
              <a:rPr lang="en-US" sz="1200">
                <a:latin typeface="Times" charset="0"/>
                <a:cs typeface="ＭＳ Ｐゴシック" charset="0"/>
              </a:rPr>
              <a:pPr algn="r" eaLnBrk="0" hangingPunct="0"/>
              <a:t>28</a:t>
            </a:fld>
            <a:endParaRPr lang="en-US" sz="1200" dirty="0">
              <a:latin typeface="Times" charset="0"/>
              <a:cs typeface="ＭＳ Ｐゴシック" charset="0"/>
            </a:endParaRPr>
          </a:p>
        </p:txBody>
      </p:sp>
      <p:sp>
        <p:nvSpPr>
          <p:cNvPr id="55299"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55300"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12584207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F8CEF937-322D-F44D-8DEE-08AB261E95F3}" type="slidenum">
              <a:rPr lang="en-GB"/>
              <a:pPr/>
              <a:t>4</a:t>
            </a:fld>
            <a:endParaRPr lang="en-GB" dirty="0"/>
          </a:p>
        </p:txBody>
      </p:sp>
      <p:sp>
        <p:nvSpPr>
          <p:cNvPr id="1536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E932286E-F022-8D48-A448-5755492BF0AF}" type="slidenum">
              <a:rPr lang="en-US" sz="1200">
                <a:latin typeface="Times" charset="0"/>
                <a:cs typeface="ＭＳ Ｐゴシック" charset="0"/>
              </a:rPr>
              <a:pPr algn="r" eaLnBrk="0" hangingPunct="0"/>
              <a:t>4</a:t>
            </a:fld>
            <a:endParaRPr lang="en-US" sz="1200" dirty="0">
              <a:latin typeface="Times" charset="0"/>
              <a:cs typeface="ＭＳ Ｐゴシック" charset="0"/>
            </a:endParaRPr>
          </a:p>
        </p:txBody>
      </p:sp>
      <p:sp>
        <p:nvSpPr>
          <p:cNvPr id="15363"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536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A6A80E4-72B2-864E-9963-FF3109CC2AA6}" type="slidenum">
              <a:rPr lang="en-GB"/>
              <a:pPr/>
              <a:t>5</a:t>
            </a:fld>
            <a:endParaRPr lang="en-GB" dirty="0"/>
          </a:p>
        </p:txBody>
      </p:sp>
      <p:sp>
        <p:nvSpPr>
          <p:cNvPr id="174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1A7127EA-2EEF-2A46-B2F2-073760493F98}" type="slidenum">
              <a:rPr lang="en-US" sz="1200">
                <a:latin typeface="Times" charset="0"/>
                <a:cs typeface="ＭＳ Ｐゴシック" charset="0"/>
              </a:rPr>
              <a:pPr algn="r" eaLnBrk="0" hangingPunct="0"/>
              <a:t>5</a:t>
            </a:fld>
            <a:endParaRPr lang="en-US" sz="1200" dirty="0">
              <a:latin typeface="Times" charset="0"/>
              <a:cs typeface="ＭＳ Ｐゴシック" charset="0"/>
            </a:endParaRPr>
          </a:p>
        </p:txBody>
      </p:sp>
      <p:sp>
        <p:nvSpPr>
          <p:cNvPr id="1741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412"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extLst>
      <p:ext uri="{BB962C8B-B14F-4D97-AF65-F5344CB8AC3E}">
        <p14:creationId xmlns:p14="http://schemas.microsoft.com/office/powerpoint/2010/main" val="4141907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1A6A80E4-72B2-864E-9963-FF3109CC2AA6}" type="slidenum">
              <a:rPr lang="en-GB"/>
              <a:pPr/>
              <a:t>6</a:t>
            </a:fld>
            <a:endParaRPr lang="en-GB" dirty="0"/>
          </a:p>
        </p:txBody>
      </p:sp>
      <p:sp>
        <p:nvSpPr>
          <p:cNvPr id="17410"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1A7127EA-2EEF-2A46-B2F2-073760493F98}" type="slidenum">
              <a:rPr lang="en-US" sz="1200">
                <a:latin typeface="Times" charset="0"/>
                <a:cs typeface="ＭＳ Ｐゴシック" charset="0"/>
              </a:rPr>
              <a:pPr algn="r" eaLnBrk="0" hangingPunct="0"/>
              <a:t>6</a:t>
            </a:fld>
            <a:endParaRPr lang="en-US" sz="1200" dirty="0">
              <a:latin typeface="Times" charset="0"/>
              <a:cs typeface="ＭＳ Ｐゴシック" charset="0"/>
            </a:endParaRPr>
          </a:p>
        </p:txBody>
      </p:sp>
      <p:sp>
        <p:nvSpPr>
          <p:cNvPr id="17411"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7412"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8E9DC1D8-DC31-CD41-97A6-A4AD2846D57B}" type="slidenum">
              <a:rPr lang="en-GB"/>
              <a:pPr/>
              <a:t>7</a:t>
            </a:fld>
            <a:endParaRPr lang="en-GB" dirty="0"/>
          </a:p>
        </p:txBody>
      </p:sp>
      <p:sp>
        <p:nvSpPr>
          <p:cNvPr id="21506"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637940ED-FA17-274D-B47B-FCED49112585}" type="slidenum">
              <a:rPr lang="en-US" sz="1200">
                <a:latin typeface="Times" charset="0"/>
                <a:cs typeface="ＭＳ Ｐゴシック" charset="0"/>
              </a:rPr>
              <a:pPr algn="r" eaLnBrk="0" hangingPunct="0"/>
              <a:t>7</a:t>
            </a:fld>
            <a:endParaRPr lang="en-US" sz="1200" dirty="0">
              <a:latin typeface="Times" charset="0"/>
              <a:cs typeface="ＭＳ Ｐゴシック" charset="0"/>
            </a:endParaRPr>
          </a:p>
        </p:txBody>
      </p:sp>
      <p:sp>
        <p:nvSpPr>
          <p:cNvPr id="21507"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1508" name="Rectangle 3"/>
          <p:cNvSpPr>
            <a:spLocks noGrp="1" noChangeArrowheads="1"/>
          </p:cNvSpPr>
          <p:nvPr>
            <p:ph type="body" idx="1"/>
          </p:nvPr>
        </p:nvSpPr>
        <p:spPr>
          <a:xfrm>
            <a:off x="914400" y="4343400"/>
            <a:ext cx="5029200" cy="4114800"/>
          </a:xfrm>
        </p:spPr>
        <p:txBody>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0617DE18-FBB2-8B42-940F-C2AF0427A242}" type="slidenum">
              <a:rPr lang="en-GB"/>
              <a:pPr/>
              <a:t>8</a:t>
            </a:fld>
            <a:endParaRPr lang="en-GB" dirty="0"/>
          </a:p>
        </p:txBody>
      </p:sp>
      <p:sp>
        <p:nvSpPr>
          <p:cNvPr id="19458"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D8AFEF0A-C690-6F44-B195-7130E6102CDD}" type="slidenum">
              <a:rPr lang="en-US" sz="1200">
                <a:latin typeface="Times" charset="0"/>
                <a:cs typeface="ＭＳ Ｐゴシック" charset="0"/>
              </a:rPr>
              <a:pPr algn="r" eaLnBrk="0" hangingPunct="0"/>
              <a:t>8</a:t>
            </a:fld>
            <a:endParaRPr lang="en-US" sz="1200" dirty="0">
              <a:latin typeface="Times" charset="0"/>
              <a:cs typeface="ＭＳ Ｐゴシック" charset="0"/>
            </a:endParaRPr>
          </a:p>
        </p:txBody>
      </p:sp>
      <p:sp>
        <p:nvSpPr>
          <p:cNvPr id="19459"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19460"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EA3FF15F-9C3B-2546-A87F-DD6F5C261494}" type="slidenum">
              <a:rPr lang="en-GB"/>
              <a:pPr/>
              <a:t>10</a:t>
            </a:fld>
            <a:endParaRPr lang="en-GB" dirty="0"/>
          </a:p>
        </p:txBody>
      </p:sp>
      <p:sp>
        <p:nvSpPr>
          <p:cNvPr id="23554"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9B26C145-ECB2-464E-82A5-11F3BCE2CA1E}" type="slidenum">
              <a:rPr lang="en-US" sz="1200">
                <a:latin typeface="Times" charset="0"/>
                <a:cs typeface="ＭＳ Ｐゴシック" charset="0"/>
              </a:rPr>
              <a:pPr algn="r" eaLnBrk="0" hangingPunct="0"/>
              <a:t>10</a:t>
            </a:fld>
            <a:endParaRPr lang="en-US" sz="1200" dirty="0">
              <a:latin typeface="Times" charset="0"/>
              <a:cs typeface="ＭＳ Ｐゴシック" charset="0"/>
            </a:endParaRPr>
          </a:p>
        </p:txBody>
      </p:sp>
      <p:sp>
        <p:nvSpPr>
          <p:cNvPr id="23555"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3556"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a:spLocks noGrp="1" noChangeArrowheads="1"/>
          </p:cNvSpPr>
          <p:nvPr>
            <p:ph type="sldNum" sz="quarter" idx="5"/>
          </p:nvPr>
        </p:nvSpPr>
        <p:spPr>
          <a:ln/>
        </p:spPr>
        <p:txBody>
          <a:bodyPr/>
          <a:lstStyle/>
          <a:p>
            <a:fld id="{B36C426E-841A-0542-949D-4314ADB6A9B6}" type="slidenum">
              <a:rPr lang="en-GB"/>
              <a:pPr/>
              <a:t>11</a:t>
            </a:fld>
            <a:endParaRPr lang="en-GB" dirty="0"/>
          </a:p>
        </p:txBody>
      </p:sp>
      <p:sp>
        <p:nvSpPr>
          <p:cNvPr id="25602" name="Rectangle 7"/>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charset="0"/>
                <a:ea typeface="ＭＳ Ｐゴシック" charset="0"/>
              </a:defRPr>
            </a:lvl1pPr>
            <a:lvl2pPr marL="37931725" indent="-37474525">
              <a:defRPr>
                <a:solidFill>
                  <a:schemeClr val="tx1"/>
                </a:solidFill>
                <a:latin typeface="Arial" charset="0"/>
                <a:ea typeface="ＭＳ Ｐゴシック" charset="0"/>
              </a:defRPr>
            </a:lvl2pPr>
            <a:lvl3pPr>
              <a:defRPr>
                <a:solidFill>
                  <a:schemeClr val="tx1"/>
                </a:solidFill>
                <a:latin typeface="Arial" charset="0"/>
                <a:ea typeface="ＭＳ Ｐゴシック" charset="0"/>
              </a:defRPr>
            </a:lvl3pPr>
            <a:lvl4pPr>
              <a:defRPr>
                <a:solidFill>
                  <a:schemeClr val="tx1"/>
                </a:solidFill>
                <a:latin typeface="Arial" charset="0"/>
                <a:ea typeface="ＭＳ Ｐゴシック" charset="0"/>
              </a:defRPr>
            </a:lvl4pPr>
            <a:lvl5pPr>
              <a:defRPr>
                <a:solidFill>
                  <a:schemeClr val="tx1"/>
                </a:solidFill>
                <a:latin typeface="Arial" charset="0"/>
                <a:ea typeface="ＭＳ Ｐゴシック" charset="0"/>
              </a:defRPr>
            </a:lvl5pPr>
            <a:lvl6pPr marL="457200" fontAlgn="base">
              <a:spcBef>
                <a:spcPct val="0"/>
              </a:spcBef>
              <a:spcAft>
                <a:spcPct val="0"/>
              </a:spcAft>
              <a:defRPr>
                <a:solidFill>
                  <a:schemeClr val="tx1"/>
                </a:solidFill>
                <a:latin typeface="Arial" charset="0"/>
                <a:ea typeface="ＭＳ Ｐゴシック" charset="0"/>
              </a:defRPr>
            </a:lvl6pPr>
            <a:lvl7pPr marL="914400" fontAlgn="base">
              <a:spcBef>
                <a:spcPct val="0"/>
              </a:spcBef>
              <a:spcAft>
                <a:spcPct val="0"/>
              </a:spcAft>
              <a:defRPr>
                <a:solidFill>
                  <a:schemeClr val="tx1"/>
                </a:solidFill>
                <a:latin typeface="Arial" charset="0"/>
                <a:ea typeface="ＭＳ Ｐゴシック" charset="0"/>
              </a:defRPr>
            </a:lvl7pPr>
            <a:lvl8pPr marL="1371600" fontAlgn="base">
              <a:spcBef>
                <a:spcPct val="0"/>
              </a:spcBef>
              <a:spcAft>
                <a:spcPct val="0"/>
              </a:spcAft>
              <a:defRPr>
                <a:solidFill>
                  <a:schemeClr val="tx1"/>
                </a:solidFill>
                <a:latin typeface="Arial" charset="0"/>
                <a:ea typeface="ＭＳ Ｐゴシック" charset="0"/>
              </a:defRPr>
            </a:lvl8pPr>
            <a:lvl9pPr marL="1828800" fontAlgn="base">
              <a:spcBef>
                <a:spcPct val="0"/>
              </a:spcBef>
              <a:spcAft>
                <a:spcPct val="0"/>
              </a:spcAft>
              <a:defRPr>
                <a:solidFill>
                  <a:schemeClr val="tx1"/>
                </a:solidFill>
                <a:latin typeface="Arial" charset="0"/>
                <a:ea typeface="ＭＳ Ｐゴシック" charset="0"/>
              </a:defRPr>
            </a:lvl9pPr>
          </a:lstStyle>
          <a:p>
            <a:pPr algn="r" eaLnBrk="0" hangingPunct="0"/>
            <a:fld id="{66667EF9-AAD4-4042-965B-DDB9AC02E61B}" type="slidenum">
              <a:rPr lang="en-US" sz="1200">
                <a:latin typeface="Times" charset="0"/>
                <a:cs typeface="ＭＳ Ｐゴシック" charset="0"/>
              </a:rPr>
              <a:pPr algn="r" eaLnBrk="0" hangingPunct="0"/>
              <a:t>11</a:t>
            </a:fld>
            <a:endParaRPr lang="en-US" sz="1200" dirty="0">
              <a:latin typeface="Times" charset="0"/>
              <a:cs typeface="ＭＳ Ｐゴシック" charset="0"/>
            </a:endParaRPr>
          </a:p>
        </p:txBody>
      </p:sp>
      <p:sp>
        <p:nvSpPr>
          <p:cNvPr id="25603" name="Rectangle 2"/>
          <p:cNvSpPr>
            <a:spLocks noGrp="1" noRot="1" noChangeAspect="1" noChangeArrowheads="1" noTextEdit="1"/>
          </p:cNvSpPr>
          <p:nvPr>
            <p:ph type="sldImg"/>
          </p:nvPr>
        </p:nvSpPr>
        <p:spPr>
          <a:ln/>
          <a:extLst>
            <a:ext uri="{FAA26D3D-D897-4be2-8F04-BA451C77F1D7}">
              <ma14:placeholderFlag xmlns:ma14="http://schemas.microsoft.com/office/mac/drawingml/2011/main" xmlns="" val="1"/>
            </a:ext>
          </a:extLst>
        </p:spPr>
      </p:sp>
      <p:sp>
        <p:nvSpPr>
          <p:cNvPr id="25604" name="Rectangle 3"/>
          <p:cNvSpPr>
            <a:spLocks noGrp="1" noChangeArrowheads="1"/>
          </p:cNvSpPr>
          <p:nvPr>
            <p:ph type="body" idx="1"/>
          </p:nvPr>
        </p:nvSpPr>
        <p:spPr>
          <a:xfrm>
            <a:off x="914400" y="4343400"/>
            <a:ext cx="5029200" cy="4114800"/>
          </a:xfrm>
          <a:solidFill>
            <a:srgbClr val="FFFFFF"/>
          </a:solidFill>
          <a:ln>
            <a:solidFill>
              <a:srgbClr val="000000"/>
            </a:solidFill>
            <a:miter lim="800000"/>
            <a:headEnd/>
            <a:tailEnd/>
          </a:ln>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r>
              <a:rPr lang="en-US" dirty="0"/>
              <a:t>www.id-book.com</a:t>
            </a:r>
            <a:endParaRPr lang="en-GB" dirty="0"/>
          </a:p>
        </p:txBody>
      </p:sp>
      <p:sp>
        <p:nvSpPr>
          <p:cNvPr id="5" name="Footer Placeholder 4"/>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15286353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en-US" dirty="0"/>
              <a:t>www.id-book.com</a:t>
            </a:r>
            <a:endParaRPr lang="en-GB" dirty="0"/>
          </a:p>
        </p:txBody>
      </p:sp>
      <p:sp>
        <p:nvSpPr>
          <p:cNvPr id="5" name="Footer Placeholder 4"/>
          <p:cNvSpPr>
            <a:spLocks noGrp="1"/>
          </p:cNvSpPr>
          <p:nvPr>
            <p:ph type="ftr" sz="quarter" idx="11"/>
          </p:nvPr>
        </p:nvSpPr>
        <p:spPr/>
        <p:txBody>
          <a:bodyPr/>
          <a:lstStyle>
            <a:lvl1pPr>
              <a:defRPr>
                <a:solidFill>
                  <a:schemeClr val="accent6">
                    <a:lumMod val="75000"/>
                  </a:schemeClr>
                </a:solidFill>
              </a:defRPr>
            </a:lvl1pPr>
          </a:lstStyle>
          <a:p>
            <a:r>
              <a:rPr lang="en-GB" dirty="0"/>
              <a:t>www.id-book.com</a:t>
            </a:r>
          </a:p>
        </p:txBody>
      </p:sp>
      <p:sp>
        <p:nvSpPr>
          <p:cNvPr id="6" name="Slide Number Placeholder 5"/>
          <p:cNvSpPr>
            <a:spLocks noGrp="1"/>
          </p:cNvSpPr>
          <p:nvPr>
            <p:ph type="sldNum" sz="quarter" idx="12"/>
          </p:nvPr>
        </p:nvSpPr>
        <p:spPr/>
        <p:txBody>
          <a:bodyPr/>
          <a:lstStyle>
            <a:lvl1pPr>
              <a:defRPr>
                <a:solidFill>
                  <a:schemeClr val="accent6">
                    <a:lumMod val="75000"/>
                  </a:schemeClr>
                </a:solidFill>
              </a:defRPr>
            </a:lvl1p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33684916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en-US" dirty="0"/>
              <a:t>www.id-book.com</a:t>
            </a:r>
            <a:endParaRPr lang="en-GB" dirty="0"/>
          </a:p>
        </p:txBody>
      </p:sp>
      <p:sp>
        <p:nvSpPr>
          <p:cNvPr id="5" name="Footer Placeholder 4"/>
          <p:cNvSpPr>
            <a:spLocks noGrp="1"/>
          </p:cNvSpPr>
          <p:nvPr>
            <p:ph type="ftr" sz="quarter" idx="11"/>
          </p:nvPr>
        </p:nvSpPr>
        <p:spPr/>
        <p:txBody>
          <a:bodyPr/>
          <a:lstStyle>
            <a:lvl1pPr>
              <a:defRPr>
                <a:solidFill>
                  <a:schemeClr val="accent6">
                    <a:lumMod val="75000"/>
                  </a:schemeClr>
                </a:solidFill>
              </a:defRPr>
            </a:lvl1pPr>
          </a:lstStyle>
          <a:p>
            <a:r>
              <a:rPr lang="en-GB" dirty="0"/>
              <a:t>www.id-book.com</a:t>
            </a:r>
          </a:p>
        </p:txBody>
      </p:sp>
      <p:sp>
        <p:nvSpPr>
          <p:cNvPr id="6" name="Slide Number Placeholder 5"/>
          <p:cNvSpPr>
            <a:spLocks noGrp="1"/>
          </p:cNvSpPr>
          <p:nvPr>
            <p:ph type="sldNum" sz="quarter" idx="12"/>
          </p:nvPr>
        </p:nvSpPr>
        <p:spPr/>
        <p:txBody>
          <a:bodyPr/>
          <a:lstStyle>
            <a:lvl1pPr>
              <a:defRPr>
                <a:solidFill>
                  <a:schemeClr val="accent6">
                    <a:lumMod val="75000"/>
                  </a:schemeClr>
                </a:solidFill>
              </a:defRPr>
            </a:lvl1p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27143835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lvl1pPr>
              <a:defRPr>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r>
              <a:rPr lang="en-US" dirty="0"/>
              <a:t>www.id-book.com</a:t>
            </a:r>
            <a:endParaRPr lang="en-GB" dirty="0"/>
          </a:p>
        </p:txBody>
      </p:sp>
      <p:sp>
        <p:nvSpPr>
          <p:cNvPr id="5" name="Footer Placeholder 4"/>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2593415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dirty="0"/>
              <a:t>www.id-book.com</a:t>
            </a:r>
            <a:endParaRPr lang="en-GB" dirty="0"/>
          </a:p>
        </p:txBody>
      </p:sp>
      <p:sp>
        <p:nvSpPr>
          <p:cNvPr id="5" name="Footer Placeholder 4"/>
          <p:cNvSpPr>
            <a:spLocks noGrp="1"/>
          </p:cNvSpPr>
          <p:nvPr>
            <p:ph type="ftr" sz="quarter" idx="11"/>
          </p:nvPr>
        </p:nvSpPr>
        <p:spPr/>
        <p:txBody>
          <a:bodyPr/>
          <a:lstStyle/>
          <a:p>
            <a:r>
              <a:rPr lang="en-GB" dirty="0"/>
              <a:t>www.id-book.com</a:t>
            </a:r>
          </a:p>
        </p:txBody>
      </p:sp>
      <p:sp>
        <p:nvSpPr>
          <p:cNvPr id="6" name="Slide Number Placeholder 5"/>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330861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r>
              <a:rPr lang="en-US" dirty="0"/>
              <a:t>www.id-book.com</a:t>
            </a:r>
            <a:endParaRPr lang="en-GB" dirty="0"/>
          </a:p>
        </p:txBody>
      </p:sp>
      <p:sp>
        <p:nvSpPr>
          <p:cNvPr id="6" name="Footer Placeholder 5"/>
          <p:cNvSpPr>
            <a:spLocks noGrp="1"/>
          </p:cNvSpPr>
          <p:nvPr>
            <p:ph type="ftr" sz="quarter" idx="11"/>
          </p:nvPr>
        </p:nvSpPr>
        <p:spPr/>
        <p:txBody>
          <a:bodyPr/>
          <a:lstStyle/>
          <a:p>
            <a:r>
              <a:rPr lang="en-GB" dirty="0"/>
              <a:t>www.id-book.com</a:t>
            </a:r>
          </a:p>
        </p:txBody>
      </p:sp>
      <p:sp>
        <p:nvSpPr>
          <p:cNvPr id="7" name="Slide Number Placeholder 6"/>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147230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r>
              <a:rPr lang="en-US" dirty="0"/>
              <a:t>www.id-book.com</a:t>
            </a:r>
            <a:endParaRPr lang="en-GB" dirty="0"/>
          </a:p>
        </p:txBody>
      </p:sp>
      <p:sp>
        <p:nvSpPr>
          <p:cNvPr id="8" name="Footer Placeholder 7"/>
          <p:cNvSpPr>
            <a:spLocks noGrp="1"/>
          </p:cNvSpPr>
          <p:nvPr>
            <p:ph type="ftr" sz="quarter" idx="11"/>
          </p:nvPr>
        </p:nvSpPr>
        <p:spPr/>
        <p:txBody>
          <a:bodyPr/>
          <a:lstStyle/>
          <a:p>
            <a:r>
              <a:rPr lang="en-GB" dirty="0"/>
              <a:t>www.id-book.com</a:t>
            </a:r>
          </a:p>
        </p:txBody>
      </p:sp>
      <p:sp>
        <p:nvSpPr>
          <p:cNvPr id="9" name="Slide Number Placeholder 8"/>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309104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r>
              <a:rPr lang="en-US" dirty="0"/>
              <a:t>www.id-book.com</a:t>
            </a:r>
            <a:endParaRPr lang="en-GB" dirty="0"/>
          </a:p>
        </p:txBody>
      </p:sp>
      <p:sp>
        <p:nvSpPr>
          <p:cNvPr id="4" name="Footer Placeholder 3"/>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a:t>
            </a:fld>
            <a:endParaRPr lang="en-GB" dirty="0"/>
          </a:p>
        </p:txBody>
      </p:sp>
    </p:spTree>
    <p:extLst>
      <p:ext uri="{BB962C8B-B14F-4D97-AF65-F5344CB8AC3E}">
        <p14:creationId xmlns:p14="http://schemas.microsoft.com/office/powerpoint/2010/main" val="4076149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www.id-book.com</a:t>
            </a:r>
            <a:endParaRPr lang="en-GB" dirty="0"/>
          </a:p>
        </p:txBody>
      </p:sp>
      <p:sp>
        <p:nvSpPr>
          <p:cNvPr id="3" name="Footer Placeholder 2"/>
          <p:cNvSpPr>
            <a:spLocks noGrp="1"/>
          </p:cNvSpPr>
          <p:nvPr>
            <p:ph type="ftr" sz="quarter" idx="11"/>
          </p:nvPr>
        </p:nvSpPr>
        <p:spPr/>
        <p:txBody>
          <a:bodyPr/>
          <a:lstStyle>
            <a:lvl1pPr>
              <a:defRPr>
                <a:solidFill>
                  <a:schemeClr val="accent6">
                    <a:lumMod val="75000"/>
                  </a:schemeClr>
                </a:solidFill>
              </a:defRPr>
            </a:lvl1pPr>
          </a:lstStyle>
          <a:p>
            <a:r>
              <a:rPr lang="en-GB" dirty="0"/>
              <a:t>www.id-book.com</a:t>
            </a:r>
          </a:p>
        </p:txBody>
      </p:sp>
      <p:sp>
        <p:nvSpPr>
          <p:cNvPr id="4" name="Slide Number Placeholder 3"/>
          <p:cNvSpPr>
            <a:spLocks noGrp="1"/>
          </p:cNvSpPr>
          <p:nvPr>
            <p:ph type="sldNum" sz="quarter" idx="12"/>
          </p:nvPr>
        </p:nvSpPr>
        <p:spPr/>
        <p:txBody>
          <a:bodyPr/>
          <a:lstStyle>
            <a:lvl1pPr>
              <a:defRPr>
                <a:solidFill>
                  <a:schemeClr val="accent6">
                    <a:lumMod val="75000"/>
                  </a:schemeClr>
                </a:solidFill>
              </a:defRPr>
            </a:lvl1p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123699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www.id-book.com</a:t>
            </a:r>
            <a:endParaRPr lang="en-GB" dirty="0"/>
          </a:p>
        </p:txBody>
      </p:sp>
      <p:sp>
        <p:nvSpPr>
          <p:cNvPr id="6" name="Footer Placeholder 5"/>
          <p:cNvSpPr>
            <a:spLocks noGrp="1"/>
          </p:cNvSpPr>
          <p:nvPr>
            <p:ph type="ftr" sz="quarter" idx="11"/>
          </p:nvPr>
        </p:nvSpPr>
        <p:spPr/>
        <p:txBody>
          <a:bodyPr/>
          <a:lstStyle>
            <a:lvl1pPr>
              <a:defRPr>
                <a:solidFill>
                  <a:schemeClr val="accent6">
                    <a:lumMod val="75000"/>
                  </a:schemeClr>
                </a:solidFill>
              </a:defRPr>
            </a:lvl1pPr>
          </a:lstStyle>
          <a:p>
            <a:r>
              <a:rPr lang="en-GB" dirty="0"/>
              <a:t>www.id-book.com</a:t>
            </a:r>
          </a:p>
        </p:txBody>
      </p:sp>
      <p:sp>
        <p:nvSpPr>
          <p:cNvPr id="7" name="Slide Number Placeholder 6"/>
          <p:cNvSpPr>
            <a:spLocks noGrp="1"/>
          </p:cNvSpPr>
          <p:nvPr>
            <p:ph type="sldNum" sz="quarter" idx="12"/>
          </p:nvPr>
        </p:nvSpPr>
        <p:spPr/>
        <p:txBody>
          <a:bodyPr/>
          <a:lstStyle>
            <a:lvl1pPr>
              <a:defRPr>
                <a:solidFill>
                  <a:schemeClr val="accent6">
                    <a:lumMod val="75000"/>
                  </a:schemeClr>
                </a:solidFill>
              </a:defRPr>
            </a:lvl1p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22540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www.id-book.com</a:t>
            </a:r>
            <a:endParaRPr lang="en-GB" dirty="0"/>
          </a:p>
        </p:txBody>
      </p:sp>
      <p:sp>
        <p:nvSpPr>
          <p:cNvPr id="6" name="Footer Placeholder 5"/>
          <p:cNvSpPr>
            <a:spLocks noGrp="1"/>
          </p:cNvSpPr>
          <p:nvPr>
            <p:ph type="ftr" sz="quarter" idx="11"/>
          </p:nvPr>
        </p:nvSpPr>
        <p:spPr/>
        <p:txBody>
          <a:bodyPr/>
          <a:lstStyle>
            <a:lvl1pPr>
              <a:defRPr>
                <a:solidFill>
                  <a:schemeClr val="accent6">
                    <a:lumMod val="75000"/>
                  </a:schemeClr>
                </a:solidFill>
              </a:defRPr>
            </a:lvl1pPr>
          </a:lstStyle>
          <a:p>
            <a:r>
              <a:rPr lang="en-GB" dirty="0"/>
              <a:t>www.id-book.com</a:t>
            </a:r>
          </a:p>
        </p:txBody>
      </p:sp>
      <p:sp>
        <p:nvSpPr>
          <p:cNvPr id="7" name="Slide Number Placeholder 6"/>
          <p:cNvSpPr>
            <a:spLocks noGrp="1"/>
          </p:cNvSpPr>
          <p:nvPr>
            <p:ph type="sldNum" sz="quarter" idx="12"/>
          </p:nvPr>
        </p:nvSpPr>
        <p:spPr/>
        <p:txBody>
          <a:bodyPr/>
          <a:lstStyle>
            <a:lvl1pPr>
              <a:defRPr>
                <a:solidFill>
                  <a:schemeClr val="accent6">
                    <a:lumMod val="75000"/>
                  </a:schemeClr>
                </a:solidFill>
              </a:defRPr>
            </a:lvl1pPr>
          </a:lstStyle>
          <a:p>
            <a:fld id="{A7EA2D8D-44E5-43C4-BBA1-AE3E32EF0894}" type="slidenum">
              <a:rPr lang="en-GB" smtClean="0"/>
              <a:pPr/>
              <a:t>‹#›</a:t>
            </a:fld>
            <a:endParaRPr lang="en-GB" dirty="0"/>
          </a:p>
        </p:txBody>
      </p:sp>
    </p:spTree>
    <p:extLst>
      <p:ext uri="{BB962C8B-B14F-4D97-AF65-F5344CB8AC3E}">
        <p14:creationId xmlns:p14="http://schemas.microsoft.com/office/powerpoint/2010/main" val="2790494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US" dirty="0"/>
              <a:t>www.id-book.com</a:t>
            </a:r>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GB" dirty="0"/>
              <a:t>www.id-book.com</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fld id="{A7EA2D8D-44E5-43C4-BBA1-AE3E32EF0894}" type="slidenum">
              <a:rPr lang="en-GB" smtClean="0"/>
              <a:pPr/>
              <a:t>‹#›</a:t>
            </a:fld>
            <a:endParaRPr lang="en-GB" dirty="0"/>
          </a:p>
        </p:txBody>
      </p:sp>
      <p:sp>
        <p:nvSpPr>
          <p:cNvPr id="7" name="Rectangle 6"/>
          <p:cNvSpPr/>
          <p:nvPr userDrawn="1"/>
        </p:nvSpPr>
        <p:spPr>
          <a:xfrm>
            <a:off x="0" y="0"/>
            <a:ext cx="9144000" cy="6858000"/>
          </a:xfrm>
          <a:prstGeom prst="rect">
            <a:avLst/>
          </a:prstGeom>
          <a:noFill/>
          <a:ln w="76200">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704192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Liberation Sans" panose="020B0604020202020204" pitchFamily="34" charset="0"/>
          <a:ea typeface="Liberation Sans" panose="020B0604020202020204" pitchFamily="34" charset="0"/>
          <a:cs typeface="Liberation Sans" panose="020B0604020202020204" pitchFamily="34" charset="0"/>
        </a:defRPr>
      </a:lvl1pPr>
      <a:lvl2pPr marL="742950" indent="-285750" algn="l" defTabSz="914400" rtl="0" eaLnBrk="1" latinLnBrk="0" hangingPunct="1">
        <a:spcBef>
          <a:spcPct val="20000"/>
        </a:spcBef>
        <a:buFont typeface="Arial" panose="020B0604020202020204" pitchFamily="34" charset="0"/>
        <a:buChar char="–"/>
        <a:defRPr sz="2800" kern="1200">
          <a:solidFill>
            <a:srgbClr val="7030A0"/>
          </a:solidFill>
          <a:latin typeface="Liberation Sans" panose="020B0604020202020204" pitchFamily="34" charset="0"/>
          <a:ea typeface="Liberation Sans" panose="020B0604020202020204" pitchFamily="34" charset="0"/>
          <a:cs typeface="Liberation Sans" panose="020B0604020202020204" pitchFamily="34" charset="0"/>
        </a:defRPr>
      </a:lvl2pPr>
      <a:lvl3pPr marL="1143000" indent="-228600" algn="l" defTabSz="914400" rtl="0" eaLnBrk="1" latinLnBrk="0" hangingPunct="1">
        <a:spcBef>
          <a:spcPct val="20000"/>
        </a:spcBef>
        <a:buFont typeface="Arial" panose="020B0604020202020204" pitchFamily="34" charset="0"/>
        <a:buChar char="•"/>
        <a:defRPr sz="24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3pPr>
      <a:lvl4pPr marL="1600200" indent="-228600" algn="l" defTabSz="914400" rtl="0" eaLnBrk="1" latinLnBrk="0" hangingPunct="1">
        <a:spcBef>
          <a:spcPct val="20000"/>
        </a:spcBef>
        <a:buFont typeface="Arial" panose="020B0604020202020204" pitchFamily="34" charset="0"/>
        <a:buChar char="–"/>
        <a:defRPr sz="20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4pPr>
      <a:lvl5pPr marL="2057400" indent="-228600" algn="l" defTabSz="914400" rtl="0" eaLnBrk="1" latinLnBrk="0" hangingPunct="1">
        <a:spcBef>
          <a:spcPct val="20000"/>
        </a:spcBef>
        <a:buFont typeface="Arial" panose="020B0604020202020204" pitchFamily="34" charset="0"/>
        <a:buChar char="»"/>
        <a:defRPr sz="2000" kern="1200">
          <a:solidFill>
            <a:srgbClr val="0070C0"/>
          </a:solidFill>
          <a:latin typeface="Liberation Sans" panose="020B0604020202020204" pitchFamily="34" charset="0"/>
          <a:ea typeface="Liberation Sans" panose="020B0604020202020204" pitchFamily="34" charset="0"/>
          <a:cs typeface="Liberation Sans"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u.wiley.com/WileyCDA/WileyTitle/productCd-1119020751.html" TargetMode="Externa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hyperlink" Target="https://www.w3.org/WAI/standards-guidelines/wcag/glance/" TargetMode="Externa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www.id-book.com/" TargetMode="External"/><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hyperlink" Target="http://www.id-book.com/"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hyperlink" Target="http://http/www.visistat.com/tracking/monthly-page-views.php" TargetMode="External"/></Relationships>
</file>

<file path=ppt/slides/_rels/slide22.xml.rels><?xml version="1.0" encoding="UTF-8" standalone="yes"?>
<Relationships xmlns="http://schemas.openxmlformats.org/package/2006/relationships"><Relationship Id="rId3" Type="http://schemas.openxmlformats.org/officeDocument/2006/relationships/image" Target="../media/image7.ti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hyperlink" Target="http://http/www.visistat.com/tracking/monthly-page-views.php"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hyperlink" Target="https://www.wiley.com/en-u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media.wiley.com/product_data/coverImage300/51/11190207/1119020751.jp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1840" y="620688"/>
            <a:ext cx="2857500" cy="37242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208387" y="4581128"/>
            <a:ext cx="8704434" cy="1077218"/>
          </a:xfrm>
          <a:prstGeom prst="rect">
            <a:avLst/>
          </a:prstGeom>
          <a:noFill/>
        </p:spPr>
        <p:txBody>
          <a:bodyPr wrap="none" rtlCol="0">
            <a:spAutoFit/>
          </a:bodyPr>
          <a:lstStyle/>
          <a:p>
            <a:pPr algn="ctr"/>
            <a:r>
              <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Chapter 16</a:t>
            </a:r>
          </a:p>
          <a:p>
            <a:pPr algn="ctr"/>
            <a:r>
              <a:rPr lang="en-GB" sz="32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rPr>
              <a:t>Evaluation: Inspections, Analytics, and Models </a:t>
            </a:r>
            <a:endParaRPr lang="en-GB" sz="1400" dirty="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endParaRPr>
          </a:p>
        </p:txBody>
      </p:sp>
      <p:pic>
        <p:nvPicPr>
          <p:cNvPr id="5" name="Picture 4" descr="Cover of the book Interaction Design, Fifth Edition">
            <a:extLst>
              <a:ext uri="{FF2B5EF4-FFF2-40B4-BE49-F238E27FC236}">
                <a16:creationId xmlns:a16="http://schemas.microsoft.com/office/drawing/2014/main" id="{81AB005A-1802-5241-80FA-2DB09117C39E}"/>
              </a:ext>
            </a:extLst>
          </p:cNvPr>
          <p:cNvPicPr>
            <a:picLocks noChangeAspect="1"/>
          </p:cNvPicPr>
          <p:nvPr/>
        </p:nvPicPr>
        <p:blipFill rotWithShape="1">
          <a:blip r:embed="rId4">
            <a:extLst>
              <a:ext uri="{28A0092B-C50C-407E-A947-70E740481C1C}">
                <a14:useLocalDpi xmlns:a14="http://schemas.microsoft.com/office/drawing/2010/main" val="0"/>
              </a:ext>
            </a:extLst>
          </a:blip>
          <a:srcRect l="51575" t="2693" r="1964" b="2693"/>
          <a:stretch/>
        </p:blipFill>
        <p:spPr>
          <a:xfrm>
            <a:off x="2975527" y="547785"/>
            <a:ext cx="3192946" cy="4004712"/>
          </a:xfrm>
          <a:prstGeom prst="rect">
            <a:avLst/>
          </a:prstGeom>
        </p:spPr>
      </p:pic>
    </p:spTree>
    <p:extLst>
      <p:ext uri="{BB962C8B-B14F-4D97-AF65-F5344CB8AC3E}">
        <p14:creationId xmlns:p14="http://schemas.microsoft.com/office/powerpoint/2010/main" val="1471185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idx="4294967295"/>
          </p:nvPr>
        </p:nvSpPr>
        <p:spPr>
          <a:xfrm>
            <a:off x="609600" y="228600"/>
            <a:ext cx="7848600" cy="1524000"/>
          </a:xfrm>
        </p:spPr>
        <p:txBody>
          <a:bodyPr/>
          <a:lstStyle/>
          <a:p>
            <a:r>
              <a:rPr lang="en-US" dirty="0"/>
              <a:t>Doing heuristic evaluation</a:t>
            </a:r>
          </a:p>
        </p:txBody>
      </p:sp>
      <p:sp>
        <p:nvSpPr>
          <p:cNvPr id="22531" name="Rectangle 3"/>
          <p:cNvSpPr>
            <a:spLocks noGrp="1" noChangeArrowheads="1"/>
          </p:cNvSpPr>
          <p:nvPr>
            <p:ph type="body" idx="4294967295"/>
          </p:nvPr>
        </p:nvSpPr>
        <p:spPr>
          <a:xfrm>
            <a:off x="611560" y="1916832"/>
            <a:ext cx="7772400" cy="4495800"/>
          </a:xfrm>
        </p:spPr>
        <p:txBody>
          <a:bodyPr>
            <a:normAutofit fontScale="92500"/>
          </a:bodyPr>
          <a:lstStyle/>
          <a:p>
            <a:r>
              <a:rPr lang="en-US" dirty="0"/>
              <a:t>Briefing session to tell experts what to do</a:t>
            </a:r>
            <a:endParaRPr lang="en-US" sz="1400" dirty="0"/>
          </a:p>
          <a:p>
            <a:pPr>
              <a:spcBef>
                <a:spcPts val="900"/>
              </a:spcBef>
            </a:pPr>
            <a:r>
              <a:rPr lang="en-US" dirty="0"/>
              <a:t>Evaluation period of 1-2 hours in which:</a:t>
            </a:r>
          </a:p>
          <a:p>
            <a:pPr lvl="1">
              <a:spcBef>
                <a:spcPts val="1200"/>
              </a:spcBef>
              <a:buFont typeface="Wingdings" pitchFamily="2" charset="2"/>
              <a:buChar char="§"/>
            </a:pPr>
            <a:r>
              <a:rPr lang="en-US" dirty="0">
                <a:solidFill>
                  <a:schemeClr val="tx1"/>
                </a:solidFill>
              </a:rPr>
              <a:t>Each expert works separately</a:t>
            </a:r>
            <a:endParaRPr lang="en-US" sz="900" dirty="0">
              <a:solidFill>
                <a:schemeClr val="tx1"/>
              </a:solidFill>
            </a:endParaRPr>
          </a:p>
          <a:p>
            <a:pPr lvl="1">
              <a:spcBef>
                <a:spcPts val="1200"/>
              </a:spcBef>
              <a:buFont typeface="Wingdings" pitchFamily="2" charset="2"/>
              <a:buChar char="§"/>
            </a:pPr>
            <a:r>
              <a:rPr lang="en-US" dirty="0">
                <a:solidFill>
                  <a:schemeClr val="tx1"/>
                </a:solidFill>
              </a:rPr>
              <a:t>Take one pass to get a feel for the product</a:t>
            </a:r>
            <a:endParaRPr lang="en-US" sz="900" dirty="0">
              <a:solidFill>
                <a:schemeClr val="tx1"/>
              </a:solidFill>
            </a:endParaRPr>
          </a:p>
          <a:p>
            <a:pPr lvl="1">
              <a:spcBef>
                <a:spcPts val="1200"/>
              </a:spcBef>
              <a:buFont typeface="Wingdings" pitchFamily="2" charset="2"/>
              <a:buChar char="§"/>
            </a:pPr>
            <a:r>
              <a:rPr lang="en-US" dirty="0">
                <a:solidFill>
                  <a:schemeClr val="tx1"/>
                </a:solidFill>
              </a:rPr>
              <a:t>Take a second pass to focus on specific features</a:t>
            </a:r>
          </a:p>
          <a:p>
            <a:pPr marL="342900" lvl="1" indent="-342900">
              <a:spcBef>
                <a:spcPts val="900"/>
              </a:spcBef>
              <a:buFont typeface="Arial" panose="020B0604020202020204" pitchFamily="34" charset="0"/>
              <a:buChar char="•"/>
            </a:pPr>
            <a:r>
              <a:rPr lang="en-US" sz="3200" dirty="0">
                <a:solidFill>
                  <a:schemeClr val="tx1"/>
                </a:solidFill>
              </a:rPr>
              <a:t>Debriefing session in which experts work together to prioritize problems</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10</a:t>
            </a:fld>
            <a:endParaRPr lang="en-GB" dirty="0"/>
          </a:p>
        </p:txBody>
      </p:sp>
    </p:spTree>
    <p:extLst>
      <p:ext uri="{BB962C8B-B14F-4D97-AF65-F5344CB8AC3E}">
        <p14:creationId xmlns:p14="http://schemas.microsoft.com/office/powerpoint/2010/main" val="3948650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85800" y="304800"/>
            <a:ext cx="7772400" cy="914400"/>
          </a:xfrm>
        </p:spPr>
        <p:txBody>
          <a:bodyPr/>
          <a:lstStyle/>
          <a:p>
            <a:r>
              <a:rPr lang="en-US" dirty="0"/>
              <a:t>Advantages and problems</a:t>
            </a:r>
          </a:p>
        </p:txBody>
      </p:sp>
      <p:sp>
        <p:nvSpPr>
          <p:cNvPr id="24579" name="Rectangle 3"/>
          <p:cNvSpPr>
            <a:spLocks noGrp="1" noChangeArrowheads="1"/>
          </p:cNvSpPr>
          <p:nvPr>
            <p:ph type="body" idx="4294967295"/>
          </p:nvPr>
        </p:nvSpPr>
        <p:spPr>
          <a:xfrm>
            <a:off x="685800" y="1600200"/>
            <a:ext cx="7772400" cy="4495800"/>
          </a:xfrm>
        </p:spPr>
        <p:txBody>
          <a:bodyPr>
            <a:normAutofit/>
          </a:bodyPr>
          <a:lstStyle/>
          <a:p>
            <a:pPr>
              <a:lnSpc>
                <a:spcPct val="90000"/>
              </a:lnSpc>
            </a:pPr>
            <a:r>
              <a:rPr lang="en-US" sz="2800" dirty="0"/>
              <a:t>Few ethical and practical issues to consider because users not involved</a:t>
            </a:r>
            <a:endParaRPr lang="en-US" sz="1100" dirty="0"/>
          </a:p>
          <a:p>
            <a:pPr>
              <a:lnSpc>
                <a:spcPct val="90000"/>
              </a:lnSpc>
              <a:spcBef>
                <a:spcPts val="900"/>
              </a:spcBef>
            </a:pPr>
            <a:r>
              <a:rPr lang="en-US" sz="2800" dirty="0"/>
              <a:t>Can be difficult and expensive to find experts</a:t>
            </a:r>
            <a:endParaRPr lang="en-US" sz="1100" dirty="0"/>
          </a:p>
          <a:p>
            <a:pPr>
              <a:lnSpc>
                <a:spcPct val="90000"/>
              </a:lnSpc>
              <a:spcBef>
                <a:spcPts val="900"/>
              </a:spcBef>
            </a:pPr>
            <a:r>
              <a:rPr lang="en-US" sz="2800" dirty="0"/>
              <a:t>Best experts have knowledge of application domain and users</a:t>
            </a:r>
            <a:endParaRPr lang="en-US" sz="1000" dirty="0"/>
          </a:p>
          <a:p>
            <a:pPr>
              <a:lnSpc>
                <a:spcPct val="90000"/>
              </a:lnSpc>
              <a:spcBef>
                <a:spcPts val="900"/>
              </a:spcBef>
            </a:pPr>
            <a:r>
              <a:rPr lang="en-US" sz="2800" dirty="0"/>
              <a:t>Biggest problems:</a:t>
            </a:r>
          </a:p>
          <a:p>
            <a:pPr lvl="1">
              <a:lnSpc>
                <a:spcPct val="90000"/>
              </a:lnSpc>
              <a:spcBef>
                <a:spcPts val="900"/>
              </a:spcBef>
              <a:buFont typeface="Wingdings" pitchFamily="2" charset="2"/>
              <a:buChar char="§"/>
            </a:pPr>
            <a:r>
              <a:rPr lang="en-US" sz="2400" dirty="0">
                <a:solidFill>
                  <a:schemeClr val="tx1"/>
                </a:solidFill>
              </a:rPr>
              <a:t>Important problems may get missed</a:t>
            </a:r>
          </a:p>
          <a:p>
            <a:pPr lvl="1">
              <a:lnSpc>
                <a:spcPct val="90000"/>
              </a:lnSpc>
              <a:spcBef>
                <a:spcPts val="900"/>
              </a:spcBef>
              <a:buFont typeface="Wingdings" pitchFamily="2" charset="2"/>
              <a:buChar char="§"/>
            </a:pPr>
            <a:r>
              <a:rPr lang="en-US" sz="2400" dirty="0">
                <a:solidFill>
                  <a:schemeClr val="tx1"/>
                </a:solidFill>
              </a:rPr>
              <a:t>Many trivial problems are often identified, such as false alarms</a:t>
            </a:r>
          </a:p>
          <a:p>
            <a:pPr lvl="1">
              <a:lnSpc>
                <a:spcPct val="90000"/>
              </a:lnSpc>
              <a:spcBef>
                <a:spcPts val="900"/>
              </a:spcBef>
              <a:buFont typeface="Wingdings" pitchFamily="2" charset="2"/>
              <a:buChar char="§"/>
            </a:pPr>
            <a:r>
              <a:rPr lang="en-US" sz="2400" dirty="0">
                <a:solidFill>
                  <a:schemeClr val="tx1"/>
                </a:solidFill>
              </a:rPr>
              <a:t>Experts have biases</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11</a:t>
            </a:fld>
            <a:endParaRPr lang="en-GB" dirty="0"/>
          </a:p>
        </p:txBody>
      </p:sp>
    </p:spTree>
    <p:extLst>
      <p:ext uri="{BB962C8B-B14F-4D97-AF65-F5344CB8AC3E}">
        <p14:creationId xmlns:p14="http://schemas.microsoft.com/office/powerpoint/2010/main" val="15477773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685800" y="304800"/>
            <a:ext cx="7772400" cy="914400"/>
          </a:xfrm>
        </p:spPr>
        <p:txBody>
          <a:bodyPr>
            <a:normAutofit fontScale="90000"/>
          </a:bodyPr>
          <a:lstStyle/>
          <a:p>
            <a:r>
              <a:rPr lang="en-US" dirty="0"/>
              <a:t>Turning design guidelines and golden rules into heuristics </a:t>
            </a:r>
          </a:p>
        </p:txBody>
      </p:sp>
      <p:sp>
        <p:nvSpPr>
          <p:cNvPr id="24579" name="Rectangle 3"/>
          <p:cNvSpPr>
            <a:spLocks noGrp="1" noChangeArrowheads="1"/>
          </p:cNvSpPr>
          <p:nvPr>
            <p:ph type="body" idx="4294967295"/>
          </p:nvPr>
        </p:nvSpPr>
        <p:spPr>
          <a:xfrm>
            <a:off x="685800" y="1600200"/>
            <a:ext cx="7772400" cy="4495800"/>
          </a:xfrm>
        </p:spPr>
        <p:txBody>
          <a:bodyPr>
            <a:normAutofit lnSpcReduction="10000"/>
          </a:bodyPr>
          <a:lstStyle/>
          <a:p>
            <a:pPr marL="0" indent="0">
              <a:lnSpc>
                <a:spcPct val="90000"/>
              </a:lnSpc>
              <a:buNone/>
            </a:pPr>
            <a:r>
              <a:rPr lang="en-US" dirty="0"/>
              <a:t>Ask questions like the following:</a:t>
            </a:r>
          </a:p>
          <a:p>
            <a:pPr marL="0" indent="0">
              <a:lnSpc>
                <a:spcPct val="90000"/>
              </a:lnSpc>
              <a:spcBef>
                <a:spcPts val="2400"/>
              </a:spcBef>
              <a:buNone/>
            </a:pPr>
            <a:r>
              <a:rPr lang="en-US" i="1" dirty="0"/>
              <a:t>“Does the application include a visible title page, section or site? Does the user always know where they are located? Does the user always know what the system or application is doing? Are the links clearly defined? Can all actions be visualized directly (i.e., no other actions are required)?”</a:t>
            </a:r>
          </a:p>
          <a:p>
            <a:pPr marL="0" indent="0">
              <a:lnSpc>
                <a:spcPct val="90000"/>
              </a:lnSpc>
              <a:spcBef>
                <a:spcPts val="1500"/>
              </a:spcBef>
              <a:buNone/>
            </a:pPr>
            <a:r>
              <a:rPr lang="en-US" i="1" dirty="0"/>
              <a:t>			Granollers, 2018, p. 62</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12</a:t>
            </a:fld>
            <a:endParaRPr lang="en-GB" dirty="0"/>
          </a:p>
        </p:txBody>
      </p:sp>
    </p:spTree>
    <p:extLst>
      <p:ext uri="{BB962C8B-B14F-4D97-AF65-F5344CB8AC3E}">
        <p14:creationId xmlns:p14="http://schemas.microsoft.com/office/powerpoint/2010/main" val="25546146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idx="4294967295"/>
          </p:nvPr>
        </p:nvSpPr>
        <p:spPr>
          <a:xfrm>
            <a:off x="1332756" y="304800"/>
            <a:ext cx="6478488" cy="914400"/>
          </a:xfrm>
        </p:spPr>
        <p:txBody>
          <a:bodyPr>
            <a:normAutofit fontScale="90000"/>
          </a:bodyPr>
          <a:lstStyle/>
          <a:p>
            <a:r>
              <a:rPr lang="en-US" dirty="0"/>
              <a:t>Evaluating for accessibility using Guidelines</a:t>
            </a:r>
          </a:p>
        </p:txBody>
      </p:sp>
      <p:sp>
        <p:nvSpPr>
          <p:cNvPr id="24579" name="Rectangle 3"/>
          <p:cNvSpPr>
            <a:spLocks noGrp="1" noChangeArrowheads="1"/>
          </p:cNvSpPr>
          <p:nvPr>
            <p:ph type="body" idx="4294967295"/>
          </p:nvPr>
        </p:nvSpPr>
        <p:spPr>
          <a:xfrm>
            <a:off x="685800" y="1600200"/>
            <a:ext cx="7772400" cy="4495800"/>
          </a:xfrm>
        </p:spPr>
        <p:txBody>
          <a:bodyPr>
            <a:normAutofit lnSpcReduction="10000"/>
          </a:bodyPr>
          <a:lstStyle/>
          <a:p>
            <a:pPr>
              <a:lnSpc>
                <a:spcPct val="90000"/>
              </a:lnSpc>
            </a:pPr>
            <a:r>
              <a:rPr lang="en-US" sz="2800" dirty="0"/>
              <a:t>Web Content Accessibility Guidelines (WCAG) (see Lazar et al., 2015)</a:t>
            </a:r>
          </a:p>
          <a:p>
            <a:pPr>
              <a:lnSpc>
                <a:spcPct val="90000"/>
              </a:lnSpc>
              <a:spcBef>
                <a:spcPts val="900"/>
              </a:spcBef>
            </a:pPr>
            <a:r>
              <a:rPr lang="en-US" sz="2800" dirty="0"/>
              <a:t>Guidelines can be used as heuristics for evaluating websites</a:t>
            </a:r>
          </a:p>
          <a:p>
            <a:pPr>
              <a:lnSpc>
                <a:spcPct val="90000"/>
              </a:lnSpc>
              <a:spcBef>
                <a:spcPts val="900"/>
              </a:spcBef>
            </a:pPr>
            <a:r>
              <a:rPr lang="en-US" sz="2800" dirty="0"/>
              <a:t>Governments and large corporations have to make their websites accessible by law</a:t>
            </a:r>
            <a:endParaRPr lang="en-US" sz="1000" dirty="0"/>
          </a:p>
          <a:p>
            <a:pPr>
              <a:lnSpc>
                <a:spcPct val="90000"/>
              </a:lnSpc>
              <a:spcBef>
                <a:spcPts val="900"/>
              </a:spcBef>
            </a:pPr>
            <a:r>
              <a:rPr lang="en-US" sz="2800" dirty="0"/>
              <a:t>Four key concepts:</a:t>
            </a:r>
          </a:p>
          <a:p>
            <a:pPr lvl="1">
              <a:lnSpc>
                <a:spcPct val="90000"/>
              </a:lnSpc>
              <a:spcBef>
                <a:spcPts val="900"/>
              </a:spcBef>
              <a:buFont typeface="Wingdings" pitchFamily="2" charset="2"/>
              <a:buChar char="§"/>
            </a:pPr>
            <a:r>
              <a:rPr lang="en-US" sz="2400" dirty="0">
                <a:solidFill>
                  <a:schemeClr val="tx1"/>
                </a:solidFill>
              </a:rPr>
              <a:t>Perceivable</a:t>
            </a:r>
          </a:p>
          <a:p>
            <a:pPr lvl="1">
              <a:lnSpc>
                <a:spcPct val="90000"/>
              </a:lnSpc>
              <a:spcBef>
                <a:spcPts val="900"/>
              </a:spcBef>
              <a:buFont typeface="Wingdings" pitchFamily="2" charset="2"/>
              <a:buChar char="§"/>
            </a:pPr>
            <a:r>
              <a:rPr lang="en-US" sz="2400" dirty="0">
                <a:solidFill>
                  <a:schemeClr val="tx1"/>
                </a:solidFill>
              </a:rPr>
              <a:t>Operable</a:t>
            </a:r>
          </a:p>
          <a:p>
            <a:pPr lvl="1">
              <a:lnSpc>
                <a:spcPct val="90000"/>
              </a:lnSpc>
              <a:spcBef>
                <a:spcPts val="900"/>
              </a:spcBef>
              <a:buFont typeface="Wingdings" pitchFamily="2" charset="2"/>
              <a:buChar char="§"/>
            </a:pPr>
            <a:r>
              <a:rPr lang="en-US" sz="2400" dirty="0">
                <a:solidFill>
                  <a:schemeClr val="tx1"/>
                </a:solidFill>
              </a:rPr>
              <a:t>Understandable</a:t>
            </a:r>
          </a:p>
          <a:p>
            <a:pPr lvl="1">
              <a:lnSpc>
                <a:spcPct val="90000"/>
              </a:lnSpc>
              <a:spcBef>
                <a:spcPts val="900"/>
              </a:spcBef>
              <a:buFont typeface="Wingdings" pitchFamily="2" charset="2"/>
              <a:buChar char="§"/>
            </a:pPr>
            <a:r>
              <a:rPr lang="en-US" sz="2400" dirty="0">
                <a:solidFill>
                  <a:schemeClr val="tx1"/>
                </a:solidFill>
              </a:rPr>
              <a:t>Robust</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13</a:t>
            </a:fld>
            <a:endParaRPr lang="en-GB" dirty="0"/>
          </a:p>
        </p:txBody>
      </p:sp>
      <p:sp>
        <p:nvSpPr>
          <p:cNvPr id="2" name="TextBox 1">
            <a:extLst>
              <a:ext uri="{FF2B5EF4-FFF2-40B4-BE49-F238E27FC236}">
                <a16:creationId xmlns:a16="http://schemas.microsoft.com/office/drawing/2014/main" id="{96295F61-4CEC-B54E-8F02-F809C1CDCAB3}"/>
              </a:ext>
            </a:extLst>
          </p:cNvPr>
          <p:cNvSpPr txBox="1"/>
          <p:nvPr/>
        </p:nvSpPr>
        <p:spPr>
          <a:xfrm>
            <a:off x="457200" y="6096000"/>
            <a:ext cx="3034680" cy="369332"/>
          </a:xfrm>
          <a:prstGeom prst="rect">
            <a:avLst/>
          </a:prstGeom>
          <a:noFill/>
        </p:spPr>
        <p:txBody>
          <a:bodyPr wrap="square" rtlCol="0">
            <a:spAutoFit/>
          </a:bodyPr>
          <a:lstStyle/>
          <a:p>
            <a:r>
              <a:rPr lang="en-US" i="1" dirty="0"/>
              <a:t>Source</a:t>
            </a:r>
            <a:r>
              <a:rPr lang="en-US" dirty="0"/>
              <a:t>: </a:t>
            </a:r>
            <a:r>
              <a:rPr lang="en-US" dirty="0">
                <a:hlinkClick r:id="rId3"/>
              </a:rPr>
              <a:t>WCAG 2.1 at a Glance</a:t>
            </a:r>
            <a:r>
              <a:rPr lang="en-US" dirty="0">
                <a:latin typeface="Liberation Sans" panose="020B0604020202020204" pitchFamily="34" charset="0"/>
              </a:rPr>
              <a:t>.</a:t>
            </a:r>
          </a:p>
        </p:txBody>
      </p:sp>
    </p:spTree>
    <p:extLst>
      <p:ext uri="{BB962C8B-B14F-4D97-AF65-F5344CB8AC3E}">
        <p14:creationId xmlns:p14="http://schemas.microsoft.com/office/powerpoint/2010/main" val="28346058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idx="4294967295"/>
          </p:nvPr>
        </p:nvSpPr>
        <p:spPr>
          <a:xfrm>
            <a:off x="609600" y="228600"/>
            <a:ext cx="7772400" cy="1143000"/>
          </a:xfrm>
        </p:spPr>
        <p:txBody>
          <a:bodyPr/>
          <a:lstStyle/>
          <a:p>
            <a:r>
              <a:rPr lang="en-US" dirty="0"/>
              <a:t>Cognitive walkthroughs</a:t>
            </a:r>
          </a:p>
        </p:txBody>
      </p:sp>
      <p:sp>
        <p:nvSpPr>
          <p:cNvPr id="27651" name="Rectangle 3"/>
          <p:cNvSpPr>
            <a:spLocks noGrp="1" noChangeArrowheads="1"/>
          </p:cNvSpPr>
          <p:nvPr>
            <p:ph type="body" idx="4294967295"/>
          </p:nvPr>
        </p:nvSpPr>
        <p:spPr>
          <a:xfrm>
            <a:off x="533400" y="1295400"/>
            <a:ext cx="7772400" cy="4953000"/>
          </a:xfrm>
        </p:spPr>
        <p:txBody>
          <a:bodyPr>
            <a:normAutofit/>
          </a:bodyPr>
          <a:lstStyle/>
          <a:p>
            <a:pPr>
              <a:lnSpc>
                <a:spcPct val="90000"/>
              </a:lnSpc>
            </a:pPr>
            <a:r>
              <a:rPr lang="en-US" dirty="0"/>
              <a:t>Focus on ease of learning</a:t>
            </a:r>
            <a:endParaRPr lang="en-US" sz="1300" dirty="0"/>
          </a:p>
          <a:p>
            <a:pPr>
              <a:lnSpc>
                <a:spcPct val="90000"/>
              </a:lnSpc>
              <a:spcBef>
                <a:spcPts val="1500"/>
              </a:spcBef>
            </a:pPr>
            <a:r>
              <a:rPr lang="en-US" dirty="0"/>
              <a:t>Designer presents an aspect of the design and usage scenarios</a:t>
            </a:r>
            <a:endParaRPr lang="en-US" sz="1300" dirty="0"/>
          </a:p>
          <a:p>
            <a:pPr>
              <a:lnSpc>
                <a:spcPct val="90000"/>
              </a:lnSpc>
              <a:spcBef>
                <a:spcPts val="1500"/>
              </a:spcBef>
            </a:pPr>
            <a:r>
              <a:rPr lang="en-US" dirty="0"/>
              <a:t>Expert is told the assumptions about user population, context of use, task details</a:t>
            </a:r>
            <a:endParaRPr lang="en-US" sz="1300" dirty="0"/>
          </a:p>
          <a:p>
            <a:pPr>
              <a:lnSpc>
                <a:spcPct val="90000"/>
              </a:lnSpc>
              <a:spcBef>
                <a:spcPts val="1500"/>
              </a:spcBef>
            </a:pPr>
            <a:r>
              <a:rPr lang="en-US" dirty="0"/>
              <a:t>One or more experts walk through the  design prototype with the scenario</a:t>
            </a:r>
            <a:endParaRPr lang="en-US" sz="1300" dirty="0"/>
          </a:p>
          <a:p>
            <a:pPr>
              <a:lnSpc>
                <a:spcPct val="90000"/>
              </a:lnSpc>
              <a:spcBef>
                <a:spcPts val="1500"/>
              </a:spcBef>
            </a:pPr>
            <a:r>
              <a:rPr lang="en-US" dirty="0"/>
              <a:t>Experts are guided by three questions</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14</a:t>
            </a:fld>
            <a:endParaRPr lang="en-GB" dirty="0"/>
          </a:p>
        </p:txBody>
      </p:sp>
    </p:spTree>
    <p:extLst>
      <p:ext uri="{BB962C8B-B14F-4D97-AF65-F5344CB8AC3E}">
        <p14:creationId xmlns:p14="http://schemas.microsoft.com/office/powerpoint/2010/main" val="2220395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idx="4294967295"/>
          </p:nvPr>
        </p:nvSpPr>
        <p:spPr>
          <a:xfrm>
            <a:off x="685800" y="228600"/>
            <a:ext cx="7772400" cy="1143000"/>
          </a:xfrm>
        </p:spPr>
        <p:txBody>
          <a:bodyPr/>
          <a:lstStyle/>
          <a:p>
            <a:r>
              <a:rPr lang="en-US" dirty="0"/>
              <a:t>The three questions</a:t>
            </a:r>
          </a:p>
        </p:txBody>
      </p:sp>
      <p:sp>
        <p:nvSpPr>
          <p:cNvPr id="29699" name="Rectangle 3"/>
          <p:cNvSpPr>
            <a:spLocks noGrp="1" noChangeArrowheads="1"/>
          </p:cNvSpPr>
          <p:nvPr>
            <p:ph type="body" idx="4294967295"/>
          </p:nvPr>
        </p:nvSpPr>
        <p:spPr>
          <a:xfrm>
            <a:off x="685800" y="1447800"/>
            <a:ext cx="7772400" cy="4648200"/>
          </a:xfrm>
        </p:spPr>
        <p:txBody>
          <a:bodyPr>
            <a:normAutofit/>
          </a:bodyPr>
          <a:lstStyle/>
          <a:p>
            <a:r>
              <a:rPr lang="en-US" dirty="0"/>
              <a:t>Will the correct action be sufficiently evident to the user?</a:t>
            </a:r>
          </a:p>
          <a:p>
            <a:pPr>
              <a:spcBef>
                <a:spcPts val="1200"/>
              </a:spcBef>
            </a:pPr>
            <a:r>
              <a:rPr lang="en-US" dirty="0"/>
              <a:t>Will the user notice that the correct action is available? </a:t>
            </a:r>
          </a:p>
          <a:p>
            <a:pPr>
              <a:spcBef>
                <a:spcPts val="1200"/>
              </a:spcBef>
            </a:pPr>
            <a:r>
              <a:rPr lang="en-US" dirty="0"/>
              <a:t>Will the user associate and interpret the response from the action correctly? </a:t>
            </a:r>
          </a:p>
          <a:p>
            <a:pPr marL="0" indent="0">
              <a:spcBef>
                <a:spcPts val="2400"/>
              </a:spcBef>
              <a:buNone/>
            </a:pPr>
            <a:r>
              <a:rPr lang="en-US" dirty="0"/>
              <a:t>As the experts work through the scenario, they note problems</a:t>
            </a:r>
          </a:p>
          <a:p>
            <a:endParaRPr lang="en-US" dirty="0"/>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15</a:t>
            </a:fld>
            <a:endParaRPr lang="en-GB" dirty="0"/>
          </a:p>
        </p:txBody>
      </p:sp>
    </p:spTree>
    <p:extLst>
      <p:ext uri="{BB962C8B-B14F-4D97-AF65-F5344CB8AC3E}">
        <p14:creationId xmlns:p14="http://schemas.microsoft.com/office/powerpoint/2010/main" val="621613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609600" y="228600"/>
            <a:ext cx="7772400" cy="1143000"/>
          </a:xfrm>
        </p:spPr>
        <p:txBody>
          <a:bodyPr/>
          <a:lstStyle/>
          <a:p>
            <a:r>
              <a:rPr lang="en-US" dirty="0"/>
              <a:t>Pluralistic walkthrough</a:t>
            </a:r>
          </a:p>
        </p:txBody>
      </p:sp>
      <p:sp>
        <p:nvSpPr>
          <p:cNvPr id="31747" name="Rectangle 3"/>
          <p:cNvSpPr>
            <a:spLocks noGrp="1" noChangeArrowheads="1"/>
          </p:cNvSpPr>
          <p:nvPr>
            <p:ph type="body" idx="4294967295"/>
          </p:nvPr>
        </p:nvSpPr>
        <p:spPr>
          <a:xfrm>
            <a:off x="685800" y="1447800"/>
            <a:ext cx="8001000" cy="4648200"/>
          </a:xfrm>
        </p:spPr>
        <p:txBody>
          <a:bodyPr>
            <a:noAutofit/>
          </a:bodyPr>
          <a:lstStyle/>
          <a:p>
            <a:pPr>
              <a:spcBef>
                <a:spcPts val="0"/>
              </a:spcBef>
            </a:pPr>
            <a:r>
              <a:rPr lang="en-US" sz="2800" dirty="0"/>
              <a:t>Variation on the cognitive walkthrough theme</a:t>
            </a:r>
          </a:p>
          <a:p>
            <a:pPr>
              <a:spcBef>
                <a:spcPts val="700"/>
              </a:spcBef>
            </a:pPr>
            <a:r>
              <a:rPr lang="en-US" sz="2800" dirty="0"/>
              <a:t>Performed by a carefully managed team</a:t>
            </a:r>
          </a:p>
          <a:p>
            <a:pPr>
              <a:spcBef>
                <a:spcPts val="700"/>
              </a:spcBef>
            </a:pPr>
            <a:r>
              <a:rPr lang="en-US" sz="2800" dirty="0"/>
              <a:t>The panel of experts begins by working separately</a:t>
            </a:r>
          </a:p>
          <a:p>
            <a:pPr>
              <a:spcBef>
                <a:spcPts val="700"/>
              </a:spcBef>
            </a:pPr>
            <a:r>
              <a:rPr lang="en-US" sz="2800" dirty="0"/>
              <a:t>This is followed by a managed discussion that leads to agreed decisions</a:t>
            </a:r>
          </a:p>
          <a:p>
            <a:pPr>
              <a:spcBef>
                <a:spcPts val="700"/>
              </a:spcBef>
            </a:pPr>
            <a:r>
              <a:rPr lang="en-US" sz="2800" dirty="0"/>
              <a:t>The approach lends itself well to participatory design</a:t>
            </a:r>
          </a:p>
          <a:p>
            <a:pPr>
              <a:spcBef>
                <a:spcPts val="700"/>
              </a:spcBef>
            </a:pPr>
            <a:r>
              <a:rPr lang="en-US" sz="2800" dirty="0"/>
              <a:t>Also other adaptations of basic cognitive walkthroughs</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16</a:t>
            </a:fld>
            <a:endParaRPr lang="en-GB" dirty="0"/>
          </a:p>
        </p:txBody>
      </p:sp>
    </p:spTree>
    <p:extLst>
      <p:ext uri="{BB962C8B-B14F-4D97-AF65-F5344CB8AC3E}">
        <p14:creationId xmlns:p14="http://schemas.microsoft.com/office/powerpoint/2010/main" val="208421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609600" y="228600"/>
            <a:ext cx="7772400" cy="1143000"/>
          </a:xfrm>
        </p:spPr>
        <p:txBody>
          <a:bodyPr/>
          <a:lstStyle/>
          <a:p>
            <a:r>
              <a:rPr lang="en-US" dirty="0"/>
              <a:t>Web Analytics</a:t>
            </a:r>
          </a:p>
        </p:txBody>
      </p:sp>
      <p:sp>
        <p:nvSpPr>
          <p:cNvPr id="31747" name="Rectangle 3"/>
          <p:cNvSpPr>
            <a:spLocks noGrp="1" noChangeArrowheads="1"/>
          </p:cNvSpPr>
          <p:nvPr>
            <p:ph type="body" idx="4294967295"/>
          </p:nvPr>
        </p:nvSpPr>
        <p:spPr>
          <a:xfrm>
            <a:off x="685800" y="1447800"/>
            <a:ext cx="8001000" cy="4648200"/>
          </a:xfrm>
        </p:spPr>
        <p:txBody>
          <a:bodyPr>
            <a:normAutofit/>
          </a:bodyPr>
          <a:lstStyle/>
          <a:p>
            <a:r>
              <a:rPr lang="en-US" dirty="0"/>
              <a:t>A form of interaction logging that analyzes users’ activities on website</a:t>
            </a:r>
            <a:endParaRPr lang="en-US" sz="1400" dirty="0"/>
          </a:p>
          <a:p>
            <a:pPr>
              <a:spcBef>
                <a:spcPts val="2400"/>
              </a:spcBef>
            </a:pPr>
            <a:r>
              <a:rPr lang="en-US" dirty="0"/>
              <a:t>Designers use the analysis to improve their designs</a:t>
            </a:r>
          </a:p>
          <a:p>
            <a:pPr>
              <a:spcBef>
                <a:spcPts val="2400"/>
              </a:spcBef>
            </a:pPr>
            <a:r>
              <a:rPr lang="en-US" dirty="0"/>
              <a:t>When designs don’t meet users’ needs, they will not return to the site</a:t>
            </a:r>
            <a:endParaRPr lang="en-US" sz="1400" dirty="0"/>
          </a:p>
          <a:p>
            <a:pPr>
              <a:spcBef>
                <a:spcPts val="2400"/>
              </a:spcBef>
            </a:pPr>
            <a:r>
              <a:rPr lang="en-US" dirty="0"/>
              <a:t>They become one-time users</a:t>
            </a:r>
          </a:p>
          <a:p>
            <a:pPr marL="0" indent="0">
              <a:buNone/>
            </a:pPr>
            <a:endParaRPr lang="en-US" dirty="0"/>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17</a:t>
            </a:fld>
            <a:endParaRPr lang="en-GB" dirty="0"/>
          </a:p>
        </p:txBody>
      </p:sp>
    </p:spTree>
    <p:extLst>
      <p:ext uri="{BB962C8B-B14F-4D97-AF65-F5344CB8AC3E}">
        <p14:creationId xmlns:p14="http://schemas.microsoft.com/office/powerpoint/2010/main" val="6236898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609600" y="228600"/>
            <a:ext cx="7772400" cy="1143000"/>
          </a:xfrm>
        </p:spPr>
        <p:txBody>
          <a:bodyPr/>
          <a:lstStyle/>
          <a:p>
            <a:r>
              <a:rPr lang="en-US" dirty="0"/>
              <a:t>Web Analytics </a:t>
            </a:r>
            <a:r>
              <a:rPr lang="en-US" sz="2800" i="1" dirty="0"/>
              <a:t>(continued)</a:t>
            </a:r>
          </a:p>
        </p:txBody>
      </p:sp>
      <p:sp>
        <p:nvSpPr>
          <p:cNvPr id="31747" name="Rectangle 3"/>
          <p:cNvSpPr>
            <a:spLocks noGrp="1" noChangeArrowheads="1"/>
          </p:cNvSpPr>
          <p:nvPr>
            <p:ph type="body" idx="4294967295"/>
          </p:nvPr>
        </p:nvSpPr>
        <p:spPr>
          <a:xfrm>
            <a:off x="685800" y="1447800"/>
            <a:ext cx="8001000" cy="4648200"/>
          </a:xfrm>
        </p:spPr>
        <p:txBody>
          <a:bodyPr>
            <a:normAutofit lnSpcReduction="10000"/>
          </a:bodyPr>
          <a:lstStyle/>
          <a:p>
            <a:r>
              <a:rPr lang="en-US" dirty="0"/>
              <a:t>Web analytics enable designers to track the activities of users on their site</a:t>
            </a:r>
          </a:p>
          <a:p>
            <a:pPr>
              <a:spcBef>
                <a:spcPts val="1500"/>
              </a:spcBef>
            </a:pPr>
            <a:r>
              <a:rPr lang="en-US" dirty="0"/>
              <a:t>They can see how many people come to the site, how long they stay, and where they go</a:t>
            </a:r>
            <a:endParaRPr lang="en-US" sz="1200" dirty="0"/>
          </a:p>
          <a:p>
            <a:pPr>
              <a:spcBef>
                <a:spcPts val="1500"/>
              </a:spcBef>
            </a:pPr>
            <a:r>
              <a:rPr lang="en-US" dirty="0"/>
              <a:t>Web analytics offer designers the “big picture” about how their site performs based on user activity</a:t>
            </a:r>
          </a:p>
          <a:p>
            <a:pPr>
              <a:spcBef>
                <a:spcPts val="1500"/>
              </a:spcBef>
            </a:pPr>
            <a:r>
              <a:rPr lang="en-US" dirty="0"/>
              <a:t>One of the most well-known analytics</a:t>
            </a:r>
          </a:p>
          <a:p>
            <a:pPr marL="0" indent="0">
              <a:buNone/>
            </a:pPr>
            <a:endParaRPr lang="en-US" dirty="0"/>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18</a:t>
            </a:fld>
            <a:endParaRPr lang="en-GB" dirty="0"/>
          </a:p>
        </p:txBody>
      </p:sp>
    </p:spTree>
    <p:extLst>
      <p:ext uri="{BB962C8B-B14F-4D97-AF65-F5344CB8AC3E}">
        <p14:creationId xmlns:p14="http://schemas.microsoft.com/office/powerpoint/2010/main" val="28991493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467544" y="249941"/>
            <a:ext cx="8219256" cy="741278"/>
          </a:xfrm>
        </p:spPr>
        <p:txBody>
          <a:bodyPr>
            <a:noAutofit/>
          </a:bodyPr>
          <a:lstStyle/>
          <a:p>
            <a:r>
              <a:rPr lang="en-US" sz="2800" dirty="0"/>
              <a:t>Segment of Google Analytics for </a:t>
            </a:r>
            <a:r>
              <a:rPr lang="en-US" sz="2800" dirty="0">
                <a:hlinkClick r:id="rId3"/>
              </a:rPr>
              <a:t>Interaction Design 5e</a:t>
            </a:r>
            <a:r>
              <a:rPr lang="en-US" sz="2800" dirty="0"/>
              <a:t> website, December 2018</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19</a:t>
            </a:fld>
            <a:endParaRPr lang="en-GB" dirty="0"/>
          </a:p>
        </p:txBody>
      </p:sp>
      <p:pic>
        <p:nvPicPr>
          <p:cNvPr id="2" name="Picture 1" descr="Screenshot of segments of the Google Analytics dashboard for id-book.com in December 2018: (a) audience overview, (b) the devices used to access the site.">
            <a:extLst>
              <a:ext uri="{FF2B5EF4-FFF2-40B4-BE49-F238E27FC236}">
                <a16:creationId xmlns:a16="http://schemas.microsoft.com/office/drawing/2014/main" id="{3C2A0939-E1BF-354B-A990-6CFF1A483243}"/>
              </a:ext>
            </a:extLst>
          </p:cNvPr>
          <p:cNvPicPr>
            <a:picLocks noChangeAspect="1"/>
          </p:cNvPicPr>
          <p:nvPr/>
        </p:nvPicPr>
        <p:blipFill>
          <a:blip r:embed="rId4"/>
          <a:stretch>
            <a:fillRect/>
          </a:stretch>
        </p:blipFill>
        <p:spPr>
          <a:xfrm>
            <a:off x="2502483" y="1173526"/>
            <a:ext cx="4139034" cy="4975309"/>
          </a:xfrm>
          <a:prstGeom prst="rect">
            <a:avLst/>
          </a:prstGeom>
        </p:spPr>
      </p:pic>
    </p:spTree>
    <p:extLst>
      <p:ext uri="{BB962C8B-B14F-4D97-AF65-F5344CB8AC3E}">
        <p14:creationId xmlns:p14="http://schemas.microsoft.com/office/powerpoint/2010/main" val="33608575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idx="4294967295"/>
          </p:nvPr>
        </p:nvSpPr>
        <p:spPr>
          <a:xfrm>
            <a:off x="609600" y="381000"/>
            <a:ext cx="7772400" cy="1143000"/>
          </a:xfrm>
        </p:spPr>
        <p:txBody>
          <a:bodyPr/>
          <a:lstStyle/>
          <a:p>
            <a:r>
              <a:rPr lang="en-GB" dirty="0"/>
              <a:t>Goals</a:t>
            </a:r>
          </a:p>
        </p:txBody>
      </p:sp>
      <p:sp>
        <p:nvSpPr>
          <p:cNvPr id="10243" name="Rectangle 3"/>
          <p:cNvSpPr>
            <a:spLocks noGrp="1" noChangeArrowheads="1"/>
          </p:cNvSpPr>
          <p:nvPr>
            <p:ph type="body" idx="4294967295"/>
          </p:nvPr>
        </p:nvSpPr>
        <p:spPr>
          <a:xfrm>
            <a:off x="533400" y="1447800"/>
            <a:ext cx="8077200" cy="4876800"/>
          </a:xfrm>
        </p:spPr>
        <p:txBody>
          <a:bodyPr>
            <a:normAutofit/>
          </a:bodyPr>
          <a:lstStyle/>
          <a:p>
            <a:r>
              <a:rPr lang="en-US" dirty="0"/>
              <a:t>Describe the key concepts associated with inspection methods</a:t>
            </a:r>
            <a:endParaRPr lang="en-US" sz="1400" dirty="0"/>
          </a:p>
          <a:p>
            <a:r>
              <a:rPr lang="en-US" dirty="0"/>
              <a:t>Explain how to do heuristic evaluation and walkthroughs</a:t>
            </a:r>
            <a:endParaRPr lang="en-US" sz="1400" dirty="0"/>
          </a:p>
          <a:p>
            <a:r>
              <a:rPr lang="en-US" dirty="0"/>
              <a:t>Explain the role of analytics in evaluation</a:t>
            </a:r>
            <a:endParaRPr lang="en-US" sz="1400" dirty="0"/>
          </a:p>
          <a:p>
            <a:r>
              <a:rPr lang="en-US" dirty="0"/>
              <a:t>Describe how A/B testing is used in evaluation</a:t>
            </a:r>
            <a:endParaRPr lang="en-US" sz="1400" dirty="0"/>
          </a:p>
          <a:p>
            <a:r>
              <a:rPr lang="en-US" dirty="0"/>
              <a:t>Describe how to use Fitts’ Law – a predictive model</a:t>
            </a:r>
            <a:endParaRPr lang="en-GB" dirty="0"/>
          </a:p>
        </p:txBody>
      </p:sp>
      <p:sp>
        <p:nvSpPr>
          <p:cNvPr id="10244" name="Rectangle 4"/>
          <p:cNvSpPr>
            <a:spLocks noChangeArrowheads="1"/>
          </p:cNvSpPr>
          <p:nvPr/>
        </p:nvSpPr>
        <p:spPr bwMode="auto">
          <a:xfrm>
            <a:off x="34925" y="-2190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eaLnBrk="0" hangingPunct="0"/>
            <a:endParaRPr lang="en-US" sz="2400" dirty="0">
              <a:latin typeface="Times" charset="0"/>
              <a:cs typeface="ＭＳ Ｐゴシック" charset="0"/>
            </a:endParaRPr>
          </a:p>
        </p:txBody>
      </p:sp>
      <p:sp>
        <p:nvSpPr>
          <p:cNvPr id="3" name="Footer Placeholder 2"/>
          <p:cNvSpPr>
            <a:spLocks noGrp="1"/>
          </p:cNvSpPr>
          <p:nvPr>
            <p:ph type="ftr" sz="quarter" idx="11"/>
          </p:nvPr>
        </p:nvSpPr>
        <p:spPr/>
        <p:txBody>
          <a:bodyPr/>
          <a:lstStyle/>
          <a:p>
            <a:r>
              <a:rPr lang="en-GB" dirty="0"/>
              <a:t>www.id-book.com</a:t>
            </a:r>
          </a:p>
        </p:txBody>
      </p:sp>
      <p:sp>
        <p:nvSpPr>
          <p:cNvPr id="4" name="Slide Number Placeholder 3"/>
          <p:cNvSpPr>
            <a:spLocks noGrp="1"/>
          </p:cNvSpPr>
          <p:nvPr>
            <p:ph type="sldNum" sz="quarter" idx="12"/>
          </p:nvPr>
        </p:nvSpPr>
        <p:spPr/>
        <p:txBody>
          <a:bodyPr/>
          <a:lstStyle/>
          <a:p>
            <a:fld id="{A7EA2D8D-44E5-43C4-BBA1-AE3E32EF0894}" type="slidenum">
              <a:rPr lang="en-GB" smtClean="0"/>
              <a:t>2</a:t>
            </a:fld>
            <a:endParaRPr lang="en-GB" dirty="0"/>
          </a:p>
        </p:txBody>
      </p:sp>
    </p:spTree>
    <p:extLst>
      <p:ext uri="{BB962C8B-B14F-4D97-AF65-F5344CB8AC3E}">
        <p14:creationId xmlns:p14="http://schemas.microsoft.com/office/powerpoint/2010/main" val="1119162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20</a:t>
            </a:fld>
            <a:endParaRPr lang="en-GB" dirty="0"/>
          </a:p>
        </p:txBody>
      </p:sp>
      <p:pic>
        <p:nvPicPr>
          <p:cNvPr id="4" name="Picture 3" descr="Screenshot of segments of the Google Analytics dashboard with the languages of the users.">
            <a:extLst>
              <a:ext uri="{FF2B5EF4-FFF2-40B4-BE49-F238E27FC236}">
                <a16:creationId xmlns:a16="http://schemas.microsoft.com/office/drawing/2014/main" id="{56235E63-0211-E847-AE07-3CACC2C5794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1741" y="1472821"/>
            <a:ext cx="6260518" cy="4401927"/>
          </a:xfrm>
          <a:prstGeom prst="rect">
            <a:avLst/>
          </a:prstGeom>
        </p:spPr>
      </p:pic>
      <p:sp>
        <p:nvSpPr>
          <p:cNvPr id="6" name="Title 1">
            <a:extLst>
              <a:ext uri="{FF2B5EF4-FFF2-40B4-BE49-F238E27FC236}">
                <a16:creationId xmlns:a16="http://schemas.microsoft.com/office/drawing/2014/main" id="{9767BD2C-03F2-4A4C-BF74-12EEB82A5ADE}"/>
              </a:ext>
            </a:extLst>
          </p:cNvPr>
          <p:cNvSpPr txBox="1">
            <a:spLocks/>
          </p:cNvSpPr>
          <p:nvPr/>
        </p:nvSpPr>
        <p:spPr>
          <a:xfrm>
            <a:off x="467544" y="249941"/>
            <a:ext cx="8219256" cy="741278"/>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accent6">
                    <a:lumMod val="75000"/>
                  </a:schemeClr>
                </a:solidFill>
                <a:latin typeface="Liberation Sans" panose="020B0604020202020204" pitchFamily="34" charset="0"/>
                <a:ea typeface="Liberation Sans" panose="020B0604020202020204" pitchFamily="34" charset="0"/>
                <a:cs typeface="Liberation Sans" panose="020B0604020202020204" pitchFamily="34" charset="0"/>
              </a:defRPr>
            </a:lvl1pPr>
          </a:lstStyle>
          <a:p>
            <a:r>
              <a:rPr lang="en-US" sz="2800" dirty="0"/>
              <a:t>Segment of Google Analytics for </a:t>
            </a:r>
            <a:r>
              <a:rPr lang="en-US" sz="2800" dirty="0">
                <a:hlinkClick r:id="rId4"/>
              </a:rPr>
              <a:t>Interaction Design 5e</a:t>
            </a:r>
            <a:r>
              <a:rPr lang="en-US" sz="2800" dirty="0"/>
              <a:t> website, December 2018 </a:t>
            </a:r>
            <a:r>
              <a:rPr lang="en-US" sz="2400" i="1" dirty="0"/>
              <a:t>(continued)</a:t>
            </a:r>
            <a:endParaRPr lang="en-US" sz="2800" i="1" dirty="0"/>
          </a:p>
        </p:txBody>
      </p:sp>
    </p:spTree>
    <p:extLst>
      <p:ext uri="{BB962C8B-B14F-4D97-AF65-F5344CB8AC3E}">
        <p14:creationId xmlns:p14="http://schemas.microsoft.com/office/powerpoint/2010/main" val="37400674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714400" y="236353"/>
            <a:ext cx="7715200" cy="1143000"/>
          </a:xfrm>
        </p:spPr>
        <p:txBody>
          <a:bodyPr>
            <a:normAutofit fontScale="90000"/>
          </a:bodyPr>
          <a:lstStyle/>
          <a:p>
            <a:r>
              <a:rPr lang="en-US" dirty="0"/>
              <a:t>Segment of early VisiStat Analytics from 2010</a:t>
            </a:r>
            <a:endParaRPr lang="en-US" sz="2400" dirty="0"/>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21</a:t>
            </a:fld>
            <a:endParaRPr lang="en-GB" dirty="0"/>
          </a:p>
        </p:txBody>
      </p:sp>
      <p:pic>
        <p:nvPicPr>
          <p:cNvPr id="2049" name="Picture 1" descr="Screenshot of data provided by VisiStat.">
            <a:extLst>
              <a:ext uri="{FF2B5EF4-FFF2-40B4-BE49-F238E27FC236}">
                <a16:creationId xmlns:a16="http://schemas.microsoft.com/office/drawing/2014/main" id="{C01786F6-34F1-E445-A809-4A3E3ED57E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5661" y="1856839"/>
            <a:ext cx="6652678" cy="2959656"/>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7967C659-5511-AB45-A92A-199482AE7139}"/>
              </a:ext>
            </a:extLst>
          </p:cNvPr>
          <p:cNvSpPr txBox="1"/>
          <p:nvPr/>
        </p:nvSpPr>
        <p:spPr>
          <a:xfrm>
            <a:off x="714400" y="5293981"/>
            <a:ext cx="3090461" cy="369332"/>
          </a:xfrm>
          <a:prstGeom prst="rect">
            <a:avLst/>
          </a:prstGeom>
          <a:noFill/>
        </p:spPr>
        <p:txBody>
          <a:bodyPr wrap="none" rtlCol="0">
            <a:spAutoFit/>
          </a:bodyPr>
          <a:lstStyle/>
          <a:p>
            <a:r>
              <a:rPr lang="en-US" i="1" dirty="0"/>
              <a:t>Source</a:t>
            </a:r>
            <a:r>
              <a:rPr lang="en-US" dirty="0"/>
              <a:t>: </a:t>
            </a:r>
            <a:r>
              <a:rPr lang="en-US" dirty="0">
                <a:hlinkClick r:id="rId4"/>
              </a:rPr>
              <a:t>VisiStat Analytics</a:t>
            </a:r>
            <a:r>
              <a:rPr lang="en-US" dirty="0"/>
              <a:t>, 2010</a:t>
            </a:r>
          </a:p>
        </p:txBody>
      </p:sp>
    </p:spTree>
    <p:extLst>
      <p:ext uri="{BB962C8B-B14F-4D97-AF65-F5344CB8AC3E}">
        <p14:creationId xmlns:p14="http://schemas.microsoft.com/office/powerpoint/2010/main" val="12949300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822412" y="276265"/>
            <a:ext cx="7499176" cy="1143000"/>
          </a:xfrm>
        </p:spPr>
        <p:txBody>
          <a:bodyPr>
            <a:normAutofit fontScale="90000"/>
          </a:bodyPr>
          <a:lstStyle/>
          <a:p>
            <a:r>
              <a:rPr lang="en-US" dirty="0"/>
              <a:t>Segment of early VisiStat Analytics from 2010</a:t>
            </a:r>
            <a:r>
              <a:rPr lang="en-US" sz="3100" dirty="0"/>
              <a:t> </a:t>
            </a:r>
            <a:r>
              <a:rPr lang="en-US" sz="3100" i="1" dirty="0"/>
              <a:t>(continued)</a:t>
            </a:r>
            <a:endParaRPr lang="en-US" sz="2400" dirty="0"/>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22</a:t>
            </a:fld>
            <a:endParaRPr lang="en-GB" dirty="0"/>
          </a:p>
        </p:txBody>
      </p:sp>
      <p:pic>
        <p:nvPicPr>
          <p:cNvPr id="7" name="Picture 6" descr="Tabular representation of 13 visitors who visited the website who were located based on their IP address.">
            <a:extLst>
              <a:ext uri="{FF2B5EF4-FFF2-40B4-BE49-F238E27FC236}">
                <a16:creationId xmlns:a16="http://schemas.microsoft.com/office/drawing/2014/main" id="{D965DAD2-2DFF-C941-BF10-8E99B2B43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67744" y="2060848"/>
            <a:ext cx="5187910" cy="3012335"/>
          </a:xfrm>
          <a:prstGeom prst="rect">
            <a:avLst/>
          </a:prstGeom>
        </p:spPr>
      </p:pic>
      <p:sp>
        <p:nvSpPr>
          <p:cNvPr id="8" name="TextBox 7">
            <a:extLst>
              <a:ext uri="{FF2B5EF4-FFF2-40B4-BE49-F238E27FC236}">
                <a16:creationId xmlns:a16="http://schemas.microsoft.com/office/drawing/2014/main" id="{DC1602FF-C808-ED4A-A82E-73883129BD71}"/>
              </a:ext>
            </a:extLst>
          </p:cNvPr>
          <p:cNvSpPr txBox="1"/>
          <p:nvPr/>
        </p:nvSpPr>
        <p:spPr>
          <a:xfrm>
            <a:off x="681704" y="5242683"/>
            <a:ext cx="7780592" cy="461665"/>
          </a:xfrm>
          <a:prstGeom prst="rect">
            <a:avLst/>
          </a:prstGeom>
          <a:noFill/>
        </p:spPr>
        <p:txBody>
          <a:bodyPr wrap="none" rtlCol="0">
            <a:spAutoFit/>
          </a:bodyPr>
          <a:lstStyle/>
          <a:p>
            <a:r>
              <a:rPr lang="en-US" sz="2400" dirty="0"/>
              <a:t>Where visitors to Mountain Wineries in California come from</a:t>
            </a:r>
          </a:p>
        </p:txBody>
      </p:sp>
      <p:sp>
        <p:nvSpPr>
          <p:cNvPr id="9" name="TextBox 8">
            <a:extLst>
              <a:ext uri="{FF2B5EF4-FFF2-40B4-BE49-F238E27FC236}">
                <a16:creationId xmlns:a16="http://schemas.microsoft.com/office/drawing/2014/main" id="{924CAE2E-B8AB-8C4B-A048-45D963138900}"/>
              </a:ext>
            </a:extLst>
          </p:cNvPr>
          <p:cNvSpPr txBox="1"/>
          <p:nvPr/>
        </p:nvSpPr>
        <p:spPr>
          <a:xfrm>
            <a:off x="681704" y="5744390"/>
            <a:ext cx="3090461" cy="369332"/>
          </a:xfrm>
          <a:prstGeom prst="rect">
            <a:avLst/>
          </a:prstGeom>
          <a:noFill/>
        </p:spPr>
        <p:txBody>
          <a:bodyPr wrap="none" rtlCol="0">
            <a:spAutoFit/>
          </a:bodyPr>
          <a:lstStyle/>
          <a:p>
            <a:r>
              <a:rPr lang="en-US" i="1" dirty="0"/>
              <a:t>Source</a:t>
            </a:r>
            <a:r>
              <a:rPr lang="en-US" dirty="0"/>
              <a:t>: </a:t>
            </a:r>
            <a:r>
              <a:rPr lang="en-US" dirty="0">
                <a:hlinkClick r:id="rId4"/>
              </a:rPr>
              <a:t>VisiStat Analytics</a:t>
            </a:r>
            <a:r>
              <a:rPr lang="en-US" dirty="0"/>
              <a:t>, 2010</a:t>
            </a:r>
          </a:p>
        </p:txBody>
      </p:sp>
    </p:spTree>
    <p:extLst>
      <p:ext uri="{BB962C8B-B14F-4D97-AF65-F5344CB8AC3E}">
        <p14:creationId xmlns:p14="http://schemas.microsoft.com/office/powerpoint/2010/main" val="823613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609600" y="228600"/>
            <a:ext cx="7772400" cy="1143000"/>
          </a:xfrm>
        </p:spPr>
        <p:txBody>
          <a:bodyPr/>
          <a:lstStyle/>
          <a:p>
            <a:r>
              <a:rPr lang="en-US" dirty="0"/>
              <a:t>A/B Testing</a:t>
            </a:r>
          </a:p>
        </p:txBody>
      </p:sp>
      <p:sp>
        <p:nvSpPr>
          <p:cNvPr id="31747" name="Rectangle 3"/>
          <p:cNvSpPr>
            <a:spLocks noGrp="1" noChangeArrowheads="1"/>
          </p:cNvSpPr>
          <p:nvPr>
            <p:ph type="body" idx="4294967295"/>
          </p:nvPr>
        </p:nvSpPr>
        <p:spPr>
          <a:xfrm>
            <a:off x="685800" y="1447800"/>
            <a:ext cx="8001000" cy="4648200"/>
          </a:xfrm>
        </p:spPr>
        <p:txBody>
          <a:bodyPr>
            <a:normAutofit lnSpcReduction="10000"/>
          </a:bodyPr>
          <a:lstStyle/>
          <a:p>
            <a:r>
              <a:rPr lang="en-US" dirty="0"/>
              <a:t>A large-scale experiment</a:t>
            </a:r>
          </a:p>
          <a:p>
            <a:pPr>
              <a:spcBef>
                <a:spcPts val="2400"/>
              </a:spcBef>
            </a:pPr>
            <a:r>
              <a:rPr lang="en-US" dirty="0"/>
              <a:t>Offers another way to evaluate a website, application of app running on a mobile device</a:t>
            </a:r>
          </a:p>
          <a:p>
            <a:pPr>
              <a:spcBef>
                <a:spcPts val="2400"/>
              </a:spcBef>
            </a:pPr>
            <a:r>
              <a:rPr lang="en-US" dirty="0"/>
              <a:t>Often used for evaluating changes in design on social media applications</a:t>
            </a:r>
          </a:p>
          <a:p>
            <a:pPr>
              <a:spcBef>
                <a:spcPts val="2400"/>
              </a:spcBef>
            </a:pPr>
            <a:r>
              <a:rPr lang="en-US" dirty="0"/>
              <a:t>Compares how two groups of users perform on two versions of a design</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23</a:t>
            </a:fld>
            <a:endParaRPr lang="en-GB" dirty="0"/>
          </a:p>
        </p:txBody>
      </p:sp>
    </p:spTree>
    <p:extLst>
      <p:ext uri="{BB962C8B-B14F-4D97-AF65-F5344CB8AC3E}">
        <p14:creationId xmlns:p14="http://schemas.microsoft.com/office/powerpoint/2010/main" val="31362094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idx="4294967295"/>
          </p:nvPr>
        </p:nvSpPr>
        <p:spPr>
          <a:xfrm>
            <a:off x="609600" y="228600"/>
            <a:ext cx="7772400" cy="1143000"/>
          </a:xfrm>
        </p:spPr>
        <p:txBody>
          <a:bodyPr/>
          <a:lstStyle/>
          <a:p>
            <a:r>
              <a:rPr lang="en-US" dirty="0"/>
              <a:t>A/B Testing</a:t>
            </a:r>
            <a:r>
              <a:rPr lang="en-US" sz="2800" dirty="0"/>
              <a:t> </a:t>
            </a:r>
            <a:r>
              <a:rPr lang="en-US" sz="2800" i="1" dirty="0"/>
              <a:t>(continued)</a:t>
            </a:r>
            <a:endParaRPr lang="en-US" sz="2800" dirty="0"/>
          </a:p>
        </p:txBody>
      </p:sp>
      <p:sp>
        <p:nvSpPr>
          <p:cNvPr id="31747" name="Rectangle 3"/>
          <p:cNvSpPr>
            <a:spLocks noGrp="1" noChangeArrowheads="1"/>
          </p:cNvSpPr>
          <p:nvPr>
            <p:ph type="body" idx="4294967295"/>
          </p:nvPr>
        </p:nvSpPr>
        <p:spPr>
          <a:xfrm>
            <a:off x="685800" y="1447800"/>
            <a:ext cx="8001000" cy="4648200"/>
          </a:xfrm>
        </p:spPr>
        <p:txBody>
          <a:bodyPr>
            <a:normAutofit/>
          </a:bodyPr>
          <a:lstStyle/>
          <a:p>
            <a:pPr>
              <a:spcBef>
                <a:spcPts val="900"/>
              </a:spcBef>
            </a:pPr>
            <a:r>
              <a:rPr lang="en-US" dirty="0"/>
              <a:t>Can involve thousands of users</a:t>
            </a:r>
          </a:p>
          <a:p>
            <a:pPr>
              <a:spcBef>
                <a:spcPts val="2400"/>
              </a:spcBef>
            </a:pPr>
            <a:r>
              <a:rPr lang="en-US" dirty="0"/>
              <a:t>May create ethical dilemmas if users don’t know they are part of the test</a:t>
            </a:r>
          </a:p>
          <a:p>
            <a:pPr>
              <a:spcBef>
                <a:spcPts val="2400"/>
              </a:spcBef>
            </a:pPr>
            <a:r>
              <a:rPr lang="en-US" dirty="0"/>
              <a:t>Care is needed to ensure that other issues are not affecting users’ behavior</a:t>
            </a:r>
          </a:p>
          <a:p>
            <a:endParaRPr lang="en-US" sz="1050" dirty="0"/>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24</a:t>
            </a:fld>
            <a:endParaRPr lang="en-GB" dirty="0"/>
          </a:p>
        </p:txBody>
      </p:sp>
    </p:spTree>
    <p:extLst>
      <p:ext uri="{BB962C8B-B14F-4D97-AF65-F5344CB8AC3E}">
        <p14:creationId xmlns:p14="http://schemas.microsoft.com/office/powerpoint/2010/main" val="30440718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idx="4294967295"/>
          </p:nvPr>
        </p:nvSpPr>
        <p:spPr>
          <a:xfrm>
            <a:off x="685800" y="228600"/>
            <a:ext cx="7772400" cy="1143000"/>
          </a:xfrm>
        </p:spPr>
        <p:txBody>
          <a:bodyPr/>
          <a:lstStyle/>
          <a:p>
            <a:r>
              <a:rPr lang="en-US" dirty="0"/>
              <a:t>Predictive models</a:t>
            </a:r>
          </a:p>
        </p:txBody>
      </p:sp>
      <p:sp>
        <p:nvSpPr>
          <p:cNvPr id="37891" name="Rectangle 3"/>
          <p:cNvSpPr>
            <a:spLocks noGrp="1" noChangeArrowheads="1"/>
          </p:cNvSpPr>
          <p:nvPr>
            <p:ph type="body" idx="4294967295"/>
          </p:nvPr>
        </p:nvSpPr>
        <p:spPr>
          <a:xfrm>
            <a:off x="457200" y="1295400"/>
            <a:ext cx="8153400" cy="5029200"/>
          </a:xfrm>
        </p:spPr>
        <p:txBody>
          <a:bodyPr>
            <a:normAutofit/>
          </a:bodyPr>
          <a:lstStyle/>
          <a:p>
            <a:pPr>
              <a:lnSpc>
                <a:spcPct val="90000"/>
              </a:lnSpc>
            </a:pPr>
            <a:r>
              <a:rPr lang="en-US" dirty="0"/>
              <a:t>Provide a way of evaluating products or designs without directly involving users</a:t>
            </a:r>
          </a:p>
          <a:p>
            <a:pPr>
              <a:lnSpc>
                <a:spcPct val="90000"/>
              </a:lnSpc>
              <a:spcBef>
                <a:spcPts val="2400"/>
              </a:spcBef>
            </a:pPr>
            <a:r>
              <a:rPr lang="en-US" dirty="0"/>
              <a:t>Less expensive than user testing</a:t>
            </a:r>
          </a:p>
          <a:p>
            <a:pPr>
              <a:lnSpc>
                <a:spcPct val="90000"/>
              </a:lnSpc>
              <a:spcBef>
                <a:spcPts val="2400"/>
              </a:spcBef>
            </a:pPr>
            <a:r>
              <a:rPr lang="en-US" dirty="0"/>
              <a:t>Usefulness limited to systems with predictable tasks, for example, voicemail systems, smartphones, and dedicated mobile devices</a:t>
            </a:r>
          </a:p>
          <a:p>
            <a:pPr>
              <a:lnSpc>
                <a:spcPct val="90000"/>
              </a:lnSpc>
              <a:spcBef>
                <a:spcPts val="2400"/>
              </a:spcBef>
            </a:pPr>
            <a:r>
              <a:rPr lang="en-US" dirty="0"/>
              <a:t>Based on expert error-free behavior</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25</a:t>
            </a:fld>
            <a:endParaRPr lang="en-GB" dirty="0"/>
          </a:p>
        </p:txBody>
      </p:sp>
    </p:spTree>
    <p:extLst>
      <p:ext uri="{BB962C8B-B14F-4D97-AF65-F5344CB8AC3E}">
        <p14:creationId xmlns:p14="http://schemas.microsoft.com/office/powerpoint/2010/main" val="28322039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idx="4294967295"/>
          </p:nvPr>
        </p:nvSpPr>
        <p:spPr>
          <a:xfrm>
            <a:off x="685800" y="152400"/>
            <a:ext cx="7772400" cy="1143000"/>
          </a:xfrm>
        </p:spPr>
        <p:txBody>
          <a:bodyPr/>
          <a:lstStyle/>
          <a:p>
            <a:r>
              <a:rPr lang="en-US" dirty="0"/>
              <a:t>Fitts’ Law </a:t>
            </a:r>
            <a:r>
              <a:rPr lang="en-US" sz="2800" dirty="0"/>
              <a:t>(1954)</a:t>
            </a:r>
            <a:endParaRPr lang="en-US" dirty="0">
              <a:solidFill>
                <a:schemeClr val="tx1"/>
              </a:solidFill>
            </a:endParaRPr>
          </a:p>
        </p:txBody>
      </p:sp>
      <p:sp>
        <p:nvSpPr>
          <p:cNvPr id="48131" name="Rectangle 3"/>
          <p:cNvSpPr>
            <a:spLocks noGrp="1" noChangeArrowheads="1"/>
          </p:cNvSpPr>
          <p:nvPr>
            <p:ph type="body" idx="4294967295"/>
          </p:nvPr>
        </p:nvSpPr>
        <p:spPr>
          <a:xfrm>
            <a:off x="685800" y="1484784"/>
            <a:ext cx="7772400" cy="4839816"/>
          </a:xfrm>
        </p:spPr>
        <p:txBody>
          <a:bodyPr>
            <a:normAutofit fontScale="92500"/>
          </a:bodyPr>
          <a:lstStyle/>
          <a:p>
            <a:r>
              <a:rPr lang="en-US" sz="2800" dirty="0"/>
              <a:t>Fitts’ Law predicts that the time to point at an object using a device is a function of the distance from the target object and the object’s size </a:t>
            </a:r>
            <a:endParaRPr lang="en-US" sz="800" dirty="0"/>
          </a:p>
          <a:p>
            <a:pPr>
              <a:spcBef>
                <a:spcPts val="900"/>
              </a:spcBef>
            </a:pPr>
            <a:r>
              <a:rPr lang="en-US" sz="2800" dirty="0"/>
              <a:t>The further away and the smaller the object, the longer the time to locate it and point to it</a:t>
            </a:r>
            <a:endParaRPr lang="en-US" sz="900" dirty="0"/>
          </a:p>
          <a:p>
            <a:pPr>
              <a:spcBef>
                <a:spcPts val="900"/>
              </a:spcBef>
            </a:pPr>
            <a:r>
              <a:rPr lang="en-US" sz="2800" dirty="0"/>
              <a:t>It is particularly useful for determining where on a screen to position an object</a:t>
            </a:r>
            <a:endParaRPr lang="en-US" sz="800" dirty="0"/>
          </a:p>
          <a:p>
            <a:pPr>
              <a:spcBef>
                <a:spcPts val="900"/>
              </a:spcBef>
            </a:pPr>
            <a:r>
              <a:rPr lang="en-US" sz="2800" dirty="0"/>
              <a:t>Fitts’ Law is useful for evaluating systems for which the time to locate an object is important, for example, smartphones, handhelds, and mobile devices</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26</a:t>
            </a:fld>
            <a:endParaRPr lang="en-GB" dirty="0"/>
          </a:p>
        </p:txBody>
      </p:sp>
    </p:spTree>
    <p:extLst>
      <p:ext uri="{BB962C8B-B14F-4D97-AF65-F5344CB8AC3E}">
        <p14:creationId xmlns:p14="http://schemas.microsoft.com/office/powerpoint/2010/main" val="26595445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685800" y="136525"/>
            <a:ext cx="7772400" cy="914400"/>
          </a:xfrm>
        </p:spPr>
        <p:txBody>
          <a:bodyPr/>
          <a:lstStyle/>
          <a:p>
            <a:r>
              <a:rPr lang="en-US" dirty="0"/>
              <a:t>Summary</a:t>
            </a:r>
          </a:p>
        </p:txBody>
      </p:sp>
      <p:sp>
        <p:nvSpPr>
          <p:cNvPr id="54275" name="Rectangle 3"/>
          <p:cNvSpPr>
            <a:spLocks noGrp="1" noChangeArrowheads="1"/>
          </p:cNvSpPr>
          <p:nvPr>
            <p:ph type="body" idx="4294967295"/>
          </p:nvPr>
        </p:nvSpPr>
        <p:spPr>
          <a:xfrm>
            <a:off x="304800" y="1219200"/>
            <a:ext cx="8610600" cy="5105400"/>
          </a:xfrm>
        </p:spPr>
        <p:txBody>
          <a:bodyPr>
            <a:normAutofit/>
          </a:bodyPr>
          <a:lstStyle/>
          <a:p>
            <a:pPr>
              <a:lnSpc>
                <a:spcPct val="90000"/>
              </a:lnSpc>
            </a:pPr>
            <a:r>
              <a:rPr lang="en-US" dirty="0"/>
              <a:t>Inspections can be used to evaluate requirements, mockups, functional prototypes, or systems</a:t>
            </a:r>
            <a:endParaRPr lang="en-US" sz="1050" dirty="0"/>
          </a:p>
          <a:p>
            <a:pPr>
              <a:lnSpc>
                <a:spcPct val="90000"/>
              </a:lnSpc>
              <a:spcBef>
                <a:spcPts val="1500"/>
              </a:spcBef>
            </a:pPr>
            <a:r>
              <a:rPr lang="en-US" dirty="0"/>
              <a:t>User testing and heuristic evaluation may reveal different usability problems</a:t>
            </a:r>
            <a:endParaRPr lang="en-US" sz="1000" dirty="0"/>
          </a:p>
          <a:p>
            <a:pPr>
              <a:lnSpc>
                <a:spcPct val="90000"/>
              </a:lnSpc>
              <a:spcBef>
                <a:spcPts val="1500"/>
              </a:spcBef>
            </a:pPr>
            <a:r>
              <a:rPr lang="en-US" dirty="0"/>
              <a:t>Design guidelines can be used to develop heuristics</a:t>
            </a:r>
            <a:endParaRPr lang="en-US" sz="1000" dirty="0"/>
          </a:p>
          <a:p>
            <a:pPr>
              <a:lnSpc>
                <a:spcPct val="90000"/>
              </a:lnSpc>
              <a:spcBef>
                <a:spcPts val="1500"/>
              </a:spcBef>
            </a:pPr>
            <a:r>
              <a:rPr lang="en-US" dirty="0"/>
              <a:t>Walkthroughs are a fine-grained focused method for evaluating small parts of  a product</a:t>
            </a:r>
            <a:endParaRPr lang="en-US" sz="1000" dirty="0"/>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27</a:t>
            </a:fld>
            <a:endParaRPr lang="en-GB" dirty="0"/>
          </a:p>
        </p:txBody>
      </p:sp>
    </p:spTree>
    <p:extLst>
      <p:ext uri="{BB962C8B-B14F-4D97-AF65-F5344CB8AC3E}">
        <p14:creationId xmlns:p14="http://schemas.microsoft.com/office/powerpoint/2010/main" val="17795345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685800" y="152400"/>
            <a:ext cx="7772400" cy="914400"/>
          </a:xfrm>
        </p:spPr>
        <p:txBody>
          <a:bodyPr/>
          <a:lstStyle/>
          <a:p>
            <a:r>
              <a:rPr lang="en-US" dirty="0"/>
              <a:t>Summary</a:t>
            </a:r>
            <a:r>
              <a:rPr lang="en-US" sz="2800" dirty="0"/>
              <a:t> </a:t>
            </a:r>
            <a:r>
              <a:rPr lang="en-US" sz="2800" i="1" dirty="0"/>
              <a:t>(continued)</a:t>
            </a:r>
            <a:endParaRPr lang="en-US" sz="2800" dirty="0"/>
          </a:p>
        </p:txBody>
      </p:sp>
      <p:sp>
        <p:nvSpPr>
          <p:cNvPr id="54275" name="Rectangle 3"/>
          <p:cNvSpPr>
            <a:spLocks noGrp="1" noChangeArrowheads="1"/>
          </p:cNvSpPr>
          <p:nvPr>
            <p:ph type="body" idx="4294967295"/>
          </p:nvPr>
        </p:nvSpPr>
        <p:spPr>
          <a:xfrm>
            <a:off x="304800" y="1219200"/>
            <a:ext cx="8610600" cy="5105400"/>
          </a:xfrm>
        </p:spPr>
        <p:txBody>
          <a:bodyPr>
            <a:normAutofit lnSpcReduction="10000"/>
          </a:bodyPr>
          <a:lstStyle/>
          <a:p>
            <a:pPr>
              <a:lnSpc>
                <a:spcPct val="90000"/>
              </a:lnSpc>
              <a:spcBef>
                <a:spcPts val="1200"/>
              </a:spcBef>
            </a:pPr>
            <a:r>
              <a:rPr lang="en-US" dirty="0"/>
              <a:t>Analytics involves collecting data about users activity on a website or product to see which parts are used</a:t>
            </a:r>
            <a:endParaRPr lang="en-US" sz="1000" dirty="0"/>
          </a:p>
          <a:p>
            <a:pPr>
              <a:lnSpc>
                <a:spcPct val="90000"/>
              </a:lnSpc>
              <a:spcBef>
                <a:spcPts val="2400"/>
              </a:spcBef>
            </a:pPr>
            <a:r>
              <a:rPr lang="en-US" dirty="0"/>
              <a:t>A/B testing is a form of large-scale experiment</a:t>
            </a:r>
            <a:endParaRPr lang="en-US" sz="1000" dirty="0"/>
          </a:p>
          <a:p>
            <a:pPr>
              <a:lnSpc>
                <a:spcPct val="90000"/>
              </a:lnSpc>
              <a:spcBef>
                <a:spcPts val="2400"/>
              </a:spcBef>
            </a:pPr>
            <a:r>
              <a:rPr lang="en-US" dirty="0"/>
              <a:t>Fitts’ Law can be used to predict expert, error-free performance for clearly defined tasks with limited key presses, for example, to evaluate keypress sequences for handheld devices and the position of objects on a screen</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28</a:t>
            </a:fld>
            <a:endParaRPr lang="en-GB" dirty="0"/>
          </a:p>
        </p:txBody>
      </p:sp>
    </p:spTree>
    <p:extLst>
      <p:ext uri="{BB962C8B-B14F-4D97-AF65-F5344CB8AC3E}">
        <p14:creationId xmlns:p14="http://schemas.microsoft.com/office/powerpoint/2010/main" val="1456277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idx="4294967295"/>
          </p:nvPr>
        </p:nvSpPr>
        <p:spPr>
          <a:xfrm>
            <a:off x="609600" y="228600"/>
            <a:ext cx="7772400" cy="1143000"/>
          </a:xfrm>
        </p:spPr>
        <p:txBody>
          <a:bodyPr/>
          <a:lstStyle/>
          <a:p>
            <a:r>
              <a:rPr lang="en-US" dirty="0"/>
              <a:t>Inspections</a:t>
            </a:r>
          </a:p>
        </p:txBody>
      </p:sp>
      <p:sp>
        <p:nvSpPr>
          <p:cNvPr id="12291" name="Rectangle 3"/>
          <p:cNvSpPr>
            <a:spLocks noGrp="1" noChangeArrowheads="1"/>
          </p:cNvSpPr>
          <p:nvPr>
            <p:ph type="body" idx="4294967295"/>
          </p:nvPr>
        </p:nvSpPr>
        <p:spPr>
          <a:xfrm>
            <a:off x="685800" y="1524000"/>
            <a:ext cx="7772400" cy="4572000"/>
          </a:xfrm>
        </p:spPr>
        <p:txBody>
          <a:bodyPr>
            <a:normAutofit fontScale="92500"/>
          </a:bodyPr>
          <a:lstStyle/>
          <a:p>
            <a:pPr>
              <a:lnSpc>
                <a:spcPct val="90000"/>
              </a:lnSpc>
            </a:pPr>
            <a:r>
              <a:rPr lang="en-US" dirty="0"/>
              <a:t>Several kinds</a:t>
            </a:r>
          </a:p>
          <a:p>
            <a:pPr>
              <a:lnSpc>
                <a:spcPct val="90000"/>
              </a:lnSpc>
              <a:spcBef>
                <a:spcPts val="1200"/>
              </a:spcBef>
            </a:pPr>
            <a:r>
              <a:rPr lang="en-US" dirty="0"/>
              <a:t>Experts use their knowledge of users and technology to review software usability</a:t>
            </a:r>
          </a:p>
          <a:p>
            <a:pPr>
              <a:lnSpc>
                <a:spcPct val="90000"/>
              </a:lnSpc>
              <a:spcBef>
                <a:spcPts val="1200"/>
              </a:spcBef>
            </a:pPr>
            <a:r>
              <a:rPr lang="en-US" dirty="0"/>
              <a:t>Expert critiques can be formal or informal</a:t>
            </a:r>
          </a:p>
          <a:p>
            <a:pPr>
              <a:lnSpc>
                <a:spcPct val="90000"/>
              </a:lnSpc>
              <a:spcBef>
                <a:spcPts val="1200"/>
              </a:spcBef>
            </a:pPr>
            <a:r>
              <a:rPr lang="en-US" dirty="0"/>
              <a:t>Heuristic evaluation is a review guided by a set of heuristics</a:t>
            </a:r>
          </a:p>
          <a:p>
            <a:pPr>
              <a:lnSpc>
                <a:spcPct val="90000"/>
              </a:lnSpc>
              <a:spcBef>
                <a:spcPts val="1200"/>
              </a:spcBef>
            </a:pPr>
            <a:r>
              <a:rPr lang="en-US" dirty="0"/>
              <a:t>Walkthroughs involve stepping through a pre-planned scenario noting potential problems</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3</a:t>
            </a:fld>
            <a:endParaRPr lang="en-GB" dirty="0"/>
          </a:p>
        </p:txBody>
      </p:sp>
    </p:spTree>
    <p:extLst>
      <p:ext uri="{BB962C8B-B14F-4D97-AF65-F5344CB8AC3E}">
        <p14:creationId xmlns:p14="http://schemas.microsoft.com/office/powerpoint/2010/main" val="40585040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idx="4294967295"/>
          </p:nvPr>
        </p:nvSpPr>
        <p:spPr>
          <a:xfrm>
            <a:off x="685800" y="228600"/>
            <a:ext cx="7772400" cy="1143000"/>
          </a:xfrm>
        </p:spPr>
        <p:txBody>
          <a:bodyPr/>
          <a:lstStyle/>
          <a:p>
            <a:r>
              <a:rPr lang="en-US" dirty="0"/>
              <a:t>Heuristic evaluation</a:t>
            </a:r>
          </a:p>
        </p:txBody>
      </p:sp>
      <p:sp>
        <p:nvSpPr>
          <p:cNvPr id="14339" name="Rectangle 3"/>
          <p:cNvSpPr>
            <a:spLocks noGrp="1" noChangeArrowheads="1"/>
          </p:cNvSpPr>
          <p:nvPr>
            <p:ph type="body" idx="4294967295"/>
          </p:nvPr>
        </p:nvSpPr>
        <p:spPr>
          <a:xfrm>
            <a:off x="533400" y="1371600"/>
            <a:ext cx="7772400" cy="4876800"/>
          </a:xfrm>
        </p:spPr>
        <p:txBody>
          <a:bodyPr>
            <a:normAutofit fontScale="92500"/>
          </a:bodyPr>
          <a:lstStyle/>
          <a:p>
            <a:pPr>
              <a:lnSpc>
                <a:spcPct val="90000"/>
              </a:lnSpc>
            </a:pPr>
            <a:r>
              <a:rPr lang="en-US" sz="2800" dirty="0"/>
              <a:t>Developed by Jacob Nielsen in the early 1990s</a:t>
            </a:r>
            <a:endParaRPr lang="en-US" sz="1300" dirty="0"/>
          </a:p>
          <a:p>
            <a:pPr>
              <a:lnSpc>
                <a:spcPct val="90000"/>
              </a:lnSpc>
              <a:spcBef>
                <a:spcPts val="900"/>
              </a:spcBef>
            </a:pPr>
            <a:r>
              <a:rPr lang="en-US" sz="2800" dirty="0"/>
              <a:t>Based on heuristics distilled from an empirical analysis of 249 usability problems</a:t>
            </a:r>
            <a:endParaRPr lang="en-US" sz="1300" dirty="0"/>
          </a:p>
          <a:p>
            <a:pPr>
              <a:lnSpc>
                <a:spcPct val="90000"/>
              </a:lnSpc>
              <a:spcBef>
                <a:spcPts val="900"/>
              </a:spcBef>
            </a:pPr>
            <a:r>
              <a:rPr lang="en-US" sz="2800" dirty="0"/>
              <a:t>These heuristics have been revised for current technology by Nielsen and others for:</a:t>
            </a:r>
          </a:p>
          <a:p>
            <a:pPr lvl="1">
              <a:lnSpc>
                <a:spcPct val="90000"/>
              </a:lnSpc>
              <a:spcBef>
                <a:spcPts val="600"/>
              </a:spcBef>
              <a:buFont typeface="Wingdings" pitchFamily="2" charset="2"/>
              <a:buChar char="§"/>
            </a:pPr>
            <a:r>
              <a:rPr lang="en-US" sz="2400" dirty="0">
                <a:solidFill>
                  <a:schemeClr val="tx1"/>
                </a:solidFill>
              </a:rPr>
              <a:t>Mobile devices</a:t>
            </a:r>
          </a:p>
          <a:p>
            <a:pPr lvl="1">
              <a:lnSpc>
                <a:spcPct val="90000"/>
              </a:lnSpc>
              <a:spcBef>
                <a:spcPts val="600"/>
              </a:spcBef>
              <a:buFont typeface="Wingdings" pitchFamily="2" charset="2"/>
              <a:buChar char="§"/>
            </a:pPr>
            <a:r>
              <a:rPr lang="en-US" sz="2400" dirty="0">
                <a:solidFill>
                  <a:schemeClr val="tx1"/>
                </a:solidFill>
              </a:rPr>
              <a:t>Wearables</a:t>
            </a:r>
          </a:p>
          <a:p>
            <a:pPr lvl="1">
              <a:lnSpc>
                <a:spcPct val="90000"/>
              </a:lnSpc>
              <a:spcBef>
                <a:spcPts val="600"/>
              </a:spcBef>
              <a:buFont typeface="Wingdings" pitchFamily="2" charset="2"/>
              <a:buChar char="§"/>
            </a:pPr>
            <a:r>
              <a:rPr lang="en-US" sz="2400" dirty="0">
                <a:solidFill>
                  <a:schemeClr val="tx1"/>
                </a:solidFill>
              </a:rPr>
              <a:t>Virtual worlds</a:t>
            </a:r>
          </a:p>
          <a:p>
            <a:pPr lvl="1">
              <a:lnSpc>
                <a:spcPct val="90000"/>
              </a:lnSpc>
              <a:spcBef>
                <a:spcPts val="600"/>
              </a:spcBef>
              <a:buFont typeface="Wingdings" pitchFamily="2" charset="2"/>
              <a:buChar char="§"/>
            </a:pPr>
            <a:r>
              <a:rPr lang="en-US" sz="2400" dirty="0">
                <a:solidFill>
                  <a:schemeClr val="tx1"/>
                </a:solidFill>
              </a:rPr>
              <a:t>Social media</a:t>
            </a:r>
          </a:p>
          <a:p>
            <a:pPr lvl="1">
              <a:lnSpc>
                <a:spcPct val="90000"/>
              </a:lnSpc>
              <a:spcBef>
                <a:spcPts val="600"/>
              </a:spcBef>
              <a:buFont typeface="Wingdings" pitchFamily="2" charset="2"/>
              <a:buChar char="§"/>
            </a:pPr>
            <a:r>
              <a:rPr lang="en-US" sz="2400" dirty="0">
                <a:solidFill>
                  <a:schemeClr val="tx1"/>
                </a:solidFill>
              </a:rPr>
              <a:t>…</a:t>
            </a:r>
            <a:endParaRPr lang="en-US" sz="1300" dirty="0">
              <a:solidFill>
                <a:schemeClr val="tx1"/>
              </a:solidFill>
            </a:endParaRPr>
          </a:p>
          <a:p>
            <a:pPr>
              <a:lnSpc>
                <a:spcPct val="90000"/>
              </a:lnSpc>
              <a:spcBef>
                <a:spcPts val="900"/>
              </a:spcBef>
            </a:pPr>
            <a:r>
              <a:rPr lang="en-US" sz="2800" dirty="0"/>
              <a:t>Design guidelines form a basis for developing heuristics</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4</a:t>
            </a:fld>
            <a:endParaRPr lang="en-GB" dirty="0"/>
          </a:p>
        </p:txBody>
      </p:sp>
    </p:spTree>
    <p:extLst>
      <p:ext uri="{BB962C8B-B14F-4D97-AF65-F5344CB8AC3E}">
        <p14:creationId xmlns:p14="http://schemas.microsoft.com/office/powerpoint/2010/main" val="3657883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457200" y="304800"/>
            <a:ext cx="8229600" cy="963960"/>
          </a:xfrm>
        </p:spPr>
        <p:txBody>
          <a:bodyPr>
            <a:normAutofit fontScale="90000"/>
          </a:bodyPr>
          <a:lstStyle/>
          <a:p>
            <a:r>
              <a:rPr lang="en-US" dirty="0"/>
              <a:t>Revised version (2014) of Nielsen’s original heuristics </a:t>
            </a:r>
            <a:r>
              <a:rPr lang="en-US" sz="3100" i="1" dirty="0"/>
              <a:t>(continued)</a:t>
            </a:r>
          </a:p>
        </p:txBody>
      </p:sp>
      <p:sp>
        <p:nvSpPr>
          <p:cNvPr id="16387" name="Rectangle 3"/>
          <p:cNvSpPr>
            <a:spLocks noGrp="1" noChangeArrowheads="1"/>
          </p:cNvSpPr>
          <p:nvPr>
            <p:ph type="body" idx="4294967295"/>
          </p:nvPr>
        </p:nvSpPr>
        <p:spPr>
          <a:xfrm>
            <a:off x="457200" y="1844824"/>
            <a:ext cx="8382000" cy="4403576"/>
          </a:xfrm>
        </p:spPr>
        <p:txBody>
          <a:bodyPr>
            <a:normAutofit/>
          </a:bodyPr>
          <a:lstStyle/>
          <a:p>
            <a:pPr>
              <a:lnSpc>
                <a:spcPct val="90000"/>
              </a:lnSpc>
            </a:pPr>
            <a:r>
              <a:rPr lang="en-US" sz="2800" dirty="0"/>
              <a:t>Recognition rather than recall</a:t>
            </a:r>
          </a:p>
          <a:p>
            <a:pPr>
              <a:lnSpc>
                <a:spcPct val="90000"/>
              </a:lnSpc>
              <a:spcBef>
                <a:spcPts val="2400"/>
              </a:spcBef>
            </a:pPr>
            <a:r>
              <a:rPr lang="en-US" sz="2800" dirty="0"/>
              <a:t>Flexibility and efficiency of use</a:t>
            </a:r>
          </a:p>
          <a:p>
            <a:pPr>
              <a:lnSpc>
                <a:spcPct val="90000"/>
              </a:lnSpc>
              <a:spcBef>
                <a:spcPts val="2400"/>
              </a:spcBef>
            </a:pPr>
            <a:r>
              <a:rPr lang="en-US" sz="2800" dirty="0"/>
              <a:t>Aesthetic and minimalist design</a:t>
            </a:r>
          </a:p>
          <a:p>
            <a:pPr>
              <a:lnSpc>
                <a:spcPct val="90000"/>
              </a:lnSpc>
              <a:spcBef>
                <a:spcPts val="2400"/>
              </a:spcBef>
            </a:pPr>
            <a:r>
              <a:rPr lang="en-US" sz="2800" dirty="0"/>
              <a:t>Help users recognize, diagnose, recover from errors</a:t>
            </a:r>
          </a:p>
          <a:p>
            <a:pPr>
              <a:lnSpc>
                <a:spcPct val="90000"/>
              </a:lnSpc>
              <a:spcBef>
                <a:spcPts val="2400"/>
              </a:spcBef>
            </a:pPr>
            <a:r>
              <a:rPr lang="en-US" sz="2800" dirty="0"/>
              <a:t>Help and documentation</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5</a:t>
            </a:fld>
            <a:endParaRPr lang="en-GB" dirty="0"/>
          </a:p>
        </p:txBody>
      </p:sp>
    </p:spTree>
    <p:extLst>
      <p:ext uri="{BB962C8B-B14F-4D97-AF65-F5344CB8AC3E}">
        <p14:creationId xmlns:p14="http://schemas.microsoft.com/office/powerpoint/2010/main" val="4009560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idx="4294967295"/>
          </p:nvPr>
        </p:nvSpPr>
        <p:spPr>
          <a:xfrm>
            <a:off x="648680" y="260648"/>
            <a:ext cx="7846640" cy="1179984"/>
          </a:xfrm>
        </p:spPr>
        <p:txBody>
          <a:bodyPr>
            <a:normAutofit fontScale="90000"/>
          </a:bodyPr>
          <a:lstStyle/>
          <a:p>
            <a:r>
              <a:rPr lang="en-US" dirty="0"/>
              <a:t>Revised version (2014) of Nielsen’s original heuristics</a:t>
            </a:r>
          </a:p>
        </p:txBody>
      </p:sp>
      <p:sp>
        <p:nvSpPr>
          <p:cNvPr id="16387" name="Rectangle 3"/>
          <p:cNvSpPr>
            <a:spLocks noGrp="1" noChangeArrowheads="1"/>
          </p:cNvSpPr>
          <p:nvPr>
            <p:ph type="body" idx="4294967295"/>
          </p:nvPr>
        </p:nvSpPr>
        <p:spPr>
          <a:xfrm>
            <a:off x="381000" y="1772816"/>
            <a:ext cx="8382000" cy="3672408"/>
          </a:xfrm>
        </p:spPr>
        <p:txBody>
          <a:bodyPr>
            <a:normAutofit/>
          </a:bodyPr>
          <a:lstStyle/>
          <a:p>
            <a:pPr>
              <a:lnSpc>
                <a:spcPct val="90000"/>
              </a:lnSpc>
            </a:pPr>
            <a:r>
              <a:rPr lang="en-US" dirty="0"/>
              <a:t>Visibility of system status</a:t>
            </a:r>
          </a:p>
          <a:p>
            <a:pPr>
              <a:lnSpc>
                <a:spcPct val="90000"/>
              </a:lnSpc>
              <a:spcBef>
                <a:spcPts val="2400"/>
              </a:spcBef>
            </a:pPr>
            <a:r>
              <a:rPr lang="en-US" dirty="0"/>
              <a:t>Match between system and real world</a:t>
            </a:r>
          </a:p>
          <a:p>
            <a:pPr>
              <a:lnSpc>
                <a:spcPct val="90000"/>
              </a:lnSpc>
              <a:spcBef>
                <a:spcPts val="2400"/>
              </a:spcBef>
            </a:pPr>
            <a:r>
              <a:rPr lang="en-US" dirty="0"/>
              <a:t>User control and freedom</a:t>
            </a:r>
          </a:p>
          <a:p>
            <a:pPr>
              <a:lnSpc>
                <a:spcPct val="90000"/>
              </a:lnSpc>
              <a:spcBef>
                <a:spcPts val="2400"/>
              </a:spcBef>
            </a:pPr>
            <a:r>
              <a:rPr lang="en-US" dirty="0"/>
              <a:t>Consistency and standards</a:t>
            </a:r>
          </a:p>
          <a:p>
            <a:pPr>
              <a:lnSpc>
                <a:spcPct val="90000"/>
              </a:lnSpc>
              <a:spcBef>
                <a:spcPts val="2400"/>
              </a:spcBef>
            </a:pPr>
            <a:r>
              <a:rPr lang="en-US" dirty="0"/>
              <a:t>Error prevention</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6</a:t>
            </a:fld>
            <a:endParaRPr lang="en-GB" dirty="0"/>
          </a:p>
        </p:txBody>
      </p:sp>
    </p:spTree>
    <p:extLst>
      <p:ext uri="{BB962C8B-B14F-4D97-AF65-F5344CB8AC3E}">
        <p14:creationId xmlns:p14="http://schemas.microsoft.com/office/powerpoint/2010/main" val="21269522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2315630" y="414896"/>
            <a:ext cx="5559152" cy="1143000"/>
          </a:xfrm>
        </p:spPr>
        <p:txBody>
          <a:bodyPr>
            <a:normAutofit fontScale="90000"/>
          </a:bodyPr>
          <a:lstStyle/>
          <a:p>
            <a:r>
              <a:rPr lang="en-US" dirty="0"/>
              <a:t>Number of evaluators and problems</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7</a:t>
            </a:fld>
            <a:endParaRPr lang="en-GB" dirty="0"/>
          </a:p>
        </p:txBody>
      </p:sp>
      <p:pic>
        <p:nvPicPr>
          <p:cNvPr id="2" name="Picture 1" descr="Graphical representation of the proportion of usability problems in an interface found in heuristic evaluation using various numbers of evaluators.">
            <a:extLst>
              <a:ext uri="{FF2B5EF4-FFF2-40B4-BE49-F238E27FC236}">
                <a16:creationId xmlns:a16="http://schemas.microsoft.com/office/drawing/2014/main" id="{FBCE0778-4FBD-7044-B3DA-9C22373F09E1}"/>
              </a:ext>
            </a:extLst>
          </p:cNvPr>
          <p:cNvPicPr>
            <a:picLocks noChangeAspect="1"/>
          </p:cNvPicPr>
          <p:nvPr/>
        </p:nvPicPr>
        <p:blipFill>
          <a:blip r:embed="rId3"/>
          <a:stretch>
            <a:fillRect/>
          </a:stretch>
        </p:blipFill>
        <p:spPr>
          <a:xfrm>
            <a:off x="2123728" y="1876381"/>
            <a:ext cx="4896544" cy="2925735"/>
          </a:xfrm>
          <a:prstGeom prst="rect">
            <a:avLst/>
          </a:prstGeom>
        </p:spPr>
      </p:pic>
      <p:sp>
        <p:nvSpPr>
          <p:cNvPr id="4" name="TextBox 3">
            <a:extLst>
              <a:ext uri="{FF2B5EF4-FFF2-40B4-BE49-F238E27FC236}">
                <a16:creationId xmlns:a16="http://schemas.microsoft.com/office/drawing/2014/main" id="{E063FC1B-796C-AF47-BDF2-273E355F9A24}"/>
              </a:ext>
            </a:extLst>
          </p:cNvPr>
          <p:cNvSpPr txBox="1"/>
          <p:nvPr/>
        </p:nvSpPr>
        <p:spPr>
          <a:xfrm>
            <a:off x="158117" y="4981619"/>
            <a:ext cx="8528683" cy="830997"/>
          </a:xfrm>
          <a:prstGeom prst="rect">
            <a:avLst/>
          </a:prstGeom>
          <a:noFill/>
        </p:spPr>
        <p:txBody>
          <a:bodyPr wrap="square" rtlCol="0">
            <a:spAutoFit/>
          </a:bodyPr>
          <a:lstStyle/>
          <a:p>
            <a:r>
              <a:rPr lang="en-US" sz="2400" dirty="0"/>
              <a:t>Curve showing the proportion of usability problems in an interface found by heuristic evaluation using different numbers of evaluators</a:t>
            </a:r>
          </a:p>
        </p:txBody>
      </p:sp>
      <p:sp>
        <p:nvSpPr>
          <p:cNvPr id="7" name="TextBox 6">
            <a:extLst>
              <a:ext uri="{FF2B5EF4-FFF2-40B4-BE49-F238E27FC236}">
                <a16:creationId xmlns:a16="http://schemas.microsoft.com/office/drawing/2014/main" id="{E21971B8-92E3-1044-A958-E66B87D51B88}"/>
              </a:ext>
            </a:extLst>
          </p:cNvPr>
          <p:cNvSpPr txBox="1"/>
          <p:nvPr/>
        </p:nvSpPr>
        <p:spPr>
          <a:xfrm>
            <a:off x="158117" y="5899817"/>
            <a:ext cx="4978479" cy="369332"/>
          </a:xfrm>
          <a:prstGeom prst="rect">
            <a:avLst/>
          </a:prstGeom>
          <a:noFill/>
        </p:spPr>
        <p:txBody>
          <a:bodyPr wrap="none" rtlCol="0">
            <a:spAutoFit/>
          </a:bodyPr>
          <a:lstStyle/>
          <a:p>
            <a:r>
              <a:rPr lang="en-US" i="1" dirty="0"/>
              <a:t>Source</a:t>
            </a:r>
            <a:r>
              <a:rPr lang="en-US" dirty="0"/>
              <a:t>: Nielsen and Mack, 1994. Courtesy of </a:t>
            </a:r>
            <a:r>
              <a:rPr lang="en-US" dirty="0">
                <a:hlinkClick r:id="rId4"/>
              </a:rPr>
              <a:t>Wiley</a:t>
            </a:r>
            <a:r>
              <a:rPr lang="en-US" dirty="0"/>
              <a:t>.</a:t>
            </a:r>
          </a:p>
        </p:txBody>
      </p:sp>
    </p:spTree>
    <p:extLst>
      <p:ext uri="{BB962C8B-B14F-4D97-AF65-F5344CB8AC3E}">
        <p14:creationId xmlns:p14="http://schemas.microsoft.com/office/powerpoint/2010/main" val="166230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685800" y="228600"/>
            <a:ext cx="7772400" cy="1143000"/>
          </a:xfrm>
        </p:spPr>
        <p:txBody>
          <a:bodyPr/>
          <a:lstStyle/>
          <a:p>
            <a:r>
              <a:rPr lang="en-US" dirty="0"/>
              <a:t>Number of evaluators</a:t>
            </a:r>
          </a:p>
        </p:txBody>
      </p:sp>
      <p:sp>
        <p:nvSpPr>
          <p:cNvPr id="18435" name="Rectangle 3"/>
          <p:cNvSpPr>
            <a:spLocks noGrp="1" noChangeArrowheads="1"/>
          </p:cNvSpPr>
          <p:nvPr>
            <p:ph type="body" idx="4294967295"/>
          </p:nvPr>
        </p:nvSpPr>
        <p:spPr>
          <a:xfrm>
            <a:off x="685800" y="1447800"/>
            <a:ext cx="7772400" cy="4648200"/>
          </a:xfrm>
        </p:spPr>
        <p:txBody>
          <a:bodyPr>
            <a:normAutofit/>
          </a:bodyPr>
          <a:lstStyle/>
          <a:p>
            <a:r>
              <a:rPr lang="en-US" dirty="0"/>
              <a:t>Nielsen suggests that on average five evaluators identify 75-80 percent of usability problems</a:t>
            </a:r>
            <a:endParaRPr lang="en-US" sz="1200" dirty="0"/>
          </a:p>
          <a:p>
            <a:pPr>
              <a:spcBef>
                <a:spcPts val="2400"/>
              </a:spcBef>
            </a:pPr>
            <a:r>
              <a:rPr lang="en-US" dirty="0"/>
              <a:t>Cockton and  Woolrych (2001) point out that the number of users needed to find 75-80 percent of usability problems depends on the context and nature of the task problems</a:t>
            </a:r>
          </a:p>
          <a:p>
            <a:endParaRPr lang="en-US" dirty="0"/>
          </a:p>
          <a:p>
            <a:endParaRPr lang="en-US" dirty="0"/>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8</a:t>
            </a:fld>
            <a:endParaRPr lang="en-GB" dirty="0"/>
          </a:p>
        </p:txBody>
      </p:sp>
    </p:spTree>
    <p:extLst>
      <p:ext uri="{BB962C8B-B14F-4D97-AF65-F5344CB8AC3E}">
        <p14:creationId xmlns:p14="http://schemas.microsoft.com/office/powerpoint/2010/main" val="36091376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idx="4294967295"/>
          </p:nvPr>
        </p:nvSpPr>
        <p:spPr>
          <a:xfrm>
            <a:off x="1398476" y="260648"/>
            <a:ext cx="6347048" cy="1143000"/>
          </a:xfrm>
        </p:spPr>
        <p:txBody>
          <a:bodyPr>
            <a:normAutofit fontScale="90000"/>
          </a:bodyPr>
          <a:lstStyle/>
          <a:p>
            <a:r>
              <a:rPr lang="en-US" dirty="0"/>
              <a:t>Heuristics for websites focus on key criteria</a:t>
            </a:r>
            <a:endParaRPr lang="en-US" sz="2400" dirty="0"/>
          </a:p>
        </p:txBody>
      </p:sp>
      <p:sp>
        <p:nvSpPr>
          <p:cNvPr id="26627" name="Content Placeholder 2"/>
          <p:cNvSpPr>
            <a:spLocks noGrp="1"/>
          </p:cNvSpPr>
          <p:nvPr>
            <p:ph idx="4294967295"/>
          </p:nvPr>
        </p:nvSpPr>
        <p:spPr>
          <a:xfrm>
            <a:off x="467544" y="1700808"/>
            <a:ext cx="8229600" cy="4525963"/>
          </a:xfrm>
        </p:spPr>
        <p:txBody>
          <a:bodyPr>
            <a:normAutofit/>
          </a:bodyPr>
          <a:lstStyle/>
          <a:p>
            <a:r>
              <a:rPr lang="en-US" dirty="0"/>
              <a:t>Clarity</a:t>
            </a:r>
            <a:endParaRPr lang="en-US" sz="1300" dirty="0"/>
          </a:p>
          <a:p>
            <a:pPr>
              <a:spcBef>
                <a:spcPts val="2400"/>
              </a:spcBef>
            </a:pPr>
            <a:r>
              <a:rPr lang="en-US" dirty="0"/>
              <a:t>Minimize unnecessary complexity and cognitive load</a:t>
            </a:r>
            <a:endParaRPr lang="en-US" sz="1200" dirty="0"/>
          </a:p>
          <a:p>
            <a:pPr>
              <a:spcBef>
                <a:spcPts val="2400"/>
              </a:spcBef>
            </a:pPr>
            <a:r>
              <a:rPr lang="en-US" dirty="0"/>
              <a:t>Provide users with context</a:t>
            </a:r>
            <a:endParaRPr lang="en-US" sz="1200" dirty="0"/>
          </a:p>
          <a:p>
            <a:pPr>
              <a:spcBef>
                <a:spcPts val="2400"/>
              </a:spcBef>
            </a:pPr>
            <a:r>
              <a:rPr lang="en-US" dirty="0"/>
              <a:t>Promote positive and pleasurable user experience</a:t>
            </a:r>
          </a:p>
        </p:txBody>
      </p:sp>
      <p:sp>
        <p:nvSpPr>
          <p:cNvPr id="3" name="Footer Placeholder 2"/>
          <p:cNvSpPr>
            <a:spLocks noGrp="1"/>
          </p:cNvSpPr>
          <p:nvPr>
            <p:ph type="ftr" sz="quarter" idx="11"/>
          </p:nvPr>
        </p:nvSpPr>
        <p:spPr/>
        <p:txBody>
          <a:bodyPr/>
          <a:lstStyle/>
          <a:p>
            <a:r>
              <a:rPr lang="en-GB" dirty="0"/>
              <a:t>www.id-book.com</a:t>
            </a:r>
          </a:p>
        </p:txBody>
      </p:sp>
      <p:sp>
        <p:nvSpPr>
          <p:cNvPr id="5" name="Slide Number Placeholder 4"/>
          <p:cNvSpPr>
            <a:spLocks noGrp="1"/>
          </p:cNvSpPr>
          <p:nvPr>
            <p:ph type="sldNum" sz="quarter" idx="12"/>
          </p:nvPr>
        </p:nvSpPr>
        <p:spPr/>
        <p:txBody>
          <a:bodyPr/>
          <a:lstStyle/>
          <a:p>
            <a:fld id="{A7EA2D8D-44E5-43C4-BBA1-AE3E32EF0894}" type="slidenum">
              <a:rPr lang="en-GB" smtClean="0"/>
              <a:t>9</a:t>
            </a:fld>
            <a:endParaRPr lang="en-GB" dirty="0"/>
          </a:p>
        </p:txBody>
      </p:sp>
      <p:sp>
        <p:nvSpPr>
          <p:cNvPr id="2" name="TextBox 1">
            <a:extLst>
              <a:ext uri="{FF2B5EF4-FFF2-40B4-BE49-F238E27FC236}">
                <a16:creationId xmlns:a16="http://schemas.microsoft.com/office/drawing/2014/main" id="{5F594B63-9E99-AB49-BBC7-D2D60E68953D}"/>
              </a:ext>
            </a:extLst>
          </p:cNvPr>
          <p:cNvSpPr txBox="1"/>
          <p:nvPr/>
        </p:nvSpPr>
        <p:spPr>
          <a:xfrm>
            <a:off x="446856" y="5857189"/>
            <a:ext cx="2079992" cy="369332"/>
          </a:xfrm>
          <a:prstGeom prst="rect">
            <a:avLst/>
          </a:prstGeom>
          <a:noFill/>
        </p:spPr>
        <p:txBody>
          <a:bodyPr wrap="square" rtlCol="0">
            <a:spAutoFit/>
          </a:bodyPr>
          <a:lstStyle/>
          <a:p>
            <a:r>
              <a:rPr lang="en-US" i="1" dirty="0"/>
              <a:t>Source</a:t>
            </a:r>
            <a:r>
              <a:rPr lang="en-US" dirty="0"/>
              <a:t>: Budd, 2007</a:t>
            </a:r>
          </a:p>
        </p:txBody>
      </p:sp>
    </p:spTree>
    <p:extLst>
      <p:ext uri="{BB962C8B-B14F-4D97-AF65-F5344CB8AC3E}">
        <p14:creationId xmlns:p14="http://schemas.microsoft.com/office/powerpoint/2010/main" val="1971993559"/>
      </p:ext>
    </p:extLst>
  </p:cSld>
  <p:clrMapOvr>
    <a:masterClrMapping/>
  </p:clrMapOvr>
</p:sld>
</file>

<file path=ppt/theme/theme1.xml><?xml version="1.0" encoding="utf-8"?>
<a:theme xmlns:a="http://schemas.openxmlformats.org/drawingml/2006/main" name="Office Theme">
  <a:themeElements>
    <a:clrScheme name="Custom 8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77A363"/>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1372</TotalTime>
  <Words>1436</Words>
  <Application>Microsoft Macintosh PowerPoint</Application>
  <PresentationFormat>On-screen Show (4:3)</PresentationFormat>
  <Paragraphs>242</Paragraphs>
  <Slides>28</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Calibri</vt:lpstr>
      <vt:lpstr>Liberation Sans</vt:lpstr>
      <vt:lpstr>Times</vt:lpstr>
      <vt:lpstr>Wingdings</vt:lpstr>
      <vt:lpstr>Office Theme</vt:lpstr>
      <vt:lpstr>PowerPoint Presentation</vt:lpstr>
      <vt:lpstr>Goals</vt:lpstr>
      <vt:lpstr>Inspections</vt:lpstr>
      <vt:lpstr>Heuristic evaluation</vt:lpstr>
      <vt:lpstr>Revised version (2014) of Nielsen’s original heuristics (continued)</vt:lpstr>
      <vt:lpstr>Revised version (2014) of Nielsen’s original heuristics</vt:lpstr>
      <vt:lpstr>Number of evaluators and problems</vt:lpstr>
      <vt:lpstr>Number of evaluators</vt:lpstr>
      <vt:lpstr>Heuristics for websites focus on key criteria</vt:lpstr>
      <vt:lpstr>Doing heuristic evaluation</vt:lpstr>
      <vt:lpstr>Advantages and problems</vt:lpstr>
      <vt:lpstr>Turning design guidelines and golden rules into heuristics </vt:lpstr>
      <vt:lpstr>Evaluating for accessibility using Guidelines</vt:lpstr>
      <vt:lpstr>Cognitive walkthroughs</vt:lpstr>
      <vt:lpstr>The three questions</vt:lpstr>
      <vt:lpstr>Pluralistic walkthrough</vt:lpstr>
      <vt:lpstr>Web Analytics</vt:lpstr>
      <vt:lpstr>Web Analytics (continued)</vt:lpstr>
      <vt:lpstr>Segment of Google Analytics for Interaction Design 5e website, December 2018</vt:lpstr>
      <vt:lpstr>PowerPoint Presentation</vt:lpstr>
      <vt:lpstr>Segment of early VisiStat Analytics from 2010</vt:lpstr>
      <vt:lpstr>Segment of early VisiStat Analytics from 2010 (continued)</vt:lpstr>
      <vt:lpstr>A/B Testing</vt:lpstr>
      <vt:lpstr>A/B Testing (continued)</vt:lpstr>
      <vt:lpstr>Predictive models</vt:lpstr>
      <vt:lpstr>Fitts’ Law (1954)</vt:lpstr>
      <vt:lpstr>Summary</vt:lpstr>
      <vt:lpstr>Summary (continued)</vt:lpstr>
    </vt:vector>
  </TitlesOfParts>
  <Company>John Wiley and Sons,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King, Georgia - Chichester</dc:creator>
  <cp:lastModifiedBy>Gary Schwartz</cp:lastModifiedBy>
  <cp:revision>65</cp:revision>
  <dcterms:created xsi:type="dcterms:W3CDTF">2015-01-06T09:40:09Z</dcterms:created>
  <dcterms:modified xsi:type="dcterms:W3CDTF">2019-07-26T18:30:23Z</dcterms:modified>
</cp:coreProperties>
</file>