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60" r:id="rId3"/>
    <p:sldId id="261" r:id="rId4"/>
    <p:sldId id="262" r:id="rId5"/>
    <p:sldId id="278" r:id="rId6"/>
    <p:sldId id="265" r:id="rId7"/>
    <p:sldId id="279" r:id="rId8"/>
    <p:sldId id="267" r:id="rId9"/>
    <p:sldId id="268" r:id="rId10"/>
    <p:sldId id="281" r:id="rId11"/>
    <p:sldId id="282" r:id="rId12"/>
    <p:sldId id="280" r:id="rId13"/>
    <p:sldId id="276" r:id="rId14"/>
    <p:sldId id="283" r:id="rId15"/>
    <p:sldId id="269" r:id="rId16"/>
    <p:sldId id="266" r:id="rId17"/>
    <p:sldId id="273" r:id="rId18"/>
    <p:sldId id="284" r:id="rId19"/>
    <p:sldId id="28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3"/>
    <p:restoredTop sz="97464" autoAdjust="0"/>
  </p:normalViewPr>
  <p:slideViewPr>
    <p:cSldViewPr>
      <p:cViewPr varScale="1">
        <p:scale>
          <a:sx n="201" d="100"/>
          <a:sy n="201" d="100"/>
        </p:scale>
        <p:origin x="1632" y="192"/>
      </p:cViewPr>
      <p:guideLst>
        <p:guide orient="horz" pos="2160"/>
        <p:guide pos="2880"/>
      </p:guideLst>
    </p:cSldViewPr>
  </p:slideViewPr>
  <p:outlineViewPr>
    <p:cViewPr>
      <p:scale>
        <a:sx n="33" d="100"/>
        <a:sy n="33" d="100"/>
      </p:scale>
      <p:origin x="0" y="-179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19/07/2019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dirty="0"/>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55A965-49CD-492E-84BE-5EB2A9CC3DBD}" type="slidenum">
              <a:rPr lang="en-GB" smtClean="0"/>
              <a:t>1</a:t>
            </a:fld>
            <a:endParaRPr lang="en-GB" dirty="0"/>
          </a:p>
        </p:txBody>
      </p:sp>
    </p:spTree>
    <p:extLst>
      <p:ext uri="{BB962C8B-B14F-4D97-AF65-F5344CB8AC3E}">
        <p14:creationId xmlns:p14="http://schemas.microsoft.com/office/powerpoint/2010/main" val="69160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19</a:t>
            </a:fld>
            <a:endParaRPr lang="en-GB" dirty="0"/>
          </a:p>
        </p:txBody>
      </p:sp>
    </p:spTree>
    <p:extLst>
      <p:ext uri="{BB962C8B-B14F-4D97-AF65-F5344CB8AC3E}">
        <p14:creationId xmlns:p14="http://schemas.microsoft.com/office/powerpoint/2010/main" val="3823040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55A965-49CD-492E-84BE-5EB2A9CC3DBD}" type="slidenum">
              <a:rPr lang="en-GB" smtClean="0"/>
              <a:t>20</a:t>
            </a:fld>
            <a:endParaRPr lang="en-GB" dirty="0"/>
          </a:p>
        </p:txBody>
      </p:sp>
    </p:spTree>
    <p:extLst>
      <p:ext uri="{BB962C8B-B14F-4D97-AF65-F5344CB8AC3E}">
        <p14:creationId xmlns:p14="http://schemas.microsoft.com/office/powerpoint/2010/main" val="218151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55A965-49CD-492E-84BE-5EB2A9CC3DBD}" type="slidenum">
              <a:rPr lang="en-GB" smtClean="0"/>
              <a:t>2</a:t>
            </a:fld>
            <a:endParaRPr lang="en-GB" dirty="0"/>
          </a:p>
        </p:txBody>
      </p:sp>
    </p:spTree>
    <p:extLst>
      <p:ext uri="{BB962C8B-B14F-4D97-AF65-F5344CB8AC3E}">
        <p14:creationId xmlns:p14="http://schemas.microsoft.com/office/powerpoint/2010/main" val="74133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4</a:t>
            </a:fld>
            <a:endParaRPr lang="en-GB" dirty="0"/>
          </a:p>
        </p:txBody>
      </p:sp>
    </p:spTree>
    <p:extLst>
      <p:ext uri="{BB962C8B-B14F-4D97-AF65-F5344CB8AC3E}">
        <p14:creationId xmlns:p14="http://schemas.microsoft.com/office/powerpoint/2010/main" val="107941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5</a:t>
            </a:fld>
            <a:endParaRPr lang="en-GB" dirty="0"/>
          </a:p>
        </p:txBody>
      </p:sp>
    </p:spTree>
    <p:extLst>
      <p:ext uri="{BB962C8B-B14F-4D97-AF65-F5344CB8AC3E}">
        <p14:creationId xmlns:p14="http://schemas.microsoft.com/office/powerpoint/2010/main" val="125219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6</a:t>
            </a:fld>
            <a:endParaRPr lang="en-GB" dirty="0"/>
          </a:p>
        </p:txBody>
      </p:sp>
    </p:spTree>
    <p:extLst>
      <p:ext uri="{BB962C8B-B14F-4D97-AF65-F5344CB8AC3E}">
        <p14:creationId xmlns:p14="http://schemas.microsoft.com/office/powerpoint/2010/main" val="62359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7</a:t>
            </a:fld>
            <a:endParaRPr lang="en-GB" dirty="0"/>
          </a:p>
        </p:txBody>
      </p:sp>
    </p:spTree>
    <p:extLst>
      <p:ext uri="{BB962C8B-B14F-4D97-AF65-F5344CB8AC3E}">
        <p14:creationId xmlns:p14="http://schemas.microsoft.com/office/powerpoint/2010/main" val="157948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13</a:t>
            </a:fld>
            <a:endParaRPr lang="en-GB" dirty="0"/>
          </a:p>
        </p:txBody>
      </p:sp>
    </p:spTree>
    <p:extLst>
      <p:ext uri="{BB962C8B-B14F-4D97-AF65-F5344CB8AC3E}">
        <p14:creationId xmlns:p14="http://schemas.microsoft.com/office/powerpoint/2010/main" val="25598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14</a:t>
            </a:fld>
            <a:endParaRPr lang="en-GB" dirty="0"/>
          </a:p>
        </p:txBody>
      </p:sp>
    </p:spTree>
    <p:extLst>
      <p:ext uri="{BB962C8B-B14F-4D97-AF65-F5344CB8AC3E}">
        <p14:creationId xmlns:p14="http://schemas.microsoft.com/office/powerpoint/2010/main" val="401232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15</a:t>
            </a:fld>
            <a:endParaRPr lang="en-GB" dirty="0"/>
          </a:p>
        </p:txBody>
      </p:sp>
    </p:spTree>
    <p:extLst>
      <p:ext uri="{BB962C8B-B14F-4D97-AF65-F5344CB8AC3E}">
        <p14:creationId xmlns:p14="http://schemas.microsoft.com/office/powerpoint/2010/main" val="149600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271438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987675" y="6381750"/>
            <a:ext cx="2895600" cy="476250"/>
          </a:xfrm>
        </p:spPr>
        <p:txBody>
          <a:bodyPr/>
          <a:lstStyle>
            <a:lvl1pPr>
              <a:defRPr/>
            </a:lvl1pPr>
          </a:lstStyle>
          <a:p>
            <a:r>
              <a:rPr lang="en-GB" dirty="0"/>
              <a:t>www.id-book.com</a:t>
            </a:r>
          </a:p>
        </p:txBody>
      </p:sp>
      <p:sp>
        <p:nvSpPr>
          <p:cNvPr id="6" name="Date Placeholder 5"/>
          <p:cNvSpPr>
            <a:spLocks noGrp="1"/>
          </p:cNvSpPr>
          <p:nvPr>
            <p:ph type="dt" sz="half" idx="11"/>
          </p:nvPr>
        </p:nvSpPr>
        <p:spPr>
          <a:xfrm>
            <a:off x="179388" y="6381750"/>
            <a:ext cx="2133600" cy="476250"/>
          </a:xfrm>
        </p:spPr>
        <p:txBody>
          <a:bodyPr/>
          <a:lstStyle>
            <a:lvl1pPr>
              <a:defRPr/>
            </a:lvl1pPr>
          </a:lstStyle>
          <a:p>
            <a:endParaRPr lang="en-GB" dirty="0"/>
          </a:p>
        </p:txBody>
      </p:sp>
    </p:spTree>
    <p:extLst>
      <p:ext uri="{BB962C8B-B14F-4D97-AF65-F5344CB8AC3E}">
        <p14:creationId xmlns:p14="http://schemas.microsoft.com/office/powerpoint/2010/main" val="105879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vl2pPr>
              <a:defRPr baseline="0">
                <a:solidFill>
                  <a:schemeClr val="tx1"/>
                </a:solidFill>
              </a:defRPr>
            </a:lvl2pPr>
            <a:lvl3pPr>
              <a:defRPr baseline="0">
                <a:solidFill>
                  <a:schemeClr val="tx1"/>
                </a:solidFill>
              </a:defRPr>
            </a:lvl3pPr>
            <a:lvl4pPr>
              <a:defRPr baseline="0">
                <a:solidFill>
                  <a:schemeClr val="tx1"/>
                </a:solidFill>
              </a:defRPr>
            </a:lvl4pPr>
            <a:lvl5pPr>
              <a:defRPr baseline="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25934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baseline="0">
                <a:solidFill>
                  <a:schemeClr val="tx1"/>
                </a:solidFill>
              </a:defRPr>
            </a:lvl2pPr>
            <a:lvl3pPr>
              <a:defRPr sz="2000" baseline="0">
                <a:solidFill>
                  <a:schemeClr val="tx1"/>
                </a:solidFill>
              </a:defRPr>
            </a:lvl3pPr>
            <a:lvl4pPr>
              <a:defRPr sz="1800" baseline="0">
                <a:solidFill>
                  <a:schemeClr val="tx1"/>
                </a:solidFill>
              </a:defRPr>
            </a:lvl4pPr>
            <a:lvl5pPr>
              <a:defRPr sz="1800" baseline="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baseline="0">
                <a:solidFill>
                  <a:schemeClr val="tx1"/>
                </a:solidFill>
              </a:defRPr>
            </a:lvl2pPr>
            <a:lvl3pPr>
              <a:defRPr sz="2000" baseline="0">
                <a:solidFill>
                  <a:schemeClr val="tx1"/>
                </a:solidFill>
              </a:defRPr>
            </a:lvl3pPr>
            <a:lvl4pPr>
              <a:defRPr sz="1800" baseline="0">
                <a:solidFill>
                  <a:schemeClr val="tx1"/>
                </a:solidFill>
              </a:defRPr>
            </a:lvl4pPr>
            <a:lvl5pPr>
              <a:defRPr sz="1800" baseline="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baseline="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baseline="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r>
              <a:rPr lang="en-GB" dirty="0"/>
              <a:t>www.id-book.com</a:t>
            </a:r>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r>
              <a:rPr lang="en-GB" dirty="0"/>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baseline="0">
                <a:solidFill>
                  <a:schemeClr val="tx1"/>
                </a:solidFill>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dirty="0"/>
              <a:t>www.id-book.com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dirty="0"/>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surrey.ac.uk/computer-assisted-qualitative-data-analysi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646" y="4581128"/>
            <a:ext cx="8633902" cy="1292662"/>
          </a:xfrm>
          <a:prstGeom prst="rect">
            <a:avLst/>
          </a:prstGeom>
          <a:noFill/>
        </p:spPr>
        <p:txBody>
          <a:bodyPr wrap="none" rtlCol="0">
            <a:spAutoFit/>
          </a:bodyPr>
          <a:lstStyle/>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9</a:t>
            </a: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Data Analysis, Interpretation, and Presentation</a:t>
            </a:r>
            <a:br>
              <a:rPr lang="en-GB" sz="3200" dirty="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5" name="Picture 4" descr="Cover of the book Interaction Design, Fifth Edition">
            <a:extLst>
              <a:ext uri="{FF2B5EF4-FFF2-40B4-BE49-F238E27FC236}">
                <a16:creationId xmlns:a16="http://schemas.microsoft.com/office/drawing/2014/main" id="{1615470C-2159-6348-8BCE-E351782EE7D4}"/>
              </a:ext>
            </a:extLst>
          </p:cNvPr>
          <p:cNvPicPr>
            <a:picLocks noChangeAspect="1"/>
          </p:cNvPicPr>
          <p:nvPr/>
        </p:nvPicPr>
        <p:blipFill rotWithShape="1">
          <a:blip r:embed="rId3">
            <a:extLst>
              <a:ext uri="{28A0092B-C50C-407E-A947-70E740481C1C}">
                <a14:useLocalDpi xmlns:a14="http://schemas.microsoft.com/office/drawing/2010/main" val="0"/>
              </a:ext>
            </a:extLst>
          </a:blip>
          <a:srcRect l="51575" t="2693" r="1964" b="2693"/>
          <a:stretch/>
        </p:blipFill>
        <p:spPr>
          <a:xfrm>
            <a:off x="2975527" y="547785"/>
            <a:ext cx="3192946" cy="4004712"/>
          </a:xfrm>
          <a:prstGeom prst="rect">
            <a:avLst/>
          </a:prstGeom>
        </p:spPr>
      </p:pic>
    </p:spTree>
    <p:extLst>
      <p:ext uri="{BB962C8B-B14F-4D97-AF65-F5344CB8AC3E}">
        <p14:creationId xmlns:p14="http://schemas.microsoft.com/office/powerpoint/2010/main" val="147118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4213" y="620713"/>
            <a:ext cx="7772400" cy="93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Content Analysis</a:t>
            </a:r>
          </a:p>
        </p:txBody>
      </p:sp>
      <p:sp>
        <p:nvSpPr>
          <p:cNvPr id="16387" name="Rectangle 3"/>
          <p:cNvSpPr>
            <a:spLocks noChangeArrowheads="1"/>
          </p:cNvSpPr>
          <p:nvPr/>
        </p:nvSpPr>
        <p:spPr bwMode="auto">
          <a:xfrm>
            <a:off x="611188" y="1700212"/>
            <a:ext cx="8153400" cy="403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10000"/>
              </a:lnSpc>
              <a:spcBef>
                <a:spcPct val="20000"/>
              </a:spcBef>
              <a:buFontTx/>
              <a:buChar char="•"/>
            </a:pPr>
            <a:r>
              <a:rPr lang="en-US" sz="3200" dirty="0">
                <a:solidFill>
                  <a:schemeClr val="accent1"/>
                </a:solidFill>
                <a:latin typeface="Liberation Sans"/>
              </a:rPr>
              <a:t>Involves classifying data into themes or categories and studying their frequencies</a:t>
            </a:r>
          </a:p>
          <a:p>
            <a:pPr marL="342900" indent="-342900">
              <a:lnSpc>
                <a:spcPct val="110000"/>
              </a:lnSpc>
              <a:spcBef>
                <a:spcPct val="20000"/>
              </a:spcBef>
              <a:buFontTx/>
              <a:buChar char="•"/>
            </a:pPr>
            <a:r>
              <a:rPr lang="en-US" sz="3200" dirty="0">
                <a:solidFill>
                  <a:schemeClr val="accent1"/>
                </a:solidFill>
                <a:latin typeface="Liberation Sans"/>
              </a:rPr>
              <a:t>Can be used for any “text”: video, newspapers, advertisements, images, and sounds</a:t>
            </a:r>
          </a:p>
          <a:p>
            <a:pPr marL="342900" indent="-342900">
              <a:lnSpc>
                <a:spcPct val="110000"/>
              </a:lnSpc>
              <a:spcBef>
                <a:spcPct val="20000"/>
              </a:spcBef>
              <a:buFontTx/>
              <a:buChar char="•"/>
            </a:pPr>
            <a:r>
              <a:rPr lang="en-US" sz="3200" dirty="0">
                <a:solidFill>
                  <a:schemeClr val="accent1"/>
                </a:solidFill>
                <a:latin typeface="Liberation Sans"/>
              </a:rPr>
              <a:t>Often used in conjunction with other techniques</a:t>
            </a:r>
          </a:p>
        </p:txBody>
      </p:sp>
      <p:sp>
        <p:nvSpPr>
          <p:cNvPr id="3" name="Footer Placeholder 2"/>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pPr/>
              <a:t>10</a:t>
            </a:fld>
            <a:endParaRPr lang="en-GB" dirty="0"/>
          </a:p>
        </p:txBody>
      </p:sp>
    </p:spTree>
    <p:extLst>
      <p:ext uri="{BB962C8B-B14F-4D97-AF65-F5344CB8AC3E}">
        <p14:creationId xmlns:p14="http://schemas.microsoft.com/office/powerpoint/2010/main" val="345275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332656"/>
            <a:ext cx="7772400" cy="93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Interaction Analysis</a:t>
            </a:r>
          </a:p>
        </p:txBody>
      </p:sp>
      <p:sp>
        <p:nvSpPr>
          <p:cNvPr id="16387" name="Rectangle 3"/>
          <p:cNvSpPr>
            <a:spLocks noChangeArrowheads="1"/>
          </p:cNvSpPr>
          <p:nvPr/>
        </p:nvSpPr>
        <p:spPr bwMode="auto">
          <a:xfrm>
            <a:off x="467544" y="1340768"/>
            <a:ext cx="8532812" cy="487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10000"/>
              </a:lnSpc>
              <a:spcBef>
                <a:spcPts val="400"/>
              </a:spcBef>
              <a:buFontTx/>
              <a:buChar char="•"/>
            </a:pPr>
            <a:r>
              <a:rPr lang="en-US" sz="2700" dirty="0">
                <a:solidFill>
                  <a:schemeClr val="accent1"/>
                </a:solidFill>
                <a:latin typeface="Liberation Sans"/>
              </a:rPr>
              <a:t>A way to investigate and understand interactions between people and between people and artefacts </a:t>
            </a:r>
          </a:p>
          <a:p>
            <a:pPr marL="342900" indent="-342900">
              <a:lnSpc>
                <a:spcPct val="110000"/>
              </a:lnSpc>
              <a:spcBef>
                <a:spcPts val="400"/>
              </a:spcBef>
              <a:buFontTx/>
              <a:buChar char="•"/>
            </a:pPr>
            <a:r>
              <a:rPr lang="en-US" sz="2700" dirty="0">
                <a:solidFill>
                  <a:schemeClr val="accent1"/>
                </a:solidFill>
                <a:latin typeface="Liberation Sans"/>
              </a:rPr>
              <a:t>Based on empirical observations such as videos</a:t>
            </a:r>
          </a:p>
          <a:p>
            <a:pPr marL="342900" indent="-342900">
              <a:lnSpc>
                <a:spcPct val="110000"/>
              </a:lnSpc>
              <a:spcBef>
                <a:spcPts val="400"/>
              </a:spcBef>
              <a:buFontTx/>
              <a:buChar char="•"/>
            </a:pPr>
            <a:r>
              <a:rPr lang="en-US" sz="2700" dirty="0">
                <a:solidFill>
                  <a:schemeClr val="accent1"/>
                </a:solidFill>
                <a:latin typeface="Liberation Sans"/>
              </a:rPr>
              <a:t>Inductive process in teams, collaboratively</a:t>
            </a:r>
          </a:p>
          <a:p>
            <a:pPr marL="342900" indent="-342900">
              <a:lnSpc>
                <a:spcPct val="110000"/>
              </a:lnSpc>
              <a:spcBef>
                <a:spcPts val="400"/>
              </a:spcBef>
              <a:buFontTx/>
              <a:buChar char="•"/>
            </a:pPr>
            <a:r>
              <a:rPr lang="en-US" sz="2700" dirty="0">
                <a:solidFill>
                  <a:schemeClr val="accent1"/>
                </a:solidFill>
                <a:latin typeface="Liberation Sans"/>
              </a:rPr>
              <a:t>Contents of the material is logged</a:t>
            </a:r>
          </a:p>
          <a:p>
            <a:pPr marL="342900" indent="-342900">
              <a:lnSpc>
                <a:spcPct val="110000"/>
              </a:lnSpc>
              <a:spcBef>
                <a:spcPts val="400"/>
              </a:spcBef>
              <a:buFontTx/>
              <a:buChar char="•"/>
            </a:pPr>
            <a:r>
              <a:rPr lang="en-US" sz="2700" dirty="0">
                <a:solidFill>
                  <a:schemeClr val="accent1"/>
                </a:solidFill>
                <a:latin typeface="Liberation Sans"/>
              </a:rPr>
              <a:t>Materials are extracted, classified, or removed</a:t>
            </a:r>
          </a:p>
          <a:p>
            <a:pPr marL="342900" indent="-342900">
              <a:lnSpc>
                <a:spcPct val="110000"/>
              </a:lnSpc>
              <a:spcBef>
                <a:spcPts val="400"/>
              </a:spcBef>
              <a:buFontTx/>
              <a:buChar char="•"/>
            </a:pPr>
            <a:r>
              <a:rPr lang="en-US" sz="2700" dirty="0">
                <a:solidFill>
                  <a:schemeClr val="accent1"/>
                </a:solidFill>
                <a:latin typeface="Liberation Sans"/>
              </a:rPr>
              <a:t>Instances of a salient event are assembled and played one after the other </a:t>
            </a:r>
          </a:p>
          <a:p>
            <a:pPr marL="342900" indent="-342900">
              <a:lnSpc>
                <a:spcPct val="110000"/>
              </a:lnSpc>
              <a:spcBef>
                <a:spcPts val="400"/>
              </a:spcBef>
              <a:buFontTx/>
              <a:buChar char="•"/>
            </a:pPr>
            <a:r>
              <a:rPr lang="en-US" sz="2700" dirty="0">
                <a:solidFill>
                  <a:schemeClr val="accent1"/>
                </a:solidFill>
                <a:latin typeface="Liberation Sans"/>
              </a:rPr>
              <a:t>The team of researchers studies the assemblage together</a:t>
            </a:r>
          </a:p>
        </p:txBody>
      </p:sp>
      <p:sp>
        <p:nvSpPr>
          <p:cNvPr id="3" name="Footer Placeholder 2"/>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pPr/>
              <a:t>11</a:t>
            </a:fld>
            <a:endParaRPr lang="en-GB" dirty="0"/>
          </a:p>
        </p:txBody>
      </p:sp>
    </p:spTree>
    <p:extLst>
      <p:ext uri="{BB962C8B-B14F-4D97-AF65-F5344CB8AC3E}">
        <p14:creationId xmlns:p14="http://schemas.microsoft.com/office/powerpoint/2010/main" val="284774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332656"/>
            <a:ext cx="7772400" cy="93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Grounded Theory</a:t>
            </a:r>
          </a:p>
        </p:txBody>
      </p:sp>
      <p:sp>
        <p:nvSpPr>
          <p:cNvPr id="16387" name="Rectangle 3"/>
          <p:cNvSpPr>
            <a:spLocks noChangeArrowheads="1"/>
          </p:cNvSpPr>
          <p:nvPr/>
        </p:nvSpPr>
        <p:spPr bwMode="auto">
          <a:xfrm>
            <a:off x="533400" y="1268734"/>
            <a:ext cx="8153400" cy="4752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sz="2400" dirty="0">
                <a:solidFill>
                  <a:schemeClr val="accent1"/>
                </a:solidFill>
                <a:latin typeface="Liberation Sans"/>
              </a:rPr>
              <a:t>Seeks to develop theory from systematic analysis of empirical data</a:t>
            </a:r>
            <a:endParaRPr lang="en-US" sz="800" dirty="0">
              <a:solidFill>
                <a:schemeClr val="accent1"/>
              </a:solidFill>
              <a:latin typeface="Liberation Sans"/>
            </a:endParaRPr>
          </a:p>
          <a:p>
            <a:pPr marL="342900" indent="-342900">
              <a:spcBef>
                <a:spcPts val="600"/>
              </a:spcBef>
              <a:buFontTx/>
              <a:buChar char="•"/>
            </a:pPr>
            <a:r>
              <a:rPr lang="en-US" sz="2400" dirty="0">
                <a:solidFill>
                  <a:schemeClr val="accent1"/>
                </a:solidFill>
                <a:latin typeface="Liberation Sans"/>
              </a:rPr>
              <a:t>Three levels of ‘coding’</a:t>
            </a:r>
            <a:endParaRPr lang="en-US" sz="800" dirty="0">
              <a:solidFill>
                <a:schemeClr val="accent1"/>
              </a:solidFill>
              <a:latin typeface="Liberation Sans"/>
            </a:endParaRPr>
          </a:p>
          <a:p>
            <a:pPr marL="342900" lvl="1">
              <a:spcBef>
                <a:spcPts val="600"/>
              </a:spcBef>
            </a:pPr>
            <a:r>
              <a:rPr lang="en-US" sz="2000" b="1" dirty="0">
                <a:solidFill>
                  <a:schemeClr val="accent1"/>
                </a:solidFill>
                <a:latin typeface="Liberation Sans"/>
              </a:rPr>
              <a:t>Open</a:t>
            </a:r>
            <a:r>
              <a:rPr lang="en-US" sz="2000" dirty="0">
                <a:solidFill>
                  <a:schemeClr val="accent1"/>
                </a:solidFill>
                <a:latin typeface="Liberation Sans"/>
              </a:rPr>
              <a:t>: Identify categories</a:t>
            </a:r>
            <a:endParaRPr lang="en-US" sz="600" dirty="0">
              <a:solidFill>
                <a:schemeClr val="accent1"/>
              </a:solidFill>
              <a:latin typeface="Liberation Sans"/>
            </a:endParaRPr>
          </a:p>
          <a:p>
            <a:pPr marL="342900" lvl="1">
              <a:spcBef>
                <a:spcPts val="600"/>
              </a:spcBef>
            </a:pPr>
            <a:r>
              <a:rPr lang="en-US" sz="2000" b="1" dirty="0">
                <a:solidFill>
                  <a:schemeClr val="accent1"/>
                </a:solidFill>
                <a:latin typeface="Liberation Sans"/>
              </a:rPr>
              <a:t>Axial</a:t>
            </a:r>
            <a:r>
              <a:rPr lang="en-US" sz="2000" dirty="0">
                <a:solidFill>
                  <a:schemeClr val="accent1"/>
                </a:solidFill>
                <a:latin typeface="Liberation Sans"/>
              </a:rPr>
              <a:t>: Flesh out and link to subcategories</a:t>
            </a:r>
            <a:endParaRPr lang="en-US" sz="600" dirty="0">
              <a:solidFill>
                <a:schemeClr val="accent1"/>
              </a:solidFill>
              <a:latin typeface="Liberation Sans"/>
            </a:endParaRPr>
          </a:p>
          <a:p>
            <a:pPr marL="342900" lvl="1">
              <a:spcBef>
                <a:spcPts val="600"/>
              </a:spcBef>
            </a:pPr>
            <a:r>
              <a:rPr lang="en-US" sz="2000" b="1" dirty="0">
                <a:solidFill>
                  <a:schemeClr val="accent1"/>
                </a:solidFill>
                <a:latin typeface="Liberation Sans"/>
              </a:rPr>
              <a:t>Selective</a:t>
            </a:r>
            <a:r>
              <a:rPr lang="en-US" sz="2000" dirty="0">
                <a:solidFill>
                  <a:schemeClr val="accent1"/>
                </a:solidFill>
                <a:latin typeface="Liberation Sans"/>
              </a:rPr>
              <a:t>: Form theoretical scheme</a:t>
            </a:r>
            <a:endParaRPr lang="en-US" sz="800" dirty="0">
              <a:solidFill>
                <a:schemeClr val="accent1"/>
              </a:solidFill>
              <a:latin typeface="Liberation Sans"/>
            </a:endParaRPr>
          </a:p>
          <a:p>
            <a:pPr marL="342900" indent="-342900">
              <a:spcBef>
                <a:spcPts val="600"/>
              </a:spcBef>
              <a:buFontTx/>
              <a:buChar char="•"/>
            </a:pPr>
            <a:r>
              <a:rPr lang="en-US" sz="2400" dirty="0">
                <a:solidFill>
                  <a:schemeClr val="accent1"/>
                </a:solidFill>
                <a:latin typeface="Liberation Sans"/>
              </a:rPr>
              <a:t>Researchers are encouraged to draw on own theoretical backgrounds to inform analysis</a:t>
            </a:r>
          </a:p>
          <a:p>
            <a:pPr marL="342900" indent="-342900">
              <a:spcBef>
                <a:spcPts val="600"/>
              </a:spcBef>
              <a:buFontTx/>
              <a:buChar char="•"/>
            </a:pPr>
            <a:r>
              <a:rPr lang="en-US" sz="2400" dirty="0">
                <a:solidFill>
                  <a:schemeClr val="accent1"/>
                </a:solidFill>
                <a:latin typeface="Liberation Sans"/>
              </a:rPr>
              <a:t>Analytic tools to help stimulate:</a:t>
            </a:r>
          </a:p>
          <a:p>
            <a:pPr marL="800100" lvl="1" indent="-342900">
              <a:spcBef>
                <a:spcPts val="600"/>
              </a:spcBef>
              <a:buFont typeface="Wingdings" pitchFamily="2" charset="2"/>
              <a:buChar char="§"/>
            </a:pPr>
            <a:r>
              <a:rPr lang="en-US" sz="2000" dirty="0">
                <a:solidFill>
                  <a:schemeClr val="accent1"/>
                </a:solidFill>
                <a:latin typeface="Liberation Sans"/>
              </a:rPr>
              <a:t>Question the data</a:t>
            </a:r>
          </a:p>
          <a:p>
            <a:pPr marL="800100" lvl="1" indent="-342900">
              <a:spcBef>
                <a:spcPts val="600"/>
              </a:spcBef>
              <a:buFont typeface="Wingdings" pitchFamily="2" charset="2"/>
              <a:buChar char="§"/>
            </a:pPr>
            <a:r>
              <a:rPr lang="en-US" sz="2000" dirty="0">
                <a:solidFill>
                  <a:schemeClr val="accent1"/>
                </a:solidFill>
                <a:latin typeface="Liberation Sans"/>
              </a:rPr>
              <a:t>Analyze words, phrases or sentence</a:t>
            </a:r>
          </a:p>
          <a:p>
            <a:pPr marL="800100" lvl="1" indent="-342900">
              <a:spcBef>
                <a:spcPts val="600"/>
              </a:spcBef>
              <a:buFont typeface="Wingdings" pitchFamily="2" charset="2"/>
              <a:buChar char="§"/>
            </a:pPr>
            <a:r>
              <a:rPr lang="en-US" sz="2000" dirty="0">
                <a:solidFill>
                  <a:schemeClr val="accent1"/>
                </a:solidFill>
                <a:latin typeface="Liberation Sans"/>
              </a:rPr>
              <a:t>Comparisons between objects or abstract categories</a:t>
            </a:r>
          </a:p>
          <a:p>
            <a:pPr marL="800100" lvl="1" indent="-342900">
              <a:spcBef>
                <a:spcPct val="20000"/>
              </a:spcBef>
              <a:buFontTx/>
              <a:buChar char="•"/>
            </a:pPr>
            <a:endParaRPr lang="en-US" sz="2400" dirty="0">
              <a:solidFill>
                <a:schemeClr val="accent1"/>
              </a:solidFill>
              <a:latin typeface="Liberation Sans"/>
            </a:endParaRPr>
          </a:p>
          <a:p>
            <a:pPr>
              <a:spcBef>
                <a:spcPct val="20000"/>
              </a:spcBef>
            </a:pPr>
            <a:endParaRPr lang="en-US" sz="24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12</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1451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8072"/>
          </a:xfrm>
        </p:spPr>
        <p:txBody>
          <a:bodyPr>
            <a:normAutofit/>
          </a:bodyPr>
          <a:lstStyle/>
          <a:p>
            <a:r>
              <a:rPr lang="en-US" sz="3600" noProof="0" dirty="0"/>
              <a:t>Illustration of open coding </a:t>
            </a: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13</a:t>
            </a:fld>
            <a:endParaRPr lang="en-GB" dirty="0">
              <a:solidFill>
                <a:schemeClr val="accent6">
                  <a:lumMod val="75000"/>
                </a:schemeClr>
              </a:solidFill>
            </a:endParaRPr>
          </a:p>
        </p:txBody>
      </p:sp>
      <p:pic>
        <p:nvPicPr>
          <p:cNvPr id="6" name="Picture 5" descr="Table illustrating an open coding example. The table lists the game feature and observations. The game name is specified and play description. Game mechanics, Rewards, Interface, Interactivity level, and Progress rate are specified. The table also includses a game overview.">
            <a:extLst>
              <a:ext uri="{FF2B5EF4-FFF2-40B4-BE49-F238E27FC236}">
                <a16:creationId xmlns:a16="http://schemas.microsoft.com/office/drawing/2014/main" id="{CEB7DDE6-9A5C-8F4C-AA52-A0987EE23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124744"/>
            <a:ext cx="8814767" cy="4768457"/>
          </a:xfrm>
          <a:prstGeom prst="rect">
            <a:avLst/>
          </a:prstGeom>
        </p:spPr>
      </p:pic>
    </p:spTree>
    <p:extLst>
      <p:ext uri="{BB962C8B-B14F-4D97-AF65-F5344CB8AC3E}">
        <p14:creationId xmlns:p14="http://schemas.microsoft.com/office/powerpoint/2010/main" val="239725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8072"/>
          </a:xfrm>
        </p:spPr>
        <p:txBody>
          <a:bodyPr>
            <a:normAutofit/>
          </a:bodyPr>
          <a:lstStyle/>
          <a:p>
            <a:r>
              <a:rPr lang="en-US" sz="3600" noProof="0" dirty="0"/>
              <a:t>Development of open coding </a:t>
            </a: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t>14</a:t>
            </a:fld>
            <a:endParaRPr lang="en-GB" dirty="0">
              <a:solidFill>
                <a:schemeClr val="accent6">
                  <a:lumMod val="75000"/>
                </a:schemeClr>
              </a:solidFill>
            </a:endParaRPr>
          </a:p>
        </p:txBody>
      </p:sp>
      <p:pic>
        <p:nvPicPr>
          <p:cNvPr id="5" name="Picture 4" descr="Flow chart depicting the grounded theory process showing the development of open coding, through concepts to categories.">
            <a:extLst>
              <a:ext uri="{FF2B5EF4-FFF2-40B4-BE49-F238E27FC236}">
                <a16:creationId xmlns:a16="http://schemas.microsoft.com/office/drawing/2014/main" id="{0D738557-253A-0E46-9FC3-38930BE49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96752"/>
            <a:ext cx="7914393" cy="4392488"/>
          </a:xfrm>
          <a:prstGeom prst="rect">
            <a:avLst/>
          </a:prstGeom>
        </p:spPr>
      </p:pic>
      <p:sp>
        <p:nvSpPr>
          <p:cNvPr id="9" name="Rectangle 3">
            <a:extLst>
              <a:ext uri="{FF2B5EF4-FFF2-40B4-BE49-F238E27FC236}">
                <a16:creationId xmlns:a16="http://schemas.microsoft.com/office/drawing/2014/main" id="{71460733-A0DB-1547-BF8D-532B75768365}"/>
              </a:ext>
            </a:extLst>
          </p:cNvPr>
          <p:cNvSpPr>
            <a:spLocks noChangeArrowheads="1"/>
          </p:cNvSpPr>
          <p:nvPr/>
        </p:nvSpPr>
        <p:spPr bwMode="auto">
          <a:xfrm>
            <a:off x="687133" y="5774773"/>
            <a:ext cx="6712868"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10000"/>
              </a:lnSpc>
              <a:spcBef>
                <a:spcPct val="20000"/>
              </a:spcBef>
            </a:pPr>
            <a:r>
              <a:rPr lang="en-US" i="1" dirty="0">
                <a:solidFill>
                  <a:schemeClr val="accent1"/>
                </a:solidFill>
                <a:latin typeface="Liberation Sans"/>
              </a:rPr>
              <a:t>Source:</a:t>
            </a:r>
            <a:r>
              <a:rPr lang="en-US" dirty="0">
                <a:solidFill>
                  <a:schemeClr val="accent1"/>
                </a:solidFill>
                <a:latin typeface="Liberation Sans"/>
              </a:rPr>
              <a:t> Alharti et al (2018)</a:t>
            </a:r>
          </a:p>
        </p:txBody>
      </p:sp>
    </p:spTree>
    <p:extLst>
      <p:ext uri="{BB962C8B-B14F-4D97-AF65-F5344CB8AC3E}">
        <p14:creationId xmlns:p14="http://schemas.microsoft.com/office/powerpoint/2010/main" val="205393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711932" y="55721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400" dirty="0">
                <a:solidFill>
                  <a:schemeClr val="accent6">
                    <a:lumMod val="75000"/>
                  </a:schemeClr>
                </a:solidFill>
                <a:latin typeface="Liberation Sans"/>
              </a:rPr>
              <a:t>System-based frameworks</a:t>
            </a:r>
          </a:p>
        </p:txBody>
      </p:sp>
      <p:sp>
        <p:nvSpPr>
          <p:cNvPr id="17411" name="Rectangle 3"/>
          <p:cNvSpPr>
            <a:spLocks noChangeArrowheads="1"/>
          </p:cNvSpPr>
          <p:nvPr/>
        </p:nvSpPr>
        <p:spPr bwMode="auto">
          <a:xfrm>
            <a:off x="614560" y="1700212"/>
            <a:ext cx="8153400" cy="432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pPr>
            <a:r>
              <a:rPr lang="en-GB" sz="3200" dirty="0">
                <a:solidFill>
                  <a:schemeClr val="accent1"/>
                </a:solidFill>
                <a:latin typeface="Liberation Sans"/>
              </a:rPr>
              <a:t>Understanding a whole socio-technical system requires different analytical framework</a:t>
            </a:r>
          </a:p>
          <a:p>
            <a:pPr marL="457200" indent="-457200">
              <a:spcBef>
                <a:spcPts val="2400"/>
              </a:spcBef>
              <a:buFont typeface="Arial" panose="020B0604020202020204" pitchFamily="34" charset="0"/>
              <a:buChar char="•"/>
            </a:pPr>
            <a:r>
              <a:rPr lang="en-GB" sz="3200" dirty="0">
                <a:solidFill>
                  <a:schemeClr val="accent1"/>
                </a:solidFill>
                <a:latin typeface="Liberation Sans"/>
              </a:rPr>
              <a:t>Socio-technical systems theory</a:t>
            </a:r>
          </a:p>
          <a:p>
            <a:pPr marL="457200" indent="-457200">
              <a:spcBef>
                <a:spcPts val="2400"/>
              </a:spcBef>
              <a:buFont typeface="Arial" panose="020B0604020202020204" pitchFamily="34" charset="0"/>
              <a:buChar char="•"/>
            </a:pPr>
            <a:r>
              <a:rPr lang="en-GB" sz="3200" dirty="0">
                <a:solidFill>
                  <a:schemeClr val="accent1"/>
                </a:solidFill>
                <a:latin typeface="Liberation Sans"/>
              </a:rPr>
              <a:t>Distributed Cognition of Teamwork</a:t>
            </a:r>
            <a:endParaRPr lang="en-US" sz="3200" dirty="0">
              <a:solidFill>
                <a:schemeClr val="accent1"/>
              </a:solidFill>
              <a:latin typeface="Liberation Sans"/>
            </a:endParaRPr>
          </a:p>
          <a:p>
            <a:pPr marL="342900" indent="-342900">
              <a:spcBef>
                <a:spcPct val="20000"/>
              </a:spcBef>
              <a:buFontTx/>
              <a:buChar char="•"/>
            </a:pPr>
            <a:endParaRPr lang="en-US" sz="24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15</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244673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noProof="0" dirty="0"/>
              <a:t>Tools to support data analysis</a:t>
            </a:r>
          </a:p>
        </p:txBody>
      </p:sp>
      <p:sp>
        <p:nvSpPr>
          <p:cNvPr id="3" name="Footer Placeholder 2"/>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pPr/>
              <a:t>16</a:t>
            </a:fld>
            <a:endParaRPr lang="en-GB" dirty="0"/>
          </a:p>
        </p:txBody>
      </p:sp>
      <p:sp>
        <p:nvSpPr>
          <p:cNvPr id="14339" name="Rectangle 3"/>
          <p:cNvSpPr>
            <a:spLocks noChangeArrowheads="1"/>
          </p:cNvSpPr>
          <p:nvPr/>
        </p:nvSpPr>
        <p:spPr bwMode="auto">
          <a:xfrm>
            <a:off x="107504" y="1340768"/>
            <a:ext cx="867568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ts val="300"/>
              </a:spcBef>
              <a:buFontTx/>
              <a:buChar char="•"/>
            </a:pPr>
            <a:r>
              <a:rPr lang="en-US" sz="2800" dirty="0">
                <a:solidFill>
                  <a:schemeClr val="accent1"/>
                </a:solidFill>
                <a:latin typeface="Liberation Sans"/>
              </a:rPr>
              <a:t>Spreadsheet — Simple to use, basic graphs</a:t>
            </a:r>
          </a:p>
          <a:p>
            <a:pPr marL="342900" indent="-342900">
              <a:lnSpc>
                <a:spcPct val="120000"/>
              </a:lnSpc>
              <a:spcBef>
                <a:spcPts val="600"/>
              </a:spcBef>
              <a:buFontTx/>
              <a:buChar char="•"/>
            </a:pPr>
            <a:r>
              <a:rPr lang="en-US" sz="2800" dirty="0">
                <a:solidFill>
                  <a:schemeClr val="accent1"/>
                </a:solidFill>
                <a:latin typeface="Liberation Sans"/>
              </a:rPr>
              <a:t>Statistical packages, for example, SAS and SPSS</a:t>
            </a:r>
          </a:p>
          <a:p>
            <a:pPr marL="342900" indent="-342900">
              <a:lnSpc>
                <a:spcPct val="120000"/>
              </a:lnSpc>
              <a:spcBef>
                <a:spcPts val="600"/>
              </a:spcBef>
              <a:buFontTx/>
              <a:buChar char="•"/>
            </a:pPr>
            <a:r>
              <a:rPr lang="en-US" sz="2800" dirty="0">
                <a:solidFill>
                  <a:schemeClr val="accent1"/>
                </a:solidFill>
                <a:latin typeface="Liberation Sans"/>
              </a:rPr>
              <a:t>Qualitative data analysis tools</a:t>
            </a:r>
          </a:p>
          <a:p>
            <a:pPr marL="800100" lvl="1" indent="-342900">
              <a:lnSpc>
                <a:spcPct val="120000"/>
              </a:lnSpc>
              <a:spcBef>
                <a:spcPts val="300"/>
              </a:spcBef>
              <a:buFont typeface="Wingdings" pitchFamily="2" charset="2"/>
              <a:buChar char="§"/>
            </a:pPr>
            <a:r>
              <a:rPr lang="en-US" sz="2400" dirty="0">
                <a:solidFill>
                  <a:schemeClr val="accent1"/>
                </a:solidFill>
                <a:latin typeface="Liberation Sans"/>
              </a:rPr>
              <a:t>Categorization and theme-based analysis</a:t>
            </a:r>
          </a:p>
          <a:p>
            <a:pPr marL="800100" lvl="1" indent="-342900">
              <a:lnSpc>
                <a:spcPct val="120000"/>
              </a:lnSpc>
              <a:spcBef>
                <a:spcPts val="300"/>
              </a:spcBef>
              <a:buFont typeface="Wingdings" pitchFamily="2" charset="2"/>
              <a:buChar char="§"/>
            </a:pPr>
            <a:r>
              <a:rPr lang="en-US" sz="2400" dirty="0">
                <a:solidFill>
                  <a:schemeClr val="accent1"/>
                </a:solidFill>
                <a:latin typeface="Liberation Sans"/>
              </a:rPr>
              <a:t>Quantitative analysis of text-based data</a:t>
            </a:r>
          </a:p>
          <a:p>
            <a:pPr marL="342900" indent="-342900">
              <a:spcBef>
                <a:spcPts val="600"/>
              </a:spcBef>
              <a:buFontTx/>
              <a:buChar char="•"/>
            </a:pPr>
            <a:r>
              <a:rPr lang="en-GB" sz="2800" dirty="0">
                <a:solidFill>
                  <a:schemeClr val="accent1"/>
                </a:solidFill>
                <a:latin typeface="Liberation Sans"/>
              </a:rPr>
              <a:t>Nvivo and Dedoose support qualitative data analysis</a:t>
            </a:r>
          </a:p>
          <a:p>
            <a:pPr marL="342900" indent="-342900">
              <a:spcBef>
                <a:spcPts val="600"/>
              </a:spcBef>
              <a:buFontTx/>
              <a:buChar char="•"/>
            </a:pPr>
            <a:r>
              <a:rPr lang="en-GB" sz="2800" dirty="0">
                <a:solidFill>
                  <a:schemeClr val="accent1"/>
                </a:solidFill>
                <a:latin typeface="Liberation Sans"/>
                <a:hlinkClick r:id="rId2"/>
              </a:rPr>
              <a:t>Computer Assisted Qualitative Data Analysis (CAQDAS) Networking Project</a:t>
            </a:r>
            <a:r>
              <a:rPr lang="en-GB" sz="2800" dirty="0">
                <a:solidFill>
                  <a:schemeClr val="accent1"/>
                </a:solidFill>
                <a:latin typeface="Liberation Sans"/>
              </a:rPr>
              <a:t>, based at the University of Surrey</a:t>
            </a:r>
          </a:p>
          <a:p>
            <a:r>
              <a:rPr lang="en-US" sz="2400" dirty="0">
                <a:solidFill>
                  <a:schemeClr val="accent1"/>
                </a:solidFill>
                <a:latin typeface="Liberation Sans"/>
              </a:rPr>
              <a:t> </a:t>
            </a:r>
            <a:endParaRPr lang="en-GB" sz="2400" dirty="0">
              <a:solidFill>
                <a:schemeClr val="accent1"/>
              </a:solidFill>
              <a:latin typeface="Liberation Sans"/>
            </a:endParaRPr>
          </a:p>
          <a:p>
            <a:pPr marL="342900" indent="-342900">
              <a:lnSpc>
                <a:spcPct val="120000"/>
              </a:lnSpc>
              <a:spcBef>
                <a:spcPct val="20000"/>
              </a:spcBef>
              <a:buFontTx/>
              <a:buChar char="•"/>
            </a:pPr>
            <a:endParaRPr lang="en-US" sz="2400" dirty="0">
              <a:solidFill>
                <a:schemeClr val="accent1"/>
              </a:solidFill>
              <a:latin typeface="Liberation Sans"/>
            </a:endParaRPr>
          </a:p>
        </p:txBody>
      </p:sp>
    </p:spTree>
    <p:extLst>
      <p:ext uri="{BB962C8B-B14F-4D97-AF65-F5344CB8AC3E}">
        <p14:creationId xmlns:p14="http://schemas.microsoft.com/office/powerpoint/2010/main" val="197160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402383" y="136525"/>
            <a:ext cx="633605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Interpreting and presenting the findings</a:t>
            </a: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17</a:t>
            </a:fld>
            <a:endParaRPr lang="en-GB" sz="1000" dirty="0">
              <a:solidFill>
                <a:schemeClr val="accent6">
                  <a:lumMod val="75000"/>
                </a:schemeClr>
              </a:solidFill>
              <a:latin typeface="Liberation Sans"/>
            </a:endParaRPr>
          </a:p>
        </p:txBody>
      </p:sp>
      <p:pic>
        <p:nvPicPr>
          <p:cNvPr id="4" name="Picture 3" descr="Schematic illustration of results representation styles used in DScout's report about smartphone use. A bubble diagram is shown in which the size of the circle represents the number of uses">
            <a:extLst>
              <a:ext uri="{FF2B5EF4-FFF2-40B4-BE49-F238E27FC236}">
                <a16:creationId xmlns:a16="http://schemas.microsoft.com/office/drawing/2014/main" id="{7128C505-BB0C-9941-9A66-183B7801AFD6}"/>
              </a:ext>
            </a:extLst>
          </p:cNvPr>
          <p:cNvPicPr>
            <a:picLocks noChangeAspect="1"/>
          </p:cNvPicPr>
          <p:nvPr/>
        </p:nvPicPr>
        <p:blipFill rotWithShape="1">
          <a:blip r:embed="rId2">
            <a:extLst>
              <a:ext uri="{28A0092B-C50C-407E-A947-70E740481C1C}">
                <a14:useLocalDpi xmlns:a14="http://schemas.microsoft.com/office/drawing/2010/main" val="0"/>
              </a:ext>
            </a:extLst>
          </a:blip>
          <a:srcRect b="31958"/>
          <a:stretch/>
        </p:blipFill>
        <p:spPr>
          <a:xfrm>
            <a:off x="2000084" y="1513011"/>
            <a:ext cx="5140658" cy="4811886"/>
          </a:xfrm>
          <a:prstGeom prst="rect">
            <a:avLst/>
          </a:prstGeom>
        </p:spPr>
      </p:pic>
    </p:spTree>
    <p:extLst>
      <p:ext uri="{BB962C8B-B14F-4D97-AF65-F5344CB8AC3E}">
        <p14:creationId xmlns:p14="http://schemas.microsoft.com/office/powerpoint/2010/main" val="1541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583990" y="188640"/>
            <a:ext cx="597601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Interpreting and presenting the findings</a:t>
            </a: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18</a:t>
            </a:fld>
            <a:endParaRPr lang="en-GB" sz="1000" dirty="0">
              <a:solidFill>
                <a:schemeClr val="accent6">
                  <a:lumMod val="75000"/>
                </a:schemeClr>
              </a:solidFill>
              <a:latin typeface="Liberation Sans"/>
            </a:endParaRPr>
          </a:p>
        </p:txBody>
      </p:sp>
      <p:pic>
        <p:nvPicPr>
          <p:cNvPr id="5" name="Picture 4" descr="Schematic illustration of results representation styles used in DScout's report about smartphone use. A timeline across the day of touches from a light user and a heavy user.">
            <a:extLst>
              <a:ext uri="{FF2B5EF4-FFF2-40B4-BE49-F238E27FC236}">
                <a16:creationId xmlns:a16="http://schemas.microsoft.com/office/drawing/2014/main" id="{9786D732-45FD-084A-9AD6-5E422E740F16}"/>
              </a:ext>
            </a:extLst>
          </p:cNvPr>
          <p:cNvPicPr>
            <a:picLocks noChangeAspect="1"/>
          </p:cNvPicPr>
          <p:nvPr/>
        </p:nvPicPr>
        <p:blipFill rotWithShape="1">
          <a:blip r:embed="rId2">
            <a:extLst>
              <a:ext uri="{28A0092B-C50C-407E-A947-70E740481C1C}">
                <a14:useLocalDpi xmlns:a14="http://schemas.microsoft.com/office/drawing/2010/main" val="0"/>
              </a:ext>
            </a:extLst>
          </a:blip>
          <a:srcRect t="70494" r="725" b="2445"/>
          <a:stretch/>
        </p:blipFill>
        <p:spPr>
          <a:xfrm>
            <a:off x="694532" y="2276872"/>
            <a:ext cx="7680853" cy="2880320"/>
          </a:xfrm>
          <a:prstGeom prst="rect">
            <a:avLst/>
          </a:prstGeom>
        </p:spPr>
      </p:pic>
    </p:spTree>
    <p:extLst>
      <p:ext uri="{BB962C8B-B14F-4D97-AF65-F5344CB8AC3E}">
        <p14:creationId xmlns:p14="http://schemas.microsoft.com/office/powerpoint/2010/main" val="330533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26521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400" dirty="0">
                <a:solidFill>
                  <a:schemeClr val="accent6">
                    <a:lumMod val="75000"/>
                  </a:schemeClr>
                </a:solidFill>
                <a:latin typeface="Liberation Sans"/>
              </a:rPr>
              <a:t>Presenting findings</a:t>
            </a:r>
          </a:p>
        </p:txBody>
      </p:sp>
      <p:sp>
        <p:nvSpPr>
          <p:cNvPr id="17411" name="Rectangle 3"/>
          <p:cNvSpPr>
            <a:spLocks noChangeArrowheads="1"/>
          </p:cNvSpPr>
          <p:nvPr/>
        </p:nvSpPr>
        <p:spPr bwMode="auto">
          <a:xfrm>
            <a:off x="614560" y="1556792"/>
            <a:ext cx="815340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GB" sz="3200" dirty="0">
                <a:solidFill>
                  <a:schemeClr val="accent1"/>
                </a:solidFill>
                <a:latin typeface="Liberation Sans"/>
              </a:rPr>
              <a:t>Structured notations have clear syntax and semantics to present particular viewpoint</a:t>
            </a:r>
          </a:p>
          <a:p>
            <a:pPr marL="342900" indent="-342900">
              <a:spcBef>
                <a:spcPts val="2400"/>
              </a:spcBef>
              <a:buFontTx/>
              <a:buChar char="•"/>
            </a:pPr>
            <a:r>
              <a:rPr lang="en-GB" sz="3200" dirty="0">
                <a:solidFill>
                  <a:schemeClr val="accent1"/>
                </a:solidFill>
                <a:latin typeface="Liberation Sans"/>
              </a:rPr>
              <a:t>Stories are easy and intuitive approach to communicate ideas </a:t>
            </a:r>
          </a:p>
          <a:p>
            <a:pPr marL="342900" indent="-342900">
              <a:spcBef>
                <a:spcPts val="2400"/>
              </a:spcBef>
              <a:buFontTx/>
              <a:buChar char="•"/>
            </a:pPr>
            <a:r>
              <a:rPr lang="en-GB" sz="3200" dirty="0">
                <a:solidFill>
                  <a:schemeClr val="accent1"/>
                </a:solidFill>
                <a:latin typeface="Liberation Sans"/>
              </a:rPr>
              <a:t>Summarize findings using a range of notations</a:t>
            </a:r>
            <a:endParaRPr lang="en-US" sz="20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t>19</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55838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968152"/>
          </a:xfrm>
        </p:spPr>
        <p:txBody>
          <a:bodyPr/>
          <a:lstStyle/>
          <a:p>
            <a:r>
              <a:rPr lang="en-US" noProof="0" dirty="0"/>
              <a:t>Goals</a:t>
            </a:r>
          </a:p>
        </p:txBody>
      </p:sp>
      <p:sp>
        <p:nvSpPr>
          <p:cNvPr id="8195" name="Rectangle 3"/>
          <p:cNvSpPr>
            <a:spLocks noGrp="1" noChangeArrowheads="1"/>
          </p:cNvSpPr>
          <p:nvPr>
            <p:ph type="body" idx="1"/>
          </p:nvPr>
        </p:nvSpPr>
        <p:spPr>
          <a:xfrm>
            <a:off x="323528" y="1124744"/>
            <a:ext cx="8820472" cy="5184576"/>
          </a:xfrm>
        </p:spPr>
        <p:txBody>
          <a:bodyPr>
            <a:normAutofit fontScale="92500" lnSpcReduction="20000"/>
          </a:bodyPr>
          <a:lstStyle/>
          <a:p>
            <a:r>
              <a:rPr lang="en-US" sz="3000" noProof="0" dirty="0">
                <a:solidFill>
                  <a:schemeClr val="accent1"/>
                </a:solidFill>
              </a:rPr>
              <a:t>Discuss the difference between qualitative and quantitative data and analysis</a:t>
            </a:r>
            <a:endParaRPr lang="en-US" sz="600" noProof="0" dirty="0">
              <a:solidFill>
                <a:schemeClr val="accent1"/>
              </a:solidFill>
            </a:endParaRPr>
          </a:p>
          <a:p>
            <a:pPr>
              <a:spcBef>
                <a:spcPts val="1200"/>
              </a:spcBef>
            </a:pPr>
            <a:r>
              <a:rPr lang="en-US" sz="3000" noProof="0" dirty="0">
                <a:solidFill>
                  <a:schemeClr val="accent1"/>
                </a:solidFill>
              </a:rPr>
              <a:t>Enable you to analyze data gathered from: </a:t>
            </a:r>
            <a:endParaRPr lang="en-US" sz="600" noProof="0" dirty="0">
              <a:solidFill>
                <a:schemeClr val="accent1"/>
              </a:solidFill>
            </a:endParaRPr>
          </a:p>
          <a:p>
            <a:pPr lvl="1">
              <a:spcBef>
                <a:spcPts val="1200"/>
              </a:spcBef>
              <a:buFont typeface="Wingdings" pitchFamily="2" charset="2"/>
              <a:buChar char="§"/>
            </a:pPr>
            <a:r>
              <a:rPr lang="en-US" noProof="0" dirty="0">
                <a:solidFill>
                  <a:schemeClr val="accent1"/>
                </a:solidFill>
              </a:rPr>
              <a:t>Questionnaires</a:t>
            </a:r>
          </a:p>
          <a:p>
            <a:pPr lvl="1">
              <a:buFont typeface="Wingdings" pitchFamily="2" charset="2"/>
              <a:buChar char="§"/>
            </a:pPr>
            <a:r>
              <a:rPr lang="en-US" noProof="0" dirty="0">
                <a:solidFill>
                  <a:schemeClr val="accent1"/>
                </a:solidFill>
              </a:rPr>
              <a:t>Interviews</a:t>
            </a:r>
          </a:p>
          <a:p>
            <a:pPr lvl="1">
              <a:buFont typeface="Wingdings" pitchFamily="2" charset="2"/>
              <a:buChar char="§"/>
            </a:pPr>
            <a:r>
              <a:rPr lang="en-US" noProof="0" dirty="0">
                <a:solidFill>
                  <a:schemeClr val="accent1"/>
                </a:solidFill>
              </a:rPr>
              <a:t>Observation studies</a:t>
            </a:r>
            <a:endParaRPr lang="en-US" sz="600" noProof="0" dirty="0">
              <a:solidFill>
                <a:schemeClr val="accent1"/>
              </a:solidFill>
            </a:endParaRPr>
          </a:p>
          <a:p>
            <a:pPr>
              <a:spcBef>
                <a:spcPts val="1200"/>
              </a:spcBef>
            </a:pPr>
            <a:r>
              <a:rPr lang="en-US" sz="3000" noProof="0" dirty="0">
                <a:solidFill>
                  <a:schemeClr val="accent1"/>
                </a:solidFill>
              </a:rPr>
              <a:t>Make you aware of software packages that are available to help your analysis</a:t>
            </a:r>
            <a:endParaRPr lang="en-US" sz="600" noProof="0" dirty="0">
              <a:solidFill>
                <a:schemeClr val="accent1"/>
              </a:solidFill>
            </a:endParaRPr>
          </a:p>
          <a:p>
            <a:pPr>
              <a:spcBef>
                <a:spcPts val="1200"/>
              </a:spcBef>
            </a:pPr>
            <a:r>
              <a:rPr lang="en-US" sz="3000" noProof="0" dirty="0">
                <a:solidFill>
                  <a:schemeClr val="accent1"/>
                </a:solidFill>
              </a:rPr>
              <a:t>Identify common pitfalls in data analysis, interpretation, and presentation</a:t>
            </a:r>
            <a:endParaRPr lang="en-US" sz="600" noProof="0" dirty="0">
              <a:solidFill>
                <a:schemeClr val="accent1"/>
              </a:solidFill>
            </a:endParaRPr>
          </a:p>
          <a:p>
            <a:pPr>
              <a:spcBef>
                <a:spcPts val="1200"/>
              </a:spcBef>
            </a:pPr>
            <a:r>
              <a:rPr lang="en-US" sz="3000" noProof="0" dirty="0">
                <a:solidFill>
                  <a:schemeClr val="accent1"/>
                </a:solidFill>
              </a:rPr>
              <a:t>Enable you to interpret and present your findings in appropriate ways</a:t>
            </a:r>
            <a:endParaRPr lang="en-US" sz="7800" noProof="0" dirty="0">
              <a:solidFill>
                <a:schemeClr val="accent1"/>
              </a:solidFill>
            </a:endParaRPr>
          </a:p>
        </p:txBody>
      </p:sp>
      <p:sp>
        <p:nvSpPr>
          <p:cNvPr id="3" name="Footer Placeholder 2"/>
          <p:cNvSpPr>
            <a:spLocks noGrp="1"/>
          </p:cNvSpPr>
          <p:nvPr>
            <p:ph type="ftr" sz="quarter" idx="11"/>
          </p:nvPr>
        </p:nvSpPr>
        <p:spPr/>
        <p:txBody>
          <a:bodyPr/>
          <a:lstStyle/>
          <a:p>
            <a:r>
              <a:rPr lang="en-GB" sz="1000" dirty="0">
                <a:solidFill>
                  <a:schemeClr val="accent6">
                    <a:lumMod val="75000"/>
                  </a:schemeClr>
                </a:solidFill>
              </a:rPr>
              <a:t>www.id-book.com</a:t>
            </a:r>
          </a:p>
        </p:txBody>
      </p:sp>
      <p:sp>
        <p:nvSpPr>
          <p:cNvPr id="6" name="Slide Number Placeholder 5"/>
          <p:cNvSpPr>
            <a:spLocks noGrp="1"/>
          </p:cNvSpPr>
          <p:nvPr>
            <p:ph type="sldNum" sz="quarter" idx="12"/>
          </p:nvPr>
        </p:nvSpPr>
        <p:spPr/>
        <p:txBody>
          <a:bodyPr/>
          <a:lstStyle/>
          <a:p>
            <a:fld id="{A7EA2D8D-44E5-43C4-BBA1-AE3E32EF0894}" type="slidenum">
              <a:rPr lang="en-GB" sz="1050" smtClean="0">
                <a:solidFill>
                  <a:schemeClr val="accent6">
                    <a:lumMod val="75000"/>
                  </a:schemeClr>
                </a:solidFill>
              </a:rPr>
              <a:t>2</a:t>
            </a:fld>
            <a:endParaRPr lang="en-GB" dirty="0">
              <a:solidFill>
                <a:schemeClr val="accent6">
                  <a:lumMod val="75000"/>
                </a:schemeClr>
              </a:solidFill>
            </a:endParaRPr>
          </a:p>
        </p:txBody>
      </p:sp>
    </p:spTree>
    <p:extLst>
      <p:ext uri="{BB962C8B-B14F-4D97-AF65-F5344CB8AC3E}">
        <p14:creationId xmlns:p14="http://schemas.microsoft.com/office/powerpoint/2010/main" val="67975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noProof="0" dirty="0"/>
              <a:t>Summary</a:t>
            </a:r>
          </a:p>
        </p:txBody>
      </p:sp>
      <p:sp>
        <p:nvSpPr>
          <p:cNvPr id="22531" name="Rectangle 3"/>
          <p:cNvSpPr>
            <a:spLocks noGrp="1" noChangeArrowheads="1"/>
          </p:cNvSpPr>
          <p:nvPr>
            <p:ph idx="1"/>
          </p:nvPr>
        </p:nvSpPr>
        <p:spPr>
          <a:xfrm>
            <a:off x="432643" y="1268760"/>
            <a:ext cx="8229600" cy="4680520"/>
          </a:xfrm>
        </p:spPr>
        <p:txBody>
          <a:bodyPr>
            <a:normAutofit fontScale="92500" lnSpcReduction="20000"/>
          </a:bodyPr>
          <a:lstStyle/>
          <a:p>
            <a:pPr>
              <a:lnSpc>
                <a:spcPct val="120000"/>
              </a:lnSpc>
            </a:pPr>
            <a:r>
              <a:rPr lang="en-US" sz="2400" noProof="0" dirty="0"/>
              <a:t>The data analysis that can be done depends on the data gathering that was done</a:t>
            </a:r>
          </a:p>
          <a:p>
            <a:pPr>
              <a:lnSpc>
                <a:spcPct val="120000"/>
              </a:lnSpc>
              <a:spcBef>
                <a:spcPts val="800"/>
              </a:spcBef>
            </a:pPr>
            <a:r>
              <a:rPr lang="en-US" sz="2400" noProof="0" dirty="0"/>
              <a:t>Qualitative and quantitative data may be gathered from any of the three main data gathering approaches</a:t>
            </a:r>
          </a:p>
          <a:p>
            <a:pPr>
              <a:lnSpc>
                <a:spcPct val="120000"/>
              </a:lnSpc>
              <a:spcBef>
                <a:spcPts val="800"/>
              </a:spcBef>
            </a:pPr>
            <a:r>
              <a:rPr lang="en-US" sz="2400" noProof="0" dirty="0"/>
              <a:t>Percentages and averages are commonly used in Interaction Design</a:t>
            </a:r>
          </a:p>
          <a:p>
            <a:pPr>
              <a:lnSpc>
                <a:spcPct val="120000"/>
              </a:lnSpc>
              <a:spcBef>
                <a:spcPts val="800"/>
              </a:spcBef>
            </a:pPr>
            <a:r>
              <a:rPr lang="en-US" sz="2400" noProof="0" dirty="0"/>
              <a:t>Mean, median, and mode are different kinds of ‘average’ and can have very different answers for the same set of data</a:t>
            </a:r>
          </a:p>
          <a:p>
            <a:pPr>
              <a:lnSpc>
                <a:spcPct val="120000"/>
              </a:lnSpc>
              <a:spcBef>
                <a:spcPts val="800"/>
              </a:spcBef>
            </a:pPr>
            <a:r>
              <a:rPr lang="en-US" sz="2400" noProof="0" dirty="0"/>
              <a:t>Analysis of qualitative data analysis may be inductive (extracted from the data), or deductive (pre-existing concepts)</a:t>
            </a:r>
          </a:p>
          <a:p>
            <a:pPr>
              <a:lnSpc>
                <a:spcPct val="120000"/>
              </a:lnSpc>
              <a:spcBef>
                <a:spcPts val="800"/>
              </a:spcBef>
            </a:pPr>
            <a:r>
              <a:rPr lang="en-US" sz="2400" noProof="0" dirty="0"/>
              <a:t>Several analytical frameworks exist that focus on different levels of granularity with different purposes </a:t>
            </a:r>
          </a:p>
        </p:txBody>
      </p:sp>
      <p:sp>
        <p:nvSpPr>
          <p:cNvPr id="2" name="Footer Placeholder 1"/>
          <p:cNvSpPr>
            <a:spLocks noGrp="1"/>
          </p:cNvSpPr>
          <p:nvPr>
            <p:ph type="ftr" sz="quarter" idx="11"/>
          </p:nvPr>
        </p:nvSpPr>
        <p:spPr/>
        <p:txBody>
          <a:bodyPr/>
          <a:lstStyle/>
          <a:p>
            <a:r>
              <a:rPr lang="en-GB" dirty="0"/>
              <a:t>www.id-book.com</a:t>
            </a:r>
          </a:p>
        </p:txBody>
      </p:sp>
      <p:sp>
        <p:nvSpPr>
          <p:cNvPr id="6" name="TextBox 5"/>
          <p:cNvSpPr txBox="1"/>
          <p:nvPr/>
        </p:nvSpPr>
        <p:spPr>
          <a:xfrm>
            <a:off x="8403232" y="6360422"/>
            <a:ext cx="432048" cy="246221"/>
          </a:xfrm>
          <a:prstGeom prst="rect">
            <a:avLst/>
          </a:prstGeom>
          <a:noFill/>
        </p:spPr>
        <p:txBody>
          <a:bodyPr wrap="square" rtlCol="0">
            <a:spAutoFit/>
          </a:bodyPr>
          <a:lstStyle/>
          <a:p>
            <a:r>
              <a:rPr lang="en-GB" sz="1000" dirty="0">
                <a:solidFill>
                  <a:schemeClr val="accent6">
                    <a:lumMod val="75000"/>
                  </a:schemeClr>
                </a:solidFill>
              </a:rPr>
              <a:t>19</a:t>
            </a:r>
          </a:p>
        </p:txBody>
      </p:sp>
    </p:spTree>
    <p:extLst>
      <p:ext uri="{BB962C8B-B14F-4D97-AF65-F5344CB8AC3E}">
        <p14:creationId xmlns:p14="http://schemas.microsoft.com/office/powerpoint/2010/main" val="30203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noProof="0" dirty="0"/>
              <a:t>Quantitative and qualitative</a:t>
            </a:r>
          </a:p>
        </p:txBody>
      </p:sp>
      <p:sp>
        <p:nvSpPr>
          <p:cNvPr id="9219" name="Rectangle 3"/>
          <p:cNvSpPr>
            <a:spLocks noGrp="1" noChangeArrowheads="1"/>
          </p:cNvSpPr>
          <p:nvPr>
            <p:ph type="body" idx="1"/>
          </p:nvPr>
        </p:nvSpPr>
        <p:spPr>
          <a:xfrm>
            <a:off x="457200" y="1268760"/>
            <a:ext cx="8229600" cy="4857403"/>
          </a:xfrm>
        </p:spPr>
        <p:txBody>
          <a:bodyPr>
            <a:normAutofit fontScale="85000" lnSpcReduction="20000"/>
          </a:bodyPr>
          <a:lstStyle/>
          <a:p>
            <a:pPr marL="0" indent="0">
              <a:lnSpc>
                <a:spcPct val="120000"/>
              </a:lnSpc>
              <a:buNone/>
            </a:pPr>
            <a:r>
              <a:rPr lang="en-US" b="1" noProof="0" dirty="0"/>
              <a:t>Quantitative data</a:t>
            </a:r>
            <a:r>
              <a:rPr lang="en-US" noProof="0" dirty="0"/>
              <a:t>: Expressed as numbers</a:t>
            </a:r>
          </a:p>
          <a:p>
            <a:pPr marL="0" indent="0">
              <a:lnSpc>
                <a:spcPct val="120000"/>
              </a:lnSpc>
              <a:spcBef>
                <a:spcPts val="1200"/>
              </a:spcBef>
              <a:buNone/>
            </a:pPr>
            <a:r>
              <a:rPr lang="en-US" b="1" noProof="0" dirty="0"/>
              <a:t>Qualitative data</a:t>
            </a:r>
            <a:r>
              <a:rPr lang="en-US" noProof="0" dirty="0"/>
              <a:t>: Difficult to measure sensibly as numbers, for example, count number of words to measure dissatisfaction</a:t>
            </a:r>
          </a:p>
          <a:p>
            <a:pPr marL="0" indent="0">
              <a:lnSpc>
                <a:spcPct val="120000"/>
              </a:lnSpc>
              <a:spcBef>
                <a:spcPts val="1200"/>
              </a:spcBef>
              <a:buNone/>
            </a:pPr>
            <a:r>
              <a:rPr lang="en-US" b="1" noProof="0" dirty="0"/>
              <a:t>Quantitative analysis</a:t>
            </a:r>
            <a:r>
              <a:rPr lang="en-US" noProof="0" dirty="0"/>
              <a:t>: Numerical methods to ascertain size, magnitude, and amount</a:t>
            </a:r>
          </a:p>
          <a:p>
            <a:pPr marL="0" indent="0">
              <a:lnSpc>
                <a:spcPct val="120000"/>
              </a:lnSpc>
              <a:spcBef>
                <a:spcPts val="1200"/>
              </a:spcBef>
              <a:buNone/>
            </a:pPr>
            <a:r>
              <a:rPr lang="en-US" b="1" noProof="0" dirty="0"/>
              <a:t>Qualitative analysis</a:t>
            </a:r>
            <a:r>
              <a:rPr lang="en-US" noProof="0" dirty="0"/>
              <a:t>: Expresses the nature of elements and is represented as themes, patterns, or stories</a:t>
            </a:r>
          </a:p>
          <a:p>
            <a:pPr marL="0" indent="0">
              <a:lnSpc>
                <a:spcPct val="120000"/>
              </a:lnSpc>
              <a:spcBef>
                <a:spcPts val="1500"/>
              </a:spcBef>
              <a:buNone/>
            </a:pPr>
            <a:r>
              <a:rPr lang="en-US" i="1" noProof="0" dirty="0"/>
              <a:t>Be careful how you manipulate data and numbers!</a:t>
            </a:r>
          </a:p>
        </p:txBody>
      </p:sp>
      <p:sp>
        <p:nvSpPr>
          <p:cNvPr id="3" name="Footer Placeholder 2"/>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pPr/>
              <a:t>3</a:t>
            </a:fld>
            <a:endParaRPr lang="en-GB" dirty="0"/>
          </a:p>
        </p:txBody>
      </p:sp>
    </p:spTree>
    <p:extLst>
      <p:ext uri="{BB962C8B-B14F-4D97-AF65-F5344CB8AC3E}">
        <p14:creationId xmlns:p14="http://schemas.microsoft.com/office/powerpoint/2010/main" val="214189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noProof="0" dirty="0"/>
              <a:t>Basic quantitative analysis</a:t>
            </a:r>
          </a:p>
        </p:txBody>
      </p:sp>
      <p:sp>
        <p:nvSpPr>
          <p:cNvPr id="10243" name="Rectangle 3" descr="Graphical representations of (top) the distribution of errors made. (Bottom) The figure depicts the spread of social media experience within the participant group."/>
          <p:cNvSpPr>
            <a:spLocks noGrp="1" noChangeArrowheads="1"/>
          </p:cNvSpPr>
          <p:nvPr>
            <p:ph idx="1"/>
          </p:nvPr>
        </p:nvSpPr>
        <p:spPr>
          <a:xfrm>
            <a:off x="582274" y="1184155"/>
            <a:ext cx="8229600" cy="3417243"/>
          </a:xfrm>
        </p:spPr>
        <p:txBody>
          <a:bodyPr>
            <a:normAutofit fontScale="92500"/>
          </a:bodyPr>
          <a:lstStyle/>
          <a:p>
            <a:r>
              <a:rPr lang="en-US" sz="2800" noProof="0" dirty="0">
                <a:solidFill>
                  <a:schemeClr val="accent1"/>
                </a:solidFill>
              </a:rPr>
              <a:t>Averages: </a:t>
            </a:r>
          </a:p>
          <a:p>
            <a:pPr marL="457200" lvl="1" indent="0">
              <a:buNone/>
            </a:pPr>
            <a:r>
              <a:rPr lang="en-US" sz="2400" b="1" noProof="0" dirty="0">
                <a:solidFill>
                  <a:schemeClr val="accent1"/>
                </a:solidFill>
              </a:rPr>
              <a:t>Mean</a:t>
            </a:r>
            <a:r>
              <a:rPr lang="en-US" sz="2400" noProof="0" dirty="0">
                <a:solidFill>
                  <a:schemeClr val="accent1"/>
                </a:solidFill>
              </a:rPr>
              <a:t>: Add up values and divide by number of data points</a:t>
            </a:r>
          </a:p>
          <a:p>
            <a:pPr marL="457200" lvl="1" indent="0">
              <a:spcBef>
                <a:spcPts val="600"/>
              </a:spcBef>
              <a:buNone/>
            </a:pPr>
            <a:r>
              <a:rPr lang="en-US" sz="2400" b="1" noProof="0" dirty="0">
                <a:solidFill>
                  <a:schemeClr val="accent1"/>
                </a:solidFill>
              </a:rPr>
              <a:t>Median</a:t>
            </a:r>
            <a:r>
              <a:rPr lang="en-US" sz="2400" noProof="0" dirty="0">
                <a:solidFill>
                  <a:schemeClr val="accent1"/>
                </a:solidFill>
              </a:rPr>
              <a:t>: Middle value of data when ranked</a:t>
            </a:r>
          </a:p>
          <a:p>
            <a:pPr marL="457200" lvl="1" indent="0">
              <a:spcBef>
                <a:spcPts val="600"/>
              </a:spcBef>
              <a:buNone/>
            </a:pPr>
            <a:r>
              <a:rPr lang="en-US" sz="2400" b="1" noProof="0" dirty="0">
                <a:solidFill>
                  <a:schemeClr val="accent1"/>
                </a:solidFill>
              </a:rPr>
              <a:t>Mode</a:t>
            </a:r>
            <a:r>
              <a:rPr lang="en-US" sz="2400" noProof="0" dirty="0">
                <a:solidFill>
                  <a:schemeClr val="accent1"/>
                </a:solidFill>
              </a:rPr>
              <a:t>: Figure that appears most often in the data</a:t>
            </a:r>
          </a:p>
          <a:p>
            <a:pPr>
              <a:spcBef>
                <a:spcPts val="1200"/>
              </a:spcBef>
            </a:pPr>
            <a:r>
              <a:rPr lang="en-US" sz="2800" noProof="0" dirty="0">
                <a:solidFill>
                  <a:schemeClr val="accent1"/>
                </a:solidFill>
              </a:rPr>
              <a:t>Percentages</a:t>
            </a:r>
          </a:p>
          <a:p>
            <a:pPr>
              <a:spcBef>
                <a:spcPts val="1200"/>
              </a:spcBef>
            </a:pPr>
            <a:r>
              <a:rPr lang="en-US" sz="2800" noProof="0" dirty="0">
                <a:solidFill>
                  <a:schemeClr val="accent1"/>
                </a:solidFill>
              </a:rPr>
              <a:t>Be careful not to mislead with numbers!</a:t>
            </a:r>
          </a:p>
          <a:p>
            <a:pPr>
              <a:spcBef>
                <a:spcPts val="1200"/>
              </a:spcBef>
            </a:pPr>
            <a:r>
              <a:rPr lang="en-US" sz="2800" noProof="0" dirty="0">
                <a:solidFill>
                  <a:schemeClr val="accent1"/>
                </a:solidFill>
              </a:rPr>
              <a:t>Graphical representations give overview of data</a:t>
            </a:r>
          </a:p>
        </p:txBody>
      </p:sp>
      <p:sp>
        <p:nvSpPr>
          <p:cNvPr id="2" name="Footer Placeholder 1"/>
          <p:cNvSpPr>
            <a:spLocks noGrp="1"/>
          </p:cNvSpPr>
          <p:nvPr>
            <p:ph type="ftr" sz="quarter" idx="11"/>
          </p:nvPr>
        </p:nvSpPr>
        <p:spPr/>
        <p:txBody>
          <a:bodyPr/>
          <a:lstStyle/>
          <a:p>
            <a:r>
              <a:rPr lang="en-GB" sz="1000" dirty="0">
                <a:solidFill>
                  <a:schemeClr val="accent6">
                    <a:lumMod val="75000"/>
                  </a:schemeClr>
                </a:solidFill>
              </a:rPr>
              <a:t>www.id-book.com</a:t>
            </a:r>
          </a:p>
        </p:txBody>
      </p:sp>
      <p:sp>
        <p:nvSpPr>
          <p:cNvPr id="102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dirty="0"/>
          </a:p>
        </p:txBody>
      </p:sp>
      <p:graphicFrame>
        <p:nvGraphicFramePr>
          <p:cNvPr id="10245" name="Object 5" descr="Graphical representation of the distribution of errors made."/>
          <p:cNvGraphicFramePr>
            <a:graphicFrameLocks noChangeAspect="1"/>
          </p:cNvGraphicFramePr>
          <p:nvPr>
            <p:extLst>
              <p:ext uri="{D42A27DB-BD31-4B8C-83A1-F6EECF244321}">
                <p14:modId xmlns:p14="http://schemas.microsoft.com/office/powerpoint/2010/main" val="4241291468"/>
              </p:ext>
            </p:extLst>
          </p:nvPr>
        </p:nvGraphicFramePr>
        <p:xfrm>
          <a:off x="457200" y="4604274"/>
          <a:ext cx="2790363" cy="1877120"/>
        </p:xfrm>
        <a:graphic>
          <a:graphicData uri="http://schemas.openxmlformats.org/presentationml/2006/ole">
            <mc:AlternateContent xmlns:mc="http://schemas.openxmlformats.org/markup-compatibility/2006">
              <mc:Choice xmlns:v="urn:schemas-microsoft-com:vml" Requires="v">
                <p:oleObj spid="_x0000_s4257" name="Chart" r:id="rId4" imgW="4810049" imgH="3238500" progId="Excel.Chart.8">
                  <p:embed/>
                </p:oleObj>
              </mc:Choice>
              <mc:Fallback>
                <p:oleObj name="Chart" r:id="rId4" imgW="4810049" imgH="323850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604274"/>
                        <a:ext cx="2790363" cy="1877120"/>
                      </a:xfrm>
                      <a:prstGeom prst="rect">
                        <a:avLst/>
                      </a:prstGeom>
                      <a:noFill/>
                    </p:spPr>
                  </p:pic>
                </p:oleObj>
              </mc:Fallback>
            </mc:AlternateContent>
          </a:graphicData>
        </a:graphic>
      </p:graphicFrame>
      <p:sp>
        <p:nvSpPr>
          <p:cNvPr id="10246" name="Rectangle 6"/>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dirty="0"/>
          </a:p>
        </p:txBody>
      </p:sp>
      <p:sp>
        <p:nvSpPr>
          <p:cNvPr id="10248" name="Rectangle 8"/>
          <p:cNvSpPr>
            <a:spLocks noChangeArrowheads="1"/>
          </p:cNvSpPr>
          <p:nvPr/>
        </p:nvSpPr>
        <p:spPr bwMode="auto">
          <a:xfrm>
            <a:off x="0" y="1966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dirty="0"/>
          </a:p>
        </p:txBody>
      </p:sp>
      <p:graphicFrame>
        <p:nvGraphicFramePr>
          <p:cNvPr id="10249" name="Object 9" descr="Scatter diagram with user on the x axis and number of errors made on the y axis."/>
          <p:cNvGraphicFramePr>
            <a:graphicFrameLocks noChangeAspect="1"/>
          </p:cNvGraphicFramePr>
          <p:nvPr>
            <p:extLst>
              <p:ext uri="{D42A27DB-BD31-4B8C-83A1-F6EECF244321}">
                <p14:modId xmlns:p14="http://schemas.microsoft.com/office/powerpoint/2010/main" val="1322241200"/>
              </p:ext>
            </p:extLst>
          </p:nvPr>
        </p:nvGraphicFramePr>
        <p:xfrm>
          <a:off x="3342324" y="4601398"/>
          <a:ext cx="2709499" cy="1827337"/>
        </p:xfrm>
        <a:graphic>
          <a:graphicData uri="http://schemas.openxmlformats.org/presentationml/2006/ole">
            <mc:AlternateContent xmlns:mc="http://schemas.openxmlformats.org/markup-compatibility/2006">
              <mc:Choice xmlns:v="urn:schemas-microsoft-com:vml" Requires="v">
                <p:oleObj spid="_x0000_s4258" name="Chart" r:id="rId6" imgW="4685016" imgH="3154166" progId="Excel.Chart.8">
                  <p:embed/>
                </p:oleObj>
              </mc:Choice>
              <mc:Fallback>
                <p:oleObj name="Chart" r:id="rId6" imgW="4685016" imgH="3154166" progId="Excel.Char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2324" y="4601398"/>
                        <a:ext cx="2709499" cy="1827337"/>
                      </a:xfrm>
                      <a:prstGeom prst="rect">
                        <a:avLst/>
                      </a:prstGeom>
                      <a:noFill/>
                    </p:spPr>
                  </p:pic>
                </p:oleObj>
              </mc:Fallback>
            </mc:AlternateContent>
          </a:graphicData>
        </a:graphic>
      </p:graphicFrame>
      <p:sp>
        <p:nvSpPr>
          <p:cNvPr id="3" name="TextBox 2"/>
          <p:cNvSpPr txBox="1"/>
          <p:nvPr/>
        </p:nvSpPr>
        <p:spPr>
          <a:xfrm>
            <a:off x="8502286" y="6560743"/>
            <a:ext cx="648072" cy="246221"/>
          </a:xfrm>
          <a:prstGeom prst="rect">
            <a:avLst/>
          </a:prstGeom>
          <a:noFill/>
        </p:spPr>
        <p:txBody>
          <a:bodyPr wrap="square" rtlCol="0">
            <a:spAutoFit/>
          </a:bodyPr>
          <a:lstStyle/>
          <a:p>
            <a:r>
              <a:rPr lang="en-GB" sz="1000" dirty="0">
                <a:solidFill>
                  <a:schemeClr val="accent6">
                    <a:lumMod val="75000"/>
                  </a:schemeClr>
                </a:solidFill>
              </a:rPr>
              <a:t>4</a:t>
            </a:r>
          </a:p>
        </p:txBody>
      </p:sp>
      <p:pic>
        <p:nvPicPr>
          <p:cNvPr id="5" name="Picture 4" descr="The figure depicts the spread of social media experience within the participant group.">
            <a:extLst>
              <a:ext uri="{FF2B5EF4-FFF2-40B4-BE49-F238E27FC236}">
                <a16:creationId xmlns:a16="http://schemas.microsoft.com/office/drawing/2014/main" id="{DBDEB296-469B-D04F-BA96-E74FD688DB83}"/>
              </a:ext>
            </a:extLst>
          </p:cNvPr>
          <p:cNvPicPr>
            <a:picLocks noChangeAspect="1"/>
          </p:cNvPicPr>
          <p:nvPr/>
        </p:nvPicPr>
        <p:blipFill rotWithShape="1">
          <a:blip r:embed="rId8">
            <a:extLst>
              <a:ext uri="{28A0092B-C50C-407E-A947-70E740481C1C}">
                <a14:useLocalDpi xmlns:a14="http://schemas.microsoft.com/office/drawing/2010/main" val="0"/>
              </a:ext>
            </a:extLst>
          </a:blip>
          <a:srcRect l="9501" t="51443" r="9501" b="2390"/>
          <a:stretch/>
        </p:blipFill>
        <p:spPr>
          <a:xfrm>
            <a:off x="5932936" y="4504587"/>
            <a:ext cx="3144775" cy="2012656"/>
          </a:xfrm>
          <a:prstGeom prst="rect">
            <a:avLst/>
          </a:prstGeom>
        </p:spPr>
      </p:pic>
    </p:spTree>
    <p:extLst>
      <p:ext uri="{BB962C8B-B14F-4D97-AF65-F5344CB8AC3E}">
        <p14:creationId xmlns:p14="http://schemas.microsoft.com/office/powerpoint/2010/main" val="286046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78496" y="273845"/>
            <a:ext cx="5987008" cy="1143000"/>
          </a:xfrm>
        </p:spPr>
        <p:txBody>
          <a:bodyPr>
            <a:normAutofit fontScale="90000"/>
          </a:bodyPr>
          <a:lstStyle/>
          <a:p>
            <a:r>
              <a:rPr lang="en-US" noProof="0" dirty="0"/>
              <a:t>How question design affects data analysis</a:t>
            </a:r>
          </a:p>
        </p:txBody>
      </p:sp>
      <p:sp>
        <p:nvSpPr>
          <p:cNvPr id="10243" name="Rectangle 3"/>
          <p:cNvSpPr>
            <a:spLocks noGrp="1" noChangeArrowheads="1"/>
          </p:cNvSpPr>
          <p:nvPr>
            <p:ph idx="1"/>
          </p:nvPr>
        </p:nvSpPr>
        <p:spPr>
          <a:xfrm>
            <a:off x="457200" y="1600200"/>
            <a:ext cx="8229600" cy="4565091"/>
          </a:xfrm>
        </p:spPr>
        <p:txBody>
          <a:bodyPr>
            <a:normAutofit/>
          </a:bodyPr>
          <a:lstStyle/>
          <a:p>
            <a:r>
              <a:rPr lang="en-US" noProof="0" dirty="0"/>
              <a:t>Question design affects analysis </a:t>
            </a:r>
          </a:p>
          <a:p>
            <a:pPr marL="401638" lvl="2" indent="0">
              <a:spcBef>
                <a:spcPts val="2400"/>
              </a:spcBef>
              <a:buNone/>
            </a:pPr>
            <a:r>
              <a:rPr lang="en-US" sz="2800" b="1" noProof="0" dirty="0"/>
              <a:t>Open question</a:t>
            </a:r>
            <a:r>
              <a:rPr lang="en-US" sz="2800" noProof="0" dirty="0"/>
              <a:t>: Each answer analyzed separately</a:t>
            </a:r>
          </a:p>
          <a:p>
            <a:pPr marL="401638" lvl="2" indent="0">
              <a:buNone/>
            </a:pPr>
            <a:r>
              <a:rPr lang="en-US" sz="2800" b="1" noProof="0" dirty="0"/>
              <a:t>Closed question</a:t>
            </a:r>
            <a:r>
              <a:rPr lang="en-US" sz="2800" noProof="0" dirty="0"/>
              <a:t>: Analyzed quantitatively</a:t>
            </a:r>
          </a:p>
          <a:p>
            <a:pPr>
              <a:spcBef>
                <a:spcPts val="2400"/>
              </a:spcBef>
            </a:pPr>
            <a:r>
              <a:rPr lang="en-US" noProof="0" dirty="0"/>
              <a:t>Fixed alternative answers restrict what can be said in findings</a:t>
            </a:r>
          </a:p>
        </p:txBody>
      </p:sp>
      <p:sp>
        <p:nvSpPr>
          <p:cNvPr id="2" name="Footer Placeholder 1"/>
          <p:cNvSpPr>
            <a:spLocks noGrp="1"/>
          </p:cNvSpPr>
          <p:nvPr>
            <p:ph type="ftr" sz="quarter" idx="11"/>
          </p:nvPr>
        </p:nvSpPr>
        <p:spPr/>
        <p:txBody>
          <a:bodyPr/>
          <a:lstStyle/>
          <a:p>
            <a:r>
              <a:rPr lang="en-GB" dirty="0"/>
              <a:t>www.id-book.com</a:t>
            </a:r>
          </a:p>
        </p:txBody>
      </p:sp>
      <p:sp>
        <p:nvSpPr>
          <p:cNvPr id="102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dirty="0"/>
          </a:p>
        </p:txBody>
      </p:sp>
      <p:sp>
        <p:nvSpPr>
          <p:cNvPr id="10246" name="Rectangle 6"/>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dirty="0"/>
          </a:p>
        </p:txBody>
      </p:sp>
      <p:sp>
        <p:nvSpPr>
          <p:cNvPr id="10248" name="Rectangle 8"/>
          <p:cNvSpPr>
            <a:spLocks noChangeArrowheads="1"/>
          </p:cNvSpPr>
          <p:nvPr/>
        </p:nvSpPr>
        <p:spPr bwMode="auto">
          <a:xfrm>
            <a:off x="0" y="1966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dirty="0"/>
          </a:p>
        </p:txBody>
      </p:sp>
      <p:sp>
        <p:nvSpPr>
          <p:cNvPr id="3" name="TextBox 2"/>
          <p:cNvSpPr txBox="1"/>
          <p:nvPr/>
        </p:nvSpPr>
        <p:spPr>
          <a:xfrm>
            <a:off x="8502286" y="6560743"/>
            <a:ext cx="648072" cy="246221"/>
          </a:xfrm>
          <a:prstGeom prst="rect">
            <a:avLst/>
          </a:prstGeom>
          <a:noFill/>
        </p:spPr>
        <p:txBody>
          <a:bodyPr wrap="square" rtlCol="0">
            <a:spAutoFit/>
          </a:bodyPr>
          <a:lstStyle/>
          <a:p>
            <a:r>
              <a:rPr lang="en-GB" sz="1000" dirty="0">
                <a:solidFill>
                  <a:schemeClr val="accent6">
                    <a:lumMod val="75000"/>
                  </a:schemeClr>
                </a:solidFill>
              </a:rPr>
              <a:t>4</a:t>
            </a:r>
          </a:p>
        </p:txBody>
      </p:sp>
    </p:spTree>
    <p:extLst>
      <p:ext uri="{BB962C8B-B14F-4D97-AF65-F5344CB8AC3E}">
        <p14:creationId xmlns:p14="http://schemas.microsoft.com/office/powerpoint/2010/main" val="311593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4213" y="189531"/>
            <a:ext cx="7772400" cy="71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Basic qualitative analysis</a:t>
            </a:r>
          </a:p>
        </p:txBody>
      </p:sp>
      <p:sp>
        <p:nvSpPr>
          <p:cNvPr id="13315" name="Rectangle 3"/>
          <p:cNvSpPr>
            <a:spLocks noChangeArrowheads="1"/>
          </p:cNvSpPr>
          <p:nvPr/>
        </p:nvSpPr>
        <p:spPr bwMode="auto">
          <a:xfrm>
            <a:off x="341313" y="1052736"/>
            <a:ext cx="845820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sz="2800" dirty="0">
                <a:solidFill>
                  <a:schemeClr val="accent1"/>
                </a:solidFill>
                <a:latin typeface="Liberation Sans"/>
              </a:rPr>
              <a:t>Looking for critical incidents</a:t>
            </a:r>
          </a:p>
          <a:p>
            <a:pPr marL="742950" lvl="1" indent="-285750">
              <a:spcBef>
                <a:spcPct val="20000"/>
              </a:spcBef>
              <a:buFont typeface="Wingdings" pitchFamily="2" charset="2"/>
              <a:buChar char="§"/>
            </a:pPr>
            <a:r>
              <a:rPr lang="en-US" sz="2000" dirty="0">
                <a:solidFill>
                  <a:schemeClr val="accent1"/>
                </a:solidFill>
                <a:latin typeface="Liberation Sans"/>
              </a:rPr>
              <a:t>Helps to focus in on key events</a:t>
            </a:r>
          </a:p>
          <a:p>
            <a:pPr marL="742950" lvl="1" indent="-285750">
              <a:spcBef>
                <a:spcPct val="20000"/>
              </a:spcBef>
              <a:buFont typeface="Wingdings" pitchFamily="2" charset="2"/>
              <a:buChar char="§"/>
            </a:pPr>
            <a:r>
              <a:rPr lang="en-US" sz="2000" dirty="0">
                <a:solidFill>
                  <a:schemeClr val="accent1"/>
                </a:solidFill>
                <a:latin typeface="Liberation Sans"/>
              </a:rPr>
              <a:t>Then analysis can proceed using specific techniques</a:t>
            </a:r>
          </a:p>
          <a:p>
            <a:pPr marL="342900" indent="-342900">
              <a:spcBef>
                <a:spcPts val="1200"/>
              </a:spcBef>
              <a:buFontTx/>
              <a:buChar char="•"/>
            </a:pPr>
            <a:r>
              <a:rPr lang="en-US" sz="2800" dirty="0">
                <a:solidFill>
                  <a:schemeClr val="accent1"/>
                </a:solidFill>
                <a:latin typeface="Liberation Sans"/>
              </a:rPr>
              <a:t>Identifying themes</a:t>
            </a:r>
          </a:p>
          <a:p>
            <a:pPr marL="742950" lvl="1" indent="-285750">
              <a:spcBef>
                <a:spcPct val="20000"/>
              </a:spcBef>
              <a:buFont typeface="Wingdings" pitchFamily="2" charset="2"/>
              <a:buChar char="§"/>
            </a:pPr>
            <a:r>
              <a:rPr lang="en-US" sz="2000" dirty="0">
                <a:solidFill>
                  <a:schemeClr val="accent1"/>
                </a:solidFill>
                <a:latin typeface="Liberation Sans"/>
              </a:rPr>
              <a:t>Emergent from data, dependent on observation framework if used</a:t>
            </a:r>
          </a:p>
          <a:p>
            <a:pPr marL="742950" lvl="1" indent="-285750">
              <a:spcBef>
                <a:spcPct val="20000"/>
              </a:spcBef>
              <a:buFont typeface="Wingdings" pitchFamily="2" charset="2"/>
              <a:buChar char="§"/>
            </a:pPr>
            <a:r>
              <a:rPr lang="en-US" sz="2000" dirty="0">
                <a:solidFill>
                  <a:schemeClr val="accent1"/>
                </a:solidFill>
                <a:latin typeface="Liberation Sans"/>
              </a:rPr>
              <a:t>Inductive analysis</a:t>
            </a:r>
          </a:p>
          <a:p>
            <a:pPr marL="342900" indent="-342900">
              <a:spcBef>
                <a:spcPts val="1200"/>
              </a:spcBef>
              <a:buFontTx/>
              <a:buChar char="•"/>
            </a:pPr>
            <a:r>
              <a:rPr lang="en-US" sz="2800" dirty="0">
                <a:solidFill>
                  <a:schemeClr val="accent1"/>
                </a:solidFill>
                <a:latin typeface="Liberation Sans"/>
              </a:rPr>
              <a:t>Categorizing</a:t>
            </a:r>
            <a:r>
              <a:rPr lang="en-US" sz="2800" i="1" dirty="0">
                <a:solidFill>
                  <a:schemeClr val="accent1"/>
                </a:solidFill>
                <a:latin typeface="Liberation Sans"/>
              </a:rPr>
              <a:t> </a:t>
            </a:r>
            <a:r>
              <a:rPr lang="en-US" sz="2800" dirty="0">
                <a:solidFill>
                  <a:schemeClr val="accent1"/>
                </a:solidFill>
                <a:latin typeface="Liberation Sans"/>
              </a:rPr>
              <a:t>data</a:t>
            </a:r>
          </a:p>
          <a:p>
            <a:pPr marL="742950" lvl="1" indent="-285750">
              <a:spcBef>
                <a:spcPct val="20000"/>
              </a:spcBef>
              <a:buFont typeface="Wingdings" pitchFamily="2" charset="2"/>
              <a:buChar char="§"/>
            </a:pPr>
            <a:r>
              <a:rPr lang="en-US" sz="2000" dirty="0">
                <a:solidFill>
                  <a:schemeClr val="accent1"/>
                </a:solidFill>
                <a:latin typeface="Liberation Sans"/>
              </a:rPr>
              <a:t>Categorization scheme pre-specified</a:t>
            </a:r>
          </a:p>
          <a:p>
            <a:pPr marL="742950" lvl="1" indent="-285750">
              <a:spcBef>
                <a:spcPct val="20000"/>
              </a:spcBef>
              <a:buFont typeface="Wingdings" pitchFamily="2" charset="2"/>
              <a:buChar char="§"/>
            </a:pPr>
            <a:r>
              <a:rPr lang="en-US" sz="2000" dirty="0">
                <a:solidFill>
                  <a:schemeClr val="accent1"/>
                </a:solidFill>
                <a:latin typeface="Liberation Sans"/>
              </a:rPr>
              <a:t>Deductive analysis</a:t>
            </a:r>
          </a:p>
          <a:p>
            <a:pPr marL="342900" indent="-342900">
              <a:spcBef>
                <a:spcPts val="1200"/>
              </a:spcBef>
              <a:buFontTx/>
              <a:buChar char="•"/>
            </a:pPr>
            <a:r>
              <a:rPr lang="en-US" sz="2800" dirty="0">
                <a:solidFill>
                  <a:schemeClr val="accent1"/>
                </a:solidFill>
                <a:latin typeface="Liberation Sans"/>
              </a:rPr>
              <a:t>In practice, combination of inductive and deductive</a:t>
            </a:r>
          </a:p>
        </p:txBody>
      </p:sp>
      <p:sp>
        <p:nvSpPr>
          <p:cNvPr id="3" name="Footer Placeholder 2"/>
          <p:cNvSpPr>
            <a:spLocks noGrp="1"/>
          </p:cNvSpPr>
          <p:nvPr>
            <p:ph type="ftr" sz="quarter" idx="11"/>
          </p:nvPr>
        </p:nvSpPr>
        <p:spPr/>
        <p:txBody>
          <a:bodyPr/>
          <a:lstStyle/>
          <a:p>
            <a:r>
              <a:rPr lang="en-GB" dirty="0"/>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pPr/>
              <a:t>6</a:t>
            </a:fld>
            <a:endParaRPr lang="en-GB" dirty="0"/>
          </a:p>
        </p:txBody>
      </p:sp>
    </p:spTree>
    <p:extLst>
      <p:ext uri="{BB962C8B-B14F-4D97-AF65-F5344CB8AC3E}">
        <p14:creationId xmlns:p14="http://schemas.microsoft.com/office/powerpoint/2010/main" val="308916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4C58-BC3B-3F4B-BF99-21267F13CC7B}"/>
              </a:ext>
            </a:extLst>
          </p:cNvPr>
          <p:cNvSpPr>
            <a:spLocks noGrp="1"/>
          </p:cNvSpPr>
          <p:nvPr>
            <p:ph type="title"/>
          </p:nvPr>
        </p:nvSpPr>
        <p:spPr>
          <a:xfrm>
            <a:off x="251520" y="116632"/>
            <a:ext cx="8435280" cy="1008112"/>
          </a:xfrm>
        </p:spPr>
        <p:txBody>
          <a:bodyPr>
            <a:normAutofit/>
          </a:bodyPr>
          <a:lstStyle/>
          <a:p>
            <a:r>
              <a:rPr lang="en-US" noProof="0" dirty="0"/>
              <a:t>Which analytical framework?</a:t>
            </a:r>
          </a:p>
        </p:txBody>
      </p:sp>
      <p:sp>
        <p:nvSpPr>
          <p:cNvPr id="3" name="Footer Placeholder 2"/>
          <p:cNvSpPr>
            <a:spLocks noGrp="1"/>
          </p:cNvSpPr>
          <p:nvPr>
            <p:ph type="ftr" sz="quarter" idx="11"/>
          </p:nvPr>
        </p:nvSpPr>
        <p:spPr/>
        <p:txBody>
          <a:bodyPr/>
          <a:lstStyle/>
          <a:p>
            <a:r>
              <a:rPr lang="en-GB" dirty="0"/>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pPr/>
              <a:t>7</a:t>
            </a:fld>
            <a:endParaRPr lang="en-GB" dirty="0"/>
          </a:p>
        </p:txBody>
      </p:sp>
      <p:pic>
        <p:nvPicPr>
          <p:cNvPr id="6" name="Picture 5" descr="Table showing categories for six analytical frameworks. Catgories include Framework, Data, Focus, Expected Outcomes, and Level of Granularity. Frameworks include Conversation analysis, Discourse analysis, Content analysis, Interaction analysis, Grounded Theory, and Systems-based frameorks.">
            <a:extLst>
              <a:ext uri="{FF2B5EF4-FFF2-40B4-BE49-F238E27FC236}">
                <a16:creationId xmlns:a16="http://schemas.microsoft.com/office/drawing/2014/main" id="{69A35F67-20B7-714A-93DC-B882EE237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988219"/>
            <a:ext cx="6492571" cy="5733256"/>
          </a:xfrm>
          <a:prstGeom prst="rect">
            <a:avLst/>
          </a:prstGeom>
        </p:spPr>
      </p:pic>
    </p:spTree>
    <p:extLst>
      <p:ext uri="{BB962C8B-B14F-4D97-AF65-F5344CB8AC3E}">
        <p14:creationId xmlns:p14="http://schemas.microsoft.com/office/powerpoint/2010/main" val="163605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26064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Conversation Analysis</a:t>
            </a:r>
          </a:p>
        </p:txBody>
      </p:sp>
      <p:sp>
        <p:nvSpPr>
          <p:cNvPr id="15363" name="Rectangle 3" descr="Code of extract"/>
          <p:cNvSpPr>
            <a:spLocks noChangeArrowheads="1"/>
          </p:cNvSpPr>
          <p:nvPr/>
        </p:nvSpPr>
        <p:spPr bwMode="auto">
          <a:xfrm>
            <a:off x="467544" y="1403648"/>
            <a:ext cx="8568952" cy="94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pPr>
            <a:r>
              <a:rPr lang="en-US" sz="3200" dirty="0">
                <a:solidFill>
                  <a:schemeClr val="accent1"/>
                </a:solidFill>
                <a:latin typeface="Liberation Sans"/>
              </a:rPr>
              <a:t>Examines the semantics of a conversation in fine detail</a:t>
            </a:r>
            <a:endParaRPr lang="en-US" sz="16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pPr/>
              <a:t>8</a:t>
            </a:fld>
            <a:endParaRPr lang="en-GB" dirty="0"/>
          </a:p>
        </p:txBody>
      </p:sp>
      <p:pic>
        <p:nvPicPr>
          <p:cNvPr id="9" name="Picture 8" descr="Extract of code of a conversation between a family and Alexa">
            <a:extLst>
              <a:ext uri="{FF2B5EF4-FFF2-40B4-BE49-F238E27FC236}">
                <a16:creationId xmlns:a16="http://schemas.microsoft.com/office/drawing/2014/main" id="{EC226F7F-3222-8849-A1BE-9D8421197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950" y="2476218"/>
            <a:ext cx="6642100" cy="2882900"/>
          </a:xfrm>
          <a:prstGeom prst="rect">
            <a:avLst/>
          </a:prstGeom>
        </p:spPr>
      </p:pic>
      <p:sp>
        <p:nvSpPr>
          <p:cNvPr id="12" name="Rectangle 3">
            <a:extLst>
              <a:ext uri="{FF2B5EF4-FFF2-40B4-BE49-F238E27FC236}">
                <a16:creationId xmlns:a16="http://schemas.microsoft.com/office/drawing/2014/main" id="{FB785376-1730-4948-9B11-0C8C2BF3705D}"/>
              </a:ext>
            </a:extLst>
          </p:cNvPr>
          <p:cNvSpPr>
            <a:spLocks noChangeArrowheads="1"/>
          </p:cNvSpPr>
          <p:nvPr/>
        </p:nvSpPr>
        <p:spPr bwMode="auto">
          <a:xfrm>
            <a:off x="685800" y="5454352"/>
            <a:ext cx="8001000" cy="90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pPr>
            <a:r>
              <a:rPr lang="en-US" sz="2800" dirty="0">
                <a:solidFill>
                  <a:schemeClr val="accent1"/>
                </a:solidFill>
                <a:latin typeface="Liberation Sans"/>
              </a:rPr>
              <a:t>An extract of the conversation between a family and Alexa</a:t>
            </a:r>
          </a:p>
        </p:txBody>
      </p:sp>
    </p:spTree>
    <p:extLst>
      <p:ext uri="{BB962C8B-B14F-4D97-AF65-F5344CB8AC3E}">
        <p14:creationId xmlns:p14="http://schemas.microsoft.com/office/powerpoint/2010/main" val="374637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4213" y="620713"/>
            <a:ext cx="7772400" cy="93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4000" dirty="0">
                <a:solidFill>
                  <a:schemeClr val="accent6">
                    <a:lumMod val="75000"/>
                  </a:schemeClr>
                </a:solidFill>
                <a:latin typeface="Liberation Sans"/>
              </a:rPr>
              <a:t>Discourse Analysis</a:t>
            </a:r>
          </a:p>
        </p:txBody>
      </p:sp>
      <p:sp>
        <p:nvSpPr>
          <p:cNvPr id="16387" name="Rectangle 3"/>
          <p:cNvSpPr>
            <a:spLocks noChangeArrowheads="1"/>
          </p:cNvSpPr>
          <p:nvPr/>
        </p:nvSpPr>
        <p:spPr bwMode="auto">
          <a:xfrm>
            <a:off x="611188" y="1700212"/>
            <a:ext cx="8153400" cy="432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10000"/>
              </a:lnSpc>
              <a:spcBef>
                <a:spcPct val="20000"/>
              </a:spcBef>
              <a:buFontTx/>
              <a:buChar char="•"/>
            </a:pPr>
            <a:r>
              <a:rPr lang="en-US" sz="3000" dirty="0">
                <a:solidFill>
                  <a:schemeClr val="accent1"/>
                </a:solidFill>
                <a:latin typeface="Liberation Sans"/>
              </a:rPr>
              <a:t>Focuses on dialogue; that is, the meaning of what is said and how words convey meaning</a:t>
            </a:r>
          </a:p>
          <a:p>
            <a:pPr marL="342900" indent="-342900">
              <a:lnSpc>
                <a:spcPct val="110000"/>
              </a:lnSpc>
              <a:spcBef>
                <a:spcPts val="1200"/>
              </a:spcBef>
              <a:buFontTx/>
              <a:buChar char="•"/>
            </a:pPr>
            <a:r>
              <a:rPr lang="en-US" sz="3000" dirty="0">
                <a:solidFill>
                  <a:schemeClr val="accent1"/>
                </a:solidFill>
                <a:latin typeface="Liberation Sans"/>
              </a:rPr>
              <a:t>Assumption that there is no objective scientific “truth”</a:t>
            </a:r>
          </a:p>
          <a:p>
            <a:pPr marL="342900" indent="-342900">
              <a:lnSpc>
                <a:spcPct val="110000"/>
              </a:lnSpc>
              <a:spcBef>
                <a:spcPts val="1200"/>
              </a:spcBef>
              <a:buFontTx/>
              <a:buChar char="•"/>
            </a:pPr>
            <a:r>
              <a:rPr lang="en-US" sz="3000" dirty="0">
                <a:solidFill>
                  <a:schemeClr val="accent1"/>
                </a:solidFill>
                <a:latin typeface="Liberation Sans"/>
              </a:rPr>
              <a:t>Language is viewed as a constructive tool</a:t>
            </a:r>
          </a:p>
          <a:p>
            <a:pPr marL="342900" indent="-342900">
              <a:lnSpc>
                <a:spcPct val="110000"/>
              </a:lnSpc>
              <a:spcBef>
                <a:spcPts val="1200"/>
              </a:spcBef>
              <a:buFontTx/>
              <a:buChar char="•"/>
            </a:pPr>
            <a:r>
              <a:rPr lang="en-US" sz="3000" dirty="0">
                <a:solidFill>
                  <a:schemeClr val="accent1"/>
                </a:solidFill>
                <a:latin typeface="Liberation Sans"/>
              </a:rPr>
              <a:t>Discourse analysis is useful when trying to identify subtle meaning</a:t>
            </a:r>
          </a:p>
          <a:p>
            <a:pPr marL="342900" indent="-342900">
              <a:lnSpc>
                <a:spcPct val="110000"/>
              </a:lnSpc>
              <a:spcBef>
                <a:spcPct val="20000"/>
              </a:spcBef>
              <a:buFontTx/>
              <a:buChar char="•"/>
            </a:pPr>
            <a:endParaRPr lang="en-US" sz="28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pPr/>
              <a:t>9</a:t>
            </a:fld>
            <a:endParaRPr lang="en-GB" dirty="0"/>
          </a:p>
        </p:txBody>
      </p:sp>
    </p:spTree>
    <p:extLst>
      <p:ext uri="{BB962C8B-B14F-4D97-AF65-F5344CB8AC3E}">
        <p14:creationId xmlns:p14="http://schemas.microsoft.com/office/powerpoint/2010/main" val="2636608911"/>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1F497D"/>
      </a:dk2>
      <a:lt2>
        <a:srgbClr val="EEECE1"/>
      </a:lt2>
      <a:accent1>
        <a:srgbClr val="000000"/>
      </a:accent1>
      <a:accent2>
        <a:srgbClr val="C0504D"/>
      </a:accent2>
      <a:accent3>
        <a:srgbClr val="749F61"/>
      </a:accent3>
      <a:accent4>
        <a:srgbClr val="DF4F36"/>
      </a:accent4>
      <a:accent5>
        <a:srgbClr val="4BACC6"/>
      </a:accent5>
      <a:accent6>
        <a:srgbClr val="70A449"/>
      </a:accent6>
      <a:hlink>
        <a:srgbClr val="0000FF"/>
      </a:hlink>
      <a:folHlink>
        <a:srgbClr val="E062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3567</TotalTime>
  <Words>868</Words>
  <Application>Microsoft Macintosh PowerPoint</Application>
  <PresentationFormat>On-screen Show (4:3)</PresentationFormat>
  <Paragraphs>151</Paragraphs>
  <Slides>20</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Liberation Sans</vt:lpstr>
      <vt:lpstr>Wingdings</vt:lpstr>
      <vt:lpstr>Office Theme</vt:lpstr>
      <vt:lpstr>Chart</vt:lpstr>
      <vt:lpstr>PowerPoint Presentation</vt:lpstr>
      <vt:lpstr>Goals</vt:lpstr>
      <vt:lpstr>Quantitative and qualitative</vt:lpstr>
      <vt:lpstr>Basic quantitative analysis</vt:lpstr>
      <vt:lpstr>How question design affects data analysis</vt:lpstr>
      <vt:lpstr>PowerPoint Presentation</vt:lpstr>
      <vt:lpstr>Which analytical framework?</vt:lpstr>
      <vt:lpstr>PowerPoint Presentation</vt:lpstr>
      <vt:lpstr>PowerPoint Presentation</vt:lpstr>
      <vt:lpstr>PowerPoint Presentation</vt:lpstr>
      <vt:lpstr>PowerPoint Presentation</vt:lpstr>
      <vt:lpstr>PowerPoint Presentation</vt:lpstr>
      <vt:lpstr>Illustration of open coding </vt:lpstr>
      <vt:lpstr>Development of open coding </vt:lpstr>
      <vt:lpstr>PowerPoint Presentation</vt:lpstr>
      <vt:lpstr>Tools to support data analysis</vt:lpstr>
      <vt:lpstr>PowerPoint Presentation</vt:lpstr>
      <vt:lpstr>PowerPoint Presentation</vt:lpstr>
      <vt:lpstr>PowerPoint Presentation</vt:lpstr>
      <vt:lpstr>Summary</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Gary Schwartz</cp:lastModifiedBy>
  <cp:revision>60</cp:revision>
  <dcterms:created xsi:type="dcterms:W3CDTF">2015-01-06T09:40:09Z</dcterms:created>
  <dcterms:modified xsi:type="dcterms:W3CDTF">2019-07-19T18:39:00Z</dcterms:modified>
</cp:coreProperties>
</file>