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58" r:id="rId5"/>
    <p:sldId id="259" r:id="rId6"/>
    <p:sldId id="275" r:id="rId7"/>
    <p:sldId id="260" r:id="rId8"/>
    <p:sldId id="261" r:id="rId9"/>
    <p:sldId id="262" r:id="rId10"/>
    <p:sldId id="263" r:id="rId11"/>
    <p:sldId id="277" r:id="rId12"/>
    <p:sldId id="278" r:id="rId13"/>
    <p:sldId id="264" r:id="rId14"/>
    <p:sldId id="265" r:id="rId15"/>
    <p:sldId id="267" r:id="rId16"/>
    <p:sldId id="268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 Shar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/>
    <p:restoredTop sz="94675"/>
  </p:normalViewPr>
  <p:slideViewPr>
    <p:cSldViewPr>
      <p:cViewPr varScale="1">
        <p:scale>
          <a:sx n="195" d="100"/>
          <a:sy n="195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2D46C-139E-2F4F-8987-EC36C117A5B1}" type="slidenum">
              <a:rPr lang="en-GB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2D46C-139E-2F4F-8987-EC36C117A5B1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08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2D46C-139E-2F4F-8987-EC36C117A5B1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4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rintswww.agilemarketing.net/google-design-sprint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igncouncil.org.uk/news-opinion/design-process-what-double-diamond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59" y="4581128"/>
            <a:ext cx="862107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2</a:t>
            </a:r>
            <a:b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THE PROCESS OF INTERACTION DESIGN</a:t>
            </a:r>
          </a:p>
        </p:txBody>
      </p:sp>
      <p:pic>
        <p:nvPicPr>
          <p:cNvPr id="5" name="Picture 4" descr="Cover of the book Interaction Design, Fifth Edition">
            <a:extLst>
              <a:ext uri="{FF2B5EF4-FFF2-40B4-BE49-F238E27FC236}">
                <a16:creationId xmlns:a16="http://schemas.microsoft.com/office/drawing/2014/main" id="{5014E1B3-3EC7-5942-8B1C-A43886652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2693" r="1964" b="2693"/>
          <a:stretch/>
        </p:blipFill>
        <p:spPr>
          <a:xfrm>
            <a:off x="2975527" y="547785"/>
            <a:ext cx="3192946" cy="40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82752" y="6457560"/>
            <a:ext cx="1378496" cy="24447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179512" y="339697"/>
            <a:ext cx="8712967" cy="144398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dirty="0">
                <a:latin typeface="Liberation Sans"/>
              </a:rPr>
              <a:t>A simple interaction design lifecycle model</a:t>
            </a:r>
            <a:endParaRPr lang="en-US" i="1" dirty="0">
              <a:latin typeface="Liberation Sans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872382" y="1877281"/>
            <a:ext cx="53992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000" dirty="0">
                <a:latin typeface="Liberation Sans"/>
              </a:rPr>
              <a:t>Exemplifies a user-centered design approach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10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4" name="Picture 3" descr="Schematic illustration of a simple interaction design lifecycle model with the following steps: Discovering requirements, Evaluating, Prototyping, and Designing alternatives.">
            <a:extLst>
              <a:ext uri="{FF2B5EF4-FFF2-40B4-BE49-F238E27FC236}">
                <a16:creationId xmlns:a16="http://schemas.microsoft.com/office/drawing/2014/main" id="{F96089E6-EDFB-364D-B197-C4B97D63B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54360"/>
            <a:ext cx="728165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753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82752" y="6457560"/>
            <a:ext cx="1378496" cy="24447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90041" y="709688"/>
            <a:ext cx="8403108" cy="144398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dirty="0">
                <a:latin typeface="Liberation Sans"/>
              </a:rPr>
              <a:t>Another lifecycle model: </a:t>
            </a:r>
            <a:br>
              <a:rPr lang="en-US" dirty="0">
                <a:latin typeface="Liberation Sans"/>
              </a:rPr>
            </a:br>
            <a:r>
              <a:rPr lang="en-US" dirty="0">
                <a:latin typeface="Liberation Sans"/>
              </a:rPr>
              <a:t>Google Design Sprints </a:t>
            </a:r>
            <a:r>
              <a:rPr lang="en-US" sz="2000" dirty="0">
                <a:latin typeface="Liberation Sans"/>
              </a:rPr>
              <a:t>(Knapp et al., 2016)</a:t>
            </a:r>
            <a:endParaRPr lang="en-US" sz="2000" i="1" dirty="0">
              <a:latin typeface="Liberation Sans"/>
            </a:endParaRPr>
          </a:p>
        </p:txBody>
      </p:sp>
      <p:sp>
        <p:nvSpPr>
          <p:cNvPr id="20488" name="Rectangle 8"/>
          <p:cNvSpPr>
            <a:spLocks noGrp="1" noChangeArrowheads="1"/>
          </p:cNvSpPr>
          <p:nvPr>
            <p:ph idx="1"/>
          </p:nvPr>
        </p:nvSpPr>
        <p:spPr>
          <a:xfrm>
            <a:off x="313184" y="2276872"/>
            <a:ext cx="8229600" cy="3897853"/>
          </a:xfrm>
        </p:spPr>
        <p:txBody>
          <a:bodyPr/>
          <a:lstStyle/>
          <a:p>
            <a:endParaRPr lang="en-US" dirty="0">
              <a:latin typeface="Liberation Sans"/>
            </a:endParaRPr>
          </a:p>
          <a:p>
            <a:pPr marL="0" indent="0">
              <a:buNone/>
            </a:pPr>
            <a:endParaRPr lang="en-US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11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5" name="Picture 4" descr="Schematic illustration of the five phases of the Google Design Sprint: Unpack, Sketch, Decide, Prototype, and Test.">
            <a:extLst>
              <a:ext uri="{FF2B5EF4-FFF2-40B4-BE49-F238E27FC236}">
                <a16:creationId xmlns:a16="http://schemas.microsoft.com/office/drawing/2014/main" id="{4EBEF23D-FCFE-8B42-8671-A43A9DAD8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" y="2924944"/>
            <a:ext cx="8264302" cy="17281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614E8E-8EA6-F446-A34B-F5F421CF51D0}"/>
              </a:ext>
            </a:extLst>
          </p:cNvPr>
          <p:cNvSpPr/>
          <p:nvPr/>
        </p:nvSpPr>
        <p:spPr>
          <a:xfrm>
            <a:off x="412999" y="5635989"/>
            <a:ext cx="83529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>
                <a:latin typeface="HelveticaNeueLTStd"/>
              </a:rPr>
              <a:t>Source: </a:t>
            </a:r>
            <a:r>
              <a:rPr lang="en-GB" sz="1600" i="1" dirty="0">
                <a:latin typeface="HelveticaNeueLTStd"/>
                <a:hlinkClick r:id="rId4"/>
              </a:rPr>
              <a:t>Google Design Sprints</a:t>
            </a:r>
            <a:r>
              <a:rPr lang="en-GB" sz="1600" i="1" dirty="0">
                <a:latin typeface="HelveticaNeueLTStd"/>
              </a:rPr>
              <a:t> </a:t>
            </a:r>
            <a:r>
              <a:rPr lang="en-GB" sz="1600" dirty="0">
                <a:latin typeface="HelveticaNeueLTStd"/>
              </a:rPr>
              <a:t>(used courtesy of Agile Marketing)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628245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82752" y="6457560"/>
            <a:ext cx="1378496" cy="24447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415801" y="214865"/>
            <a:ext cx="8728199" cy="144398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dirty="0">
                <a:latin typeface="Liberation Sans"/>
              </a:rPr>
              <a:t>Another lifecycle model: </a:t>
            </a:r>
            <a:br>
              <a:rPr lang="en-US" dirty="0">
                <a:latin typeface="Liberation Sans"/>
              </a:rPr>
            </a:br>
            <a:r>
              <a:rPr lang="en-US" dirty="0">
                <a:latin typeface="Liberation Sans"/>
              </a:rPr>
              <a:t>Research in the Wild </a:t>
            </a:r>
            <a:r>
              <a:rPr lang="en-US" sz="2000" dirty="0">
                <a:latin typeface="Liberation Sans"/>
              </a:rPr>
              <a:t>(Rogers and Marshall, 2017)</a:t>
            </a:r>
            <a:endParaRPr lang="en-US" sz="2000" i="1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12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7" name="Picture 6" descr="Schematic illustration of a framework for research in the wild studies: Theory, In situ studies, Design, and Technology.">
            <a:extLst>
              <a:ext uri="{FF2B5EF4-FFF2-40B4-BE49-F238E27FC236}">
                <a16:creationId xmlns:a16="http://schemas.microsoft.com/office/drawing/2014/main" id="{7DD2019B-A955-EE42-BE7C-EC65514A6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74" y="1662415"/>
            <a:ext cx="4198726" cy="41987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8F11B1-9A0B-DF46-92E4-7E85DDA239FD}"/>
              </a:ext>
            </a:extLst>
          </p:cNvPr>
          <p:cNvSpPr/>
          <p:nvPr/>
        </p:nvSpPr>
        <p:spPr>
          <a:xfrm>
            <a:off x="323528" y="5971543"/>
            <a:ext cx="8363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HelveticaNeueLTStd"/>
              </a:rPr>
              <a:t>A framework for research in the wild studies </a:t>
            </a:r>
          </a:p>
          <a:p>
            <a:r>
              <a:rPr lang="en-GB" sz="1600" i="1" dirty="0">
                <a:latin typeface="HelveticaNeueLTStd"/>
              </a:rPr>
              <a:t>Source: </a:t>
            </a:r>
            <a:r>
              <a:rPr lang="en-GB" sz="1600" dirty="0">
                <a:latin typeface="HelveticaNeueLTStd"/>
              </a:rPr>
              <a:t>Rogers and Marshall, 2017, p6.  (used courtesy of Morgan and Claypool)</a:t>
            </a:r>
            <a:endParaRPr lang="en-GB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6266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67944" y="6381328"/>
            <a:ext cx="1450504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GB" dirty="0"/>
              <a:t>Some practical issues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3528863"/>
          </a:xfrm>
        </p:spPr>
        <p:txBody>
          <a:bodyPr>
            <a:normAutofit/>
          </a:bodyPr>
          <a:lstStyle/>
          <a:p>
            <a:pPr>
              <a:spcBef>
                <a:spcPct val="30000"/>
              </a:spcBef>
            </a:pPr>
            <a:r>
              <a:rPr lang="en-GB" dirty="0"/>
              <a:t>Who are the users?</a:t>
            </a:r>
          </a:p>
          <a:p>
            <a:r>
              <a:rPr lang="en-GB" dirty="0"/>
              <a:t>What are the users’ needs?</a:t>
            </a:r>
          </a:p>
          <a:p>
            <a:r>
              <a:rPr lang="en-US" dirty="0"/>
              <a:t>How to generate alternative designs</a:t>
            </a:r>
            <a:r>
              <a:rPr lang="en-GB" dirty="0"/>
              <a:t>?</a:t>
            </a:r>
            <a:endParaRPr lang="en-US" dirty="0"/>
          </a:p>
          <a:p>
            <a:r>
              <a:rPr lang="en-US" dirty="0"/>
              <a:t>How to choose among alternatives</a:t>
            </a:r>
            <a:r>
              <a:rPr lang="en-GB" dirty="0"/>
              <a:t>?</a:t>
            </a:r>
            <a:endParaRPr lang="en-US" dirty="0"/>
          </a:p>
          <a:p>
            <a:r>
              <a:rPr lang="en-GB" dirty="0"/>
              <a:t>How to integrate interaction design activities with other lifecycle models?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9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67944" y="6381328"/>
            <a:ext cx="1666528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3207"/>
            <a:ext cx="8712968" cy="1440160"/>
          </a:xfrm>
        </p:spPr>
        <p:txBody>
          <a:bodyPr>
            <a:normAutofit/>
          </a:bodyPr>
          <a:lstStyle/>
          <a:p>
            <a:r>
              <a:rPr lang="en-GB" dirty="0"/>
              <a:t>Who are the users/stakeholders?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00200"/>
            <a:ext cx="8280920" cy="434907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1D6E7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Not obvious</a:t>
            </a:r>
            <a:endParaRPr lang="en-GB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382 distinct types of users for smartphone apps </a:t>
            </a:r>
            <a:r>
              <a:rPr lang="en-GB" sz="1800" dirty="0">
                <a:solidFill>
                  <a:schemeClr val="tx1"/>
                </a:solidFill>
              </a:rPr>
              <a:t>(Sha Zhao et al, 2016)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Many products are intended for use by large sections of the population, so user is “everybody”</a:t>
            </a:r>
            <a:endParaRPr lang="en-GB" sz="1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More targeted products are associated with specific roles</a:t>
            </a:r>
            <a:endParaRPr lang="en-GB" sz="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/>
              <a:t>Stakeholders</a:t>
            </a:r>
            <a:endParaRPr lang="en-GB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Larger than the group of direct users</a:t>
            </a:r>
            <a:endParaRPr lang="en-GB" sz="9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Identifying stakeholders helps identify groups to include in interaction design activities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14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3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95288" y="1331640"/>
            <a:ext cx="8420100" cy="497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GB" sz="2500" dirty="0">
                <a:latin typeface="Liberation Sans"/>
              </a:rPr>
              <a:t>Users rarely know what is possible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GB" sz="2500" dirty="0">
                <a:latin typeface="Liberation Sans"/>
              </a:rPr>
              <a:t>Instead:</a:t>
            </a:r>
          </a:p>
          <a:p>
            <a:pPr marL="800100" lvl="1" indent="-3429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2000" dirty="0">
                <a:latin typeface="Liberation Sans"/>
              </a:rPr>
              <a:t>Explore the problem space</a:t>
            </a:r>
          </a:p>
          <a:p>
            <a:pPr marL="800100" lvl="1" indent="-3429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2000" dirty="0">
                <a:latin typeface="Liberation Sans"/>
              </a:rPr>
              <a:t>Investigate who are the users</a:t>
            </a:r>
          </a:p>
          <a:p>
            <a:pPr marL="800100" lvl="1" indent="-3429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2000" dirty="0">
                <a:latin typeface="Liberation Sans"/>
              </a:rPr>
              <a:t>Investigate user activities to see what can be improved</a:t>
            </a:r>
          </a:p>
          <a:p>
            <a:pPr marL="800100" lvl="1" indent="-3429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GB" sz="2000" dirty="0">
                <a:latin typeface="Liberation Sans"/>
              </a:rPr>
              <a:t>Try out ideas with potential users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GB" sz="2500" dirty="0">
                <a:latin typeface="Liberation Sans"/>
              </a:rPr>
              <a:t>Focus on peoples’ goals, usability, and user experience goals, rather than expect stakeholders to articulate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15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61BEC2C-DB53-9B4A-B385-480DFB9A0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989887" cy="1143000"/>
          </a:xfrm>
        </p:spPr>
        <p:txBody>
          <a:bodyPr>
            <a:normAutofit/>
          </a:bodyPr>
          <a:lstStyle/>
          <a:p>
            <a:r>
              <a:rPr lang="en-GB" dirty="0"/>
              <a:t>What are the users’ needs?</a:t>
            </a:r>
          </a:p>
        </p:txBody>
      </p:sp>
    </p:spTree>
    <p:extLst>
      <p:ext uri="{BB962C8B-B14F-4D97-AF65-F5344CB8AC3E}">
        <p14:creationId xmlns:p14="http://schemas.microsoft.com/office/powerpoint/2010/main" val="144297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74638"/>
            <a:ext cx="8291264" cy="1210146"/>
          </a:xfrm>
        </p:spPr>
        <p:txBody>
          <a:bodyPr>
            <a:normAutofit/>
          </a:bodyPr>
          <a:lstStyle/>
          <a:p>
            <a:r>
              <a:rPr lang="en-GB" dirty="0"/>
              <a:t>How to generate alternatives</a:t>
            </a:r>
            <a:endParaRPr lang="en-GB" i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4871566"/>
          </a:xfrm>
        </p:spPr>
        <p:txBody>
          <a:bodyPr>
            <a:normAutofit lnSpcReduction="10000"/>
          </a:bodyPr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600" dirty="0"/>
              <a:t>Humans tend to stick with something that works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600" dirty="0"/>
              <a:t>Considering alternatives helps identify better designs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600" dirty="0"/>
              <a:t>Where do alternative designs come from?</a:t>
            </a:r>
            <a:endParaRPr lang="en-GB" sz="2200" dirty="0"/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ja-JP" altLang="en-GB" sz="2200" dirty="0">
                <a:solidFill>
                  <a:schemeClr val="tx1"/>
                </a:solidFill>
                <a:latin typeface="Arial"/>
              </a:rPr>
              <a:t>‘</a:t>
            </a:r>
            <a:r>
              <a:rPr lang="en-GB" sz="2200" dirty="0">
                <a:solidFill>
                  <a:schemeClr val="tx1"/>
                </a:solidFill>
              </a:rPr>
              <a:t>Flair and creativity</a:t>
            </a:r>
            <a:r>
              <a:rPr lang="ja-JP" altLang="en-GB" sz="2200" dirty="0">
                <a:solidFill>
                  <a:schemeClr val="tx1"/>
                </a:solidFill>
                <a:latin typeface="Arial"/>
              </a:rPr>
              <a:t>’</a:t>
            </a:r>
            <a:r>
              <a:rPr lang="en-GB" sz="2200" dirty="0">
                <a:solidFill>
                  <a:schemeClr val="tx1"/>
                </a:solidFill>
              </a:rPr>
              <a:t>: research and synthesis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Cross-fertilization of ideas from different perspectives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Users can generate different designs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Product evolution based on changing use</a:t>
            </a:r>
            <a:endParaRPr lang="en-GB" sz="900" dirty="0">
              <a:solidFill>
                <a:schemeClr val="tx1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Seek inspiration: similar products and domain, or different products and domain</a:t>
            </a:r>
          </a:p>
          <a:p>
            <a:pPr ea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600" dirty="0"/>
              <a:t>Balancing constraints and trade-offs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16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26489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324528" cy="864096"/>
          </a:xfrm>
        </p:spPr>
        <p:txBody>
          <a:bodyPr>
            <a:normAutofit/>
          </a:bodyPr>
          <a:lstStyle/>
          <a:p>
            <a:r>
              <a:rPr lang="en-GB" dirty="0"/>
              <a:t>How to choose among alternatives</a:t>
            </a:r>
            <a:endParaRPr lang="en-GB" i="1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229600" cy="4925144"/>
          </a:xfrm>
        </p:spPr>
        <p:txBody>
          <a:bodyPr>
            <a:noAutofit/>
          </a:bodyPr>
          <a:lstStyle/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400" dirty="0"/>
              <a:t>Interaction design focuses on externally-visible and measurable </a:t>
            </a:r>
            <a:r>
              <a:rPr lang="en-US" sz="2400" dirty="0"/>
              <a:t>behavior</a:t>
            </a:r>
            <a:r>
              <a:rPr lang="en-GB" sz="2400" dirty="0"/>
              <a:t> </a:t>
            </a: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400" dirty="0"/>
              <a:t>Technical feasibility</a:t>
            </a: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400" dirty="0"/>
              <a:t>Evaluation with users or peers</a:t>
            </a:r>
          </a:p>
          <a:p>
            <a:pPr lvl="1" eaLnBrk="0" hangingPunct="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Prototypes not static documentation because behavior is key</a:t>
            </a:r>
            <a:endParaRPr lang="en-GB" sz="600" dirty="0"/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400" dirty="0"/>
              <a:t>A/B Testing</a:t>
            </a:r>
          </a:p>
          <a:p>
            <a:pPr lvl="1" eaLnBrk="0" hangingPunct="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Online method to inform choice between alternatives</a:t>
            </a:r>
          </a:p>
          <a:p>
            <a:pPr lvl="1" eaLnBrk="0" hangingPunct="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Nontrivial to set appropriate metrics and choose user group sets</a:t>
            </a: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endParaRPr lang="en-GB" sz="600" dirty="0"/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400" dirty="0"/>
              <a:t>Quality thresholds </a:t>
            </a:r>
          </a:p>
          <a:p>
            <a:pPr lvl="1" eaLnBrk="0" hangingPunct="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Different stakeholder groups have different quality thresholds</a:t>
            </a:r>
          </a:p>
          <a:p>
            <a:pPr lvl="1" eaLnBrk="0" hangingPunct="0">
              <a:spcBef>
                <a:spcPct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Usability and user experience goals lead to relevant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17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116565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336" y="332656"/>
            <a:ext cx="8867328" cy="1282154"/>
          </a:xfrm>
        </p:spPr>
        <p:txBody>
          <a:bodyPr>
            <a:noAutofit/>
          </a:bodyPr>
          <a:lstStyle/>
          <a:p>
            <a:r>
              <a:rPr lang="en-GB" dirty="0"/>
              <a:t>How to integrate interaction design activities within other models</a:t>
            </a:r>
            <a:endParaRPr lang="en-GB" i="1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953" y="1976623"/>
            <a:ext cx="8229600" cy="4752528"/>
          </a:xfrm>
        </p:spPr>
        <p:txBody>
          <a:bodyPr>
            <a:norm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Integrating interaction design activities in lifecycle models from other disciplines requires careful planning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Software development lifecycle models are prominent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Integrating with agile software development is promising because: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It incorporates tight iterations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It champions early and regular feedback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It handles emergent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It aims to strike a balance between flexibility and structure</a:t>
            </a:r>
          </a:p>
          <a:p>
            <a:pPr lvl="1" eaLnBrk="0" hangingPunct="0">
              <a:spcBef>
                <a:spcPts val="300"/>
              </a:spcBef>
              <a:spcAft>
                <a:spcPts val="300"/>
              </a:spcAft>
              <a:buFontTx/>
              <a:buChar char="—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18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349878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</a:t>
            </a:r>
            <a:r>
              <a:rPr lang="en-US" sz="4400" dirty="0"/>
              <a:t>ey points</a:t>
            </a:r>
            <a:endParaRPr lang="en-GB" sz="4400" i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568951" cy="4968552"/>
          </a:xfrm>
        </p:spPr>
        <p:txBody>
          <a:bodyPr>
            <a:normAutofit lnSpcReduction="10000"/>
          </a:bodyPr>
          <a:lstStyle/>
          <a:p>
            <a:pPr marL="57150" indent="0" eaLnBrk="0" hangingPunct="0">
              <a:spcBef>
                <a:spcPts val="300"/>
              </a:spcBef>
              <a:buNone/>
            </a:pPr>
            <a:r>
              <a:rPr lang="en-US" dirty="0"/>
              <a:t>Four basic activities in interaction design process</a:t>
            </a:r>
            <a:endParaRPr lang="en-US" sz="900" dirty="0"/>
          </a:p>
          <a:p>
            <a:pPr marL="971550" lvl="1" indent="-457200" eaLnBrk="0" hangingPunct="0">
              <a:spcBef>
                <a:spcPts val="3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Discovering requirements</a:t>
            </a:r>
            <a:endParaRPr lang="en-US" sz="600" dirty="0">
              <a:solidFill>
                <a:schemeClr val="tx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  <a:buFont typeface="Wingdings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Designing alternatives</a:t>
            </a:r>
            <a:endParaRPr lang="en-GB" sz="600" dirty="0">
              <a:solidFill>
                <a:schemeClr val="tx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  <a:buFont typeface="Wingdings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Prototyping</a:t>
            </a:r>
            <a:endParaRPr lang="en-GB" sz="700" dirty="0">
              <a:solidFill>
                <a:schemeClr val="tx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  <a:buFont typeface="Wingdings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Evaluating</a:t>
            </a:r>
            <a:endParaRPr lang="en-US" sz="1200" dirty="0">
              <a:solidFill>
                <a:schemeClr val="tx1"/>
              </a:solidFill>
            </a:endParaRPr>
          </a:p>
          <a:p>
            <a:pPr marL="57150" indent="0" eaLnBrk="0" hangingPunct="0">
              <a:spcBef>
                <a:spcPts val="300"/>
              </a:spcBef>
              <a:buNone/>
            </a:pPr>
            <a:r>
              <a:rPr lang="en-US" dirty="0"/>
              <a:t>User-centered design rests on three principles</a:t>
            </a:r>
            <a:endParaRPr lang="en-US" sz="900" dirty="0"/>
          </a:p>
          <a:p>
            <a:pPr marL="971550" lvl="1" indent="-457200" eaLnBrk="0" hangingPunct="0">
              <a:spcBef>
                <a:spcPts val="300"/>
              </a:spcBef>
              <a:buFont typeface="Wingdings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Early focus on users and tasks</a:t>
            </a:r>
            <a:endParaRPr lang="en-GB" sz="700" dirty="0">
              <a:solidFill>
                <a:schemeClr val="tx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  <a:buFont typeface="Wingdings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Empirical measurement using quantifiable and measurable usability criteria</a:t>
            </a:r>
            <a:endParaRPr lang="en-GB" sz="700" dirty="0">
              <a:solidFill>
                <a:schemeClr val="tx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  <a:buFont typeface="Wingdings" pitchFamily="2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Iterative design</a:t>
            </a:r>
          </a:p>
          <a:p>
            <a:pPr marL="1371600" lvl="2" indent="-457200" eaLnBrk="0" hangingPunct="0">
              <a:spcBef>
                <a:spcPts val="300"/>
              </a:spcBef>
              <a:buFontTx/>
              <a:buAutoNum type="arabicPeriod"/>
            </a:pPr>
            <a:endParaRPr lang="en-GB" sz="2000" dirty="0">
              <a:solidFill>
                <a:schemeClr val="tx1"/>
              </a:solidFill>
            </a:endParaRPr>
          </a:p>
          <a:p>
            <a:pPr marL="990600" lvl="1" indent="-533400" eaLnBrk="0" hangingPunct="0">
              <a:spcBef>
                <a:spcPts val="300"/>
              </a:spcBef>
              <a:buFontTx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609600" indent="-609600" eaLnBrk="0" hangingPunct="0">
              <a:spcBef>
                <a:spcPct val="0"/>
              </a:spcBef>
              <a:buFontTx/>
              <a:buNone/>
            </a:pPr>
            <a:endParaRPr lang="en-US" sz="2400" dirty="0"/>
          </a:p>
          <a:p>
            <a:pPr marL="609600" indent="-609600"/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19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</p:spTree>
    <p:extLst>
      <p:ext uri="{BB962C8B-B14F-4D97-AF65-F5344CB8AC3E}">
        <p14:creationId xmlns:p14="http://schemas.microsoft.com/office/powerpoint/2010/main" val="204069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What is involved in Interaction Design?</a:t>
            </a:r>
            <a:endParaRPr lang="en-US" sz="800" dirty="0"/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Understanding the problem space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Importance of involving users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Degrees of user involvement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What is a user-centered approach?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Four basic activities of interaction design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simple lifecycle model for interaction design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Some practical issues</a:t>
            </a:r>
            <a:endParaRPr lang="en-US" sz="600" dirty="0"/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Who are the users?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What are the users’ needs?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to generate alternative designs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to choose among alternative designs</a:t>
            </a:r>
            <a:endParaRPr lang="en-US" sz="6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to integrate interaction design activities within other lifecycle models</a:t>
            </a:r>
          </a:p>
        </p:txBody>
      </p:sp>
      <p:graphicFrame>
        <p:nvGraphicFramePr>
          <p:cNvPr id="7" name="Object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738048"/>
              </p:ext>
            </p:extLst>
          </p:nvPr>
        </p:nvGraphicFramePr>
        <p:xfrm>
          <a:off x="6804248" y="1196752"/>
          <a:ext cx="1674813" cy="37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196752"/>
                        <a:ext cx="1674813" cy="374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2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5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involved in Interaction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GB" sz="2800" dirty="0"/>
              <a:t>It is a process:</a:t>
            </a:r>
            <a:endParaRPr lang="en-GB" sz="900" dirty="0"/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Focused on discovering requirements, designing to fulfil requirements, producing prototypes and evaluating them</a:t>
            </a:r>
            <a:endParaRPr lang="en-GB" sz="9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Focused on users and their goals</a:t>
            </a:r>
            <a:endParaRPr lang="en-GB" sz="9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Involves trade-offs to balance conflicting requirements</a:t>
            </a:r>
            <a:endParaRPr lang="en-GB" sz="2800" dirty="0"/>
          </a:p>
          <a:p>
            <a:pPr>
              <a:lnSpc>
                <a:spcPct val="110000"/>
              </a:lnSpc>
            </a:pPr>
            <a:r>
              <a:rPr lang="en-GB" sz="2800" dirty="0"/>
              <a:t>Generating alternatives and choosing between them is key</a:t>
            </a:r>
          </a:p>
          <a:p>
            <a:pPr>
              <a:lnSpc>
                <a:spcPct val="110000"/>
              </a:lnSpc>
            </a:pPr>
            <a:r>
              <a:rPr lang="en-GB" sz="2800" dirty="0"/>
              <a:t>Four approaches: user-</a:t>
            </a:r>
            <a:r>
              <a:rPr lang="en-GB" sz="2800" dirty="0" err="1"/>
              <a:t>centered</a:t>
            </a:r>
            <a:r>
              <a:rPr lang="en-GB" sz="2800" dirty="0"/>
              <a:t> design, </a:t>
            </a:r>
            <a:r>
              <a:rPr lang="en-US" sz="2800" dirty="0"/>
              <a:t>activity-centered</a:t>
            </a:r>
            <a:r>
              <a:rPr lang="en-GB" sz="2800" dirty="0"/>
              <a:t> design, systems design, and genius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6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double diamond of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4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Picture 10" descr="Illustration of the double diamond of design, which is divided into four sections such as Discover, Define, Develop, and Deliver.">
            <a:extLst>
              <a:ext uri="{FF2B5EF4-FFF2-40B4-BE49-F238E27FC236}">
                <a16:creationId xmlns:a16="http://schemas.microsoft.com/office/drawing/2014/main" id="{C40B3FA0-E720-4541-BDBC-4C666546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959609" cy="39604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3A94B6-BB51-8A41-8703-E1CC1F2E24DE}"/>
              </a:ext>
            </a:extLst>
          </p:cNvPr>
          <p:cNvSpPr/>
          <p:nvPr/>
        </p:nvSpPr>
        <p:spPr>
          <a:xfrm>
            <a:off x="179512" y="6040541"/>
            <a:ext cx="87849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i="1" dirty="0">
                <a:latin typeface="HelveticaNeueLTStd"/>
              </a:rPr>
              <a:t>Source: </a:t>
            </a:r>
            <a:r>
              <a:rPr lang="en-GB" sz="1400" dirty="0">
                <a:latin typeface="HelveticaNeueLTStd"/>
              </a:rPr>
              <a:t>Adapted from </a:t>
            </a:r>
            <a:r>
              <a:rPr lang="en-GB" sz="1400" dirty="0">
                <a:latin typeface="HelveticaNeueLTStd"/>
                <a:hlinkClick r:id="rId3"/>
              </a:rPr>
              <a:t>The Design Process: What is the Double Diamond?</a:t>
            </a:r>
            <a:endParaRPr lang="en-GB" sz="1400" dirty="0">
              <a:latin typeface="HelveticaNeueLTStd"/>
            </a:endParaRPr>
          </a:p>
        </p:txBody>
      </p:sp>
    </p:spTree>
    <p:extLst>
      <p:ext uri="{BB962C8B-B14F-4D97-AF65-F5344CB8AC3E}">
        <p14:creationId xmlns:p14="http://schemas.microsoft.com/office/powerpoint/2010/main" val="255770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381328"/>
            <a:ext cx="2133600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Understanding the problem space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Explore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What is the current user experience?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Why is a change needed?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How will this change improve the situation?</a:t>
            </a:r>
            <a:endParaRPr lang="en-GB" sz="800" dirty="0"/>
          </a:p>
          <a:p>
            <a:pPr lvl="1"/>
            <a:endParaRPr lang="en-GB" sz="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/>
              <a:t>Articulating the problem space </a:t>
            </a:r>
            <a:endParaRPr lang="en-GB" sz="10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Team effort</a:t>
            </a:r>
            <a:endParaRPr lang="en-GB" sz="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Explore different perspectives</a:t>
            </a:r>
            <a:endParaRPr lang="en-GB" sz="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Avoid incorrect assumptions and unsupported claims</a:t>
            </a:r>
          </a:p>
          <a:p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5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4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381328"/>
            <a:ext cx="2133600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Importance of involving users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386" y="1556792"/>
            <a:ext cx="8229600" cy="4536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Expectation management</a:t>
            </a:r>
            <a:r>
              <a:rPr lang="en-GB" sz="2800" i="1" dirty="0"/>
              <a:t> </a:t>
            </a:r>
            <a:endParaRPr lang="en-GB" sz="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Realistic expectations </a:t>
            </a:r>
            <a:endParaRPr lang="en-GB" sz="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No surprises, no disappointments</a:t>
            </a:r>
            <a:endParaRPr lang="en-GB" sz="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Timely training</a:t>
            </a:r>
            <a:endParaRPr lang="en-GB" sz="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Communication, but no hype</a:t>
            </a:r>
          </a:p>
          <a:p>
            <a:pPr lvl="1"/>
            <a:endParaRPr lang="en-GB" sz="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/>
              <a:t>Ownership</a:t>
            </a:r>
            <a:r>
              <a:rPr lang="en-GB" sz="2800" i="1" dirty="0"/>
              <a:t> </a:t>
            </a:r>
            <a:endParaRPr lang="en-GB" sz="10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Make the users active stakeholders</a:t>
            </a:r>
            <a:endParaRPr lang="en-GB" sz="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More likely to forgive or accept problems</a:t>
            </a:r>
            <a:endParaRPr lang="en-GB" sz="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Can make a big difference in acceptance and success of product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6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7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67944" y="6381328"/>
            <a:ext cx="2133600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Degrees of user involvement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7772400" cy="5301208"/>
          </a:xfrm>
        </p:spPr>
        <p:txBody>
          <a:bodyPr>
            <a:normAutofit/>
          </a:bodyPr>
          <a:lstStyle/>
          <a:p>
            <a:r>
              <a:rPr lang="en-GB" sz="2400" dirty="0"/>
              <a:t>Member of the design team</a:t>
            </a:r>
            <a:endParaRPr lang="en-GB" sz="800" i="1" dirty="0"/>
          </a:p>
          <a:p>
            <a:pPr lvl="1">
              <a:buFont typeface="Wingdings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Full time: constant input, but lose touch with users</a:t>
            </a:r>
            <a:endParaRPr lang="en-GB" sz="8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Part time: patchy input, and very stressful</a:t>
            </a:r>
            <a:endParaRPr lang="en-GB" sz="8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Short term: inconsistent across project life</a:t>
            </a:r>
            <a:endParaRPr lang="en-GB" sz="8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Long term: consistent, but lose touch with users</a:t>
            </a:r>
          </a:p>
          <a:p>
            <a:r>
              <a:rPr lang="en-GB" sz="2400" dirty="0"/>
              <a:t>Face-to-face group or individual activities</a:t>
            </a:r>
          </a:p>
          <a:p>
            <a:r>
              <a:rPr lang="en-GB" sz="2400" dirty="0"/>
              <a:t>Online contributions from thousands of users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Online Feedback Exchange (OFE) systems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Crowdsourcing design ideas</a:t>
            </a:r>
          </a:p>
          <a:p>
            <a:pPr lvl="1">
              <a:buFont typeface="Wingdings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Citizen science</a:t>
            </a:r>
          </a:p>
          <a:p>
            <a:r>
              <a:rPr lang="en-GB" sz="2400" dirty="0"/>
              <a:t>User involvement after product release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7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9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23928" y="6381328"/>
            <a:ext cx="2133600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720" y="260648"/>
            <a:ext cx="8964488" cy="1143000"/>
          </a:xfrm>
        </p:spPr>
        <p:txBody>
          <a:bodyPr>
            <a:noAutofit/>
          </a:bodyPr>
          <a:lstStyle/>
          <a:p>
            <a:r>
              <a:rPr lang="en-GB" dirty="0"/>
              <a:t>What is a user-</a:t>
            </a:r>
            <a:r>
              <a:rPr lang="en-GB" dirty="0" err="1"/>
              <a:t>centered</a:t>
            </a:r>
            <a:r>
              <a:rPr lang="en-GB" dirty="0"/>
              <a:t> approach?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229600" cy="47525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User-centered approach is based on:</a:t>
            </a:r>
            <a:endParaRPr lang="en-US" sz="2800" dirty="0"/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Early focus on users and tasks: directly studying cognitive, </a:t>
            </a:r>
            <a:r>
              <a:rPr lang="en-US" sz="2400" dirty="0">
                <a:solidFill>
                  <a:schemeClr val="tx1"/>
                </a:solidFill>
              </a:rPr>
              <a:t>behavioral</a:t>
            </a:r>
            <a:r>
              <a:rPr lang="en-GB" sz="2400" dirty="0">
                <a:solidFill>
                  <a:schemeClr val="tx1"/>
                </a:solidFill>
              </a:rPr>
              <a:t>, anthropomorphic, and attitudinal characteristics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Empirical measurement:</a:t>
            </a:r>
            <a:r>
              <a:rPr lang="en-GB" sz="2400" i="1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users</a:t>
            </a:r>
            <a:r>
              <a:rPr lang="ja-JP" altLang="en-GB" sz="2400" dirty="0">
                <a:solidFill>
                  <a:schemeClr val="tx1"/>
                </a:solidFill>
                <a:latin typeface="Arial"/>
              </a:rPr>
              <a:t>’</a:t>
            </a:r>
            <a:r>
              <a:rPr lang="en-GB" sz="2400" dirty="0">
                <a:solidFill>
                  <a:schemeClr val="tx1"/>
                </a:solidFill>
              </a:rPr>
              <a:t> reactions and performance to scenarios, manuals, simulations, and prototypes are observed, recorded, and </a:t>
            </a:r>
            <a:r>
              <a:rPr lang="en-GB" sz="2400" dirty="0" err="1">
                <a:solidFill>
                  <a:schemeClr val="tx1"/>
                </a:solidFill>
              </a:rPr>
              <a:t>analyzed</a:t>
            </a:r>
            <a:endParaRPr lang="en-GB" sz="240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Iterative design: when problems are found in user testing, fix them and carry out more tests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8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67944" y="6309320"/>
            <a:ext cx="2133600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374" y="561783"/>
            <a:ext cx="8383252" cy="1143000"/>
          </a:xfrm>
        </p:spPr>
        <p:txBody>
          <a:bodyPr>
            <a:noAutofit/>
          </a:bodyPr>
          <a:lstStyle/>
          <a:p>
            <a:r>
              <a:rPr lang="en-GB" dirty="0"/>
              <a:t>Four basic activities of Interaction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204864"/>
            <a:ext cx="7772400" cy="3960440"/>
          </a:xfrm>
        </p:spPr>
        <p:txBody>
          <a:bodyPr>
            <a:normAutofit/>
          </a:bodyPr>
          <a:lstStyle/>
          <a:p>
            <a:pPr marL="990600" lvl="1" indent="-533400">
              <a:buFontTx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Discovering requirements</a:t>
            </a:r>
          </a:p>
          <a:p>
            <a:pPr marL="990600" lvl="1" indent="-533400">
              <a:buFontTx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Designing alternatives</a:t>
            </a:r>
          </a:p>
          <a:p>
            <a:pPr marL="990600" lvl="1" indent="-533400">
              <a:buFontTx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Prototyping alternative designs</a:t>
            </a:r>
          </a:p>
          <a:p>
            <a:pPr marL="990600" lvl="1" indent="-533400">
              <a:buFontTx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Evaluating product and its user experience throughout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9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658A5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979</Words>
  <Application>Microsoft Macintosh PowerPoint</Application>
  <PresentationFormat>On-screen Show (4:3)</PresentationFormat>
  <Paragraphs>178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HelveticaNeueLTStd</vt:lpstr>
      <vt:lpstr>Liberation Sans</vt:lpstr>
      <vt:lpstr>Wingdings</vt:lpstr>
      <vt:lpstr>Office Theme</vt:lpstr>
      <vt:lpstr>Clip</vt:lpstr>
      <vt:lpstr>PowerPoint Presentation</vt:lpstr>
      <vt:lpstr>Overview</vt:lpstr>
      <vt:lpstr>What is involved in Interaction Design?</vt:lpstr>
      <vt:lpstr>The double diamond of design</vt:lpstr>
      <vt:lpstr>Understanding the problem space</vt:lpstr>
      <vt:lpstr>Importance of involving users</vt:lpstr>
      <vt:lpstr>Degrees of user involvement</vt:lpstr>
      <vt:lpstr>What is a user-centered approach?</vt:lpstr>
      <vt:lpstr>Four basic activities of Interaction Design</vt:lpstr>
      <vt:lpstr>A simple interaction design lifecycle model</vt:lpstr>
      <vt:lpstr>Another lifecycle model:  Google Design Sprints (Knapp et al., 2016)</vt:lpstr>
      <vt:lpstr>Another lifecycle model:  Research in the Wild (Rogers and Marshall, 2017)</vt:lpstr>
      <vt:lpstr>Some practical issues</vt:lpstr>
      <vt:lpstr>Who are the users/stakeholders?</vt:lpstr>
      <vt:lpstr>What are the users’ needs?</vt:lpstr>
      <vt:lpstr>How to generate alternatives</vt:lpstr>
      <vt:lpstr>How to choose among alternatives</vt:lpstr>
      <vt:lpstr>How to integrate interaction design activities within other models</vt:lpstr>
      <vt:lpstr>Some key points</vt:lpstr>
    </vt:vector>
  </TitlesOfParts>
  <Company>John Wiley and Sons,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Gary Schwartz</cp:lastModifiedBy>
  <cp:revision>61</cp:revision>
  <dcterms:created xsi:type="dcterms:W3CDTF">2015-01-06T09:40:09Z</dcterms:created>
  <dcterms:modified xsi:type="dcterms:W3CDTF">2019-07-11T23:06:54Z</dcterms:modified>
</cp:coreProperties>
</file>