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gif" ContentType="image/gif"/>
  <Override PartName="/ppt/media/image6.jpeg" ContentType="image/jpeg"/>
  <Override PartName="/ppt/media/image5.gif" ContentType="image/gif"/>
  <Override PartName="/ppt/media/image7.jpeg" ContentType="image/jpeg"/>
  <Override PartName="/ppt/media/image8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F79CBFB-EA91-4389-8A22-FD172C0C2FBD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sldNum" idx="4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7A2A67-5E85-4A77-AC5B-BD01FFC034A9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sldNum" idx="13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E912E92-AD52-487A-8256-1C120682E5C5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sldNum" idx="14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7EB04C-B397-4F16-8FF8-D053C114C884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sldNum" idx="15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B816C92-0729-47CB-B4EB-3E695CD7BA0E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16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95ABD58-BB7C-4EE6-9151-8D4523845009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sldNum" idx="17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A567BD7-1340-4B52-8A00-D9A2FF90C6EF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sldNum" idx="18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86672CE-4A1F-44CE-9315-DE7FCE0CE400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sldNum" idx="19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FCCC1F-3EC0-4CFD-8B0C-0DCE767250DF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sldNum" idx="20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31A4FF-FD94-4666-95DF-DFA19308822E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sldNum" idx="21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B95995C-36FD-4356-8A32-A05D67292DD1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sldNum" idx="22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F4E89A-C4D8-4976-A07D-1249BE5905A2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sldNum" idx="5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51F9DD1-FCC4-4210-94B0-3A6A4289F75E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sldNum" idx="23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3C8C9D1-D85D-4725-B55C-4715C697B421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sldNum" idx="24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4D1867B-4CEC-4136-B7BD-ECDB237C2073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25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19F3DF3-1528-452F-AE58-355892E27045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sldNum" idx="26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D5D4759-C505-4447-8C96-C618D2FCC378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ldNum" idx="27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E11473-1B8F-4121-903C-825C28861D2A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sldNum" idx="28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27B2B54-CF4F-4D7F-A268-57A14FBF1BCC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sldNum" idx="29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C504123-7183-4B4E-8149-646B0DB4E6B8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sldNum" idx="30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63B2E2C-F001-4D65-8BC1-C3B78F141E33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sldNum" idx="31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C040845-6F26-4947-856F-400C2F45D998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sldNum" idx="32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8A52DCE-4744-4114-AFD0-8A9D0E8E9329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sldNum" idx="6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0DB5073-6F21-4EB4-9D21-6796EE231E25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sldNum" idx="33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4272E50-9422-4995-B064-3CE700B798AE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sldNum" idx="34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208DDDD-F227-4108-A961-7EB659D20B59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sldNum" idx="35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19782DF-DEC5-4A08-A2EB-769FC692BBC3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36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B7A1F26-478B-4872-A1CC-1F4D0BF6DBAB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sldNum" idx="37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AF2F699-4D05-4937-9DE7-963B6268A681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sldNum" idx="38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A8DE89A-0C81-4AB8-B6A8-5830EAAF43A3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sldNum" idx="39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AE4829D-4D0A-4DAA-A506-D177B8B2FB20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sldNum" idx="40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C8F8EE4-A40F-4DA6-9D84-DC3B87CF0F9B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sldNum" idx="41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EEF2C17-EB57-44C2-A873-719470A01107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sldNum" idx="42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2943CBA-682F-469A-A22F-F86B331C9634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7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6C0D436-574C-4A08-A511-ABAF169486C2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sldNum" idx="43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6C76B81-C821-4DEE-BAF8-5C2BA70ADB72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sldNum" idx="44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49353A7-8CE3-4B56-B226-3649895BFC32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sldNum" idx="45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4D4C114-45B6-4EB9-81AA-5415808DFAE2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8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88C25D0-DE3F-4D0D-86BF-A86EA8B3CEB1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 idx="9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DCDCA44-6BDA-4672-96B8-220B4CDF8BB3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 idx="10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DDE1738-6BA0-4540-BBBB-33093466DA7B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 idx="11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F9768A8-72B4-40F3-8260-6139DD0ABEE4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 idx="12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2FB2B2-4D3C-432D-BFBE-0C5A52C137CE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51;p13"/>
          <p:cNvSpPr/>
          <p:nvPr/>
        </p:nvSpPr>
        <p:spPr>
          <a:xfrm>
            <a:off x="0" y="0"/>
            <a:ext cx="9142920" cy="5142240"/>
          </a:xfrm>
          <a:prstGeom prst="rect">
            <a:avLst/>
          </a:prstGeom>
          <a:solidFill>
            <a:srgbClr val="d6f5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6160" rIns="56160" tIns="57240" bIns="57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Google Shape;52;p13"/>
          <p:cNvSpPr/>
          <p:nvPr/>
        </p:nvSpPr>
        <p:spPr>
          <a:xfrm>
            <a:off x="0" y="0"/>
            <a:ext cx="9142920" cy="5142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6160" rIns="56160" tIns="57240" bIns="57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" name="Google Shape;53;p13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8024400" y="4843440"/>
            <a:ext cx="1075320" cy="2559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105;p26"/>
          <p:cNvSpPr/>
          <p:nvPr/>
        </p:nvSpPr>
        <p:spPr>
          <a:xfrm>
            <a:off x="0" y="0"/>
            <a:ext cx="9142920" cy="5142240"/>
          </a:xfrm>
          <a:prstGeom prst="rect">
            <a:avLst/>
          </a:prstGeom>
          <a:solidFill>
            <a:srgbClr val="d6f5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6160" rIns="56160" tIns="57240" bIns="57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" name="Google Shape;106;p26"/>
          <p:cNvSpPr/>
          <p:nvPr/>
        </p:nvSpPr>
        <p:spPr>
          <a:xfrm>
            <a:off x="0" y="0"/>
            <a:ext cx="9142920" cy="5142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6160" rIns="56160" tIns="57240" bIns="57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3" name="Google Shape;107;p26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8024400" y="4843440"/>
            <a:ext cx="1075320" cy="25596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163;p39"/>
          <p:cNvSpPr/>
          <p:nvPr/>
        </p:nvSpPr>
        <p:spPr>
          <a:xfrm>
            <a:off x="496080" y="822960"/>
            <a:ext cx="3902040" cy="26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24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333f70"/>
                </a:solidFill>
                <a:latin typeface="Unbounded"/>
                <a:ea typeface="Unbounded"/>
              </a:rPr>
              <a:t>Artificial Intelligence (Machine Learning &amp; Deep Learning)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4000"/>
              </a:lnSpc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4000"/>
              </a:lnSpc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Google Shape;164;p39"/>
          <p:cNvSpPr/>
          <p:nvPr/>
        </p:nvSpPr>
        <p:spPr>
          <a:xfrm>
            <a:off x="496080" y="3828240"/>
            <a:ext cx="8150760" cy="2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62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333f70"/>
                </a:solidFill>
                <a:latin typeface="Open Sans"/>
                <a:ea typeface="Open Sans"/>
              </a:rPr>
              <a:t>NAVTCC &amp; Strings Technologies</a:t>
            </a:r>
            <a:endParaRPr b="0" lang="en-US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Google Shape;165;p39"/>
          <p:cNvSpPr/>
          <p:nvPr/>
        </p:nvSpPr>
        <p:spPr>
          <a:xfrm>
            <a:off x="496080" y="4224960"/>
            <a:ext cx="225720" cy="225720"/>
          </a:xfrm>
          <a:prstGeom prst="roundRect">
            <a:avLst>
              <a:gd name="adj" fmla="val 25194296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56160" rIns="56160" tIns="57240" bIns="57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91" name="Google Shape;166;p39" descr="preencoded.png"/>
          <p:cNvPicPr/>
          <p:nvPr/>
        </p:nvPicPr>
        <p:blipFill>
          <a:blip r:embed="rId1"/>
          <a:stretch/>
        </p:blipFill>
        <p:spPr>
          <a:xfrm>
            <a:off x="500760" y="4229640"/>
            <a:ext cx="216360" cy="216360"/>
          </a:xfrm>
          <a:prstGeom prst="rect">
            <a:avLst/>
          </a:prstGeom>
          <a:ln w="0">
            <a:noFill/>
          </a:ln>
        </p:spPr>
      </p:pic>
      <p:sp>
        <p:nvSpPr>
          <p:cNvPr id="92" name="Google Shape;167;p39"/>
          <p:cNvSpPr/>
          <p:nvPr/>
        </p:nvSpPr>
        <p:spPr>
          <a:xfrm>
            <a:off x="793800" y="4214520"/>
            <a:ext cx="1591200" cy="24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Open Sans"/>
                <a:ea typeface="Open Sans"/>
              </a:rPr>
              <a:t>by Salman Ahmad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3" name="Google Shape;168;p39" descr=""/>
          <p:cNvPicPr/>
          <p:nvPr/>
        </p:nvPicPr>
        <p:blipFill>
          <a:blip r:embed="rId2"/>
          <a:stretch/>
        </p:blipFill>
        <p:spPr>
          <a:xfrm>
            <a:off x="5955480" y="293040"/>
            <a:ext cx="2881440" cy="423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257;p48"/>
          <p:cNvSpPr/>
          <p:nvPr/>
        </p:nvSpPr>
        <p:spPr>
          <a:xfrm>
            <a:off x="491400" y="820800"/>
            <a:ext cx="4934520" cy="412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Types of Function Parameters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AutoNum type="arabicPeriod" startAt="3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Keyword Arguments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Specify parameter by name in function call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def add(a, b):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return a + b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4572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add(a=66, b=29)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4572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add(7, b=77) # a=7, b=77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457200"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Google Shape;258;p48"/>
          <p:cNvSpPr/>
          <p:nvPr/>
        </p:nvSpPr>
        <p:spPr>
          <a:xfrm>
            <a:off x="1899000" y="184680"/>
            <a:ext cx="501120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Functions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Google Shape;259;p48"/>
          <p:cNvSpPr/>
          <p:nvPr/>
        </p:nvSpPr>
        <p:spPr>
          <a:xfrm>
            <a:off x="5905800" y="2242440"/>
            <a:ext cx="3161160" cy="96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Positional arguments always come before keyword arguments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265;p49"/>
          <p:cNvSpPr/>
          <p:nvPr/>
        </p:nvSpPr>
        <p:spPr>
          <a:xfrm>
            <a:off x="491400" y="820800"/>
            <a:ext cx="4934520" cy="412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Types of Function Parameters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AutoNum type="arabicPeriod" startAt="4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Variable-Lenght Arguments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Accept any number of arguments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def total(*args):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4572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return sum(args)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4572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print(total(1, 2, 3))  # 6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457200"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Google Shape;266;p49"/>
          <p:cNvSpPr/>
          <p:nvPr/>
        </p:nvSpPr>
        <p:spPr>
          <a:xfrm>
            <a:off x="1899000" y="184680"/>
            <a:ext cx="501120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Functions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272;p50"/>
          <p:cNvSpPr/>
          <p:nvPr/>
        </p:nvSpPr>
        <p:spPr>
          <a:xfrm>
            <a:off x="491400" y="820800"/>
            <a:ext cx="8265240" cy="412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Function Return Value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A return value is the result that a function sends back after it runs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The return statement is used to exit the function and pass data back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def add(a, b):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return a + b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Calling add(2, 3) returns 5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Why Use Return Values?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Make functions reusable and meaningful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Allows data to be passed back for further use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Essential for building multi-step processes, like NLP pipelines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Google Shape;273;p50"/>
          <p:cNvSpPr/>
          <p:nvPr/>
        </p:nvSpPr>
        <p:spPr>
          <a:xfrm>
            <a:off x="1899000" y="184680"/>
            <a:ext cx="501120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Functions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279;p51"/>
          <p:cNvSpPr/>
          <p:nvPr/>
        </p:nvSpPr>
        <p:spPr>
          <a:xfrm>
            <a:off x="491400" y="820800"/>
            <a:ext cx="8265240" cy="412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Function Return Value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Syntax: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def function_name(parameters):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# processing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return result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After return, the function ends immediately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You can return: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A single value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Multiple values (as a tuple)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Nothing (return or omit it)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Google Shape;280;p51"/>
          <p:cNvSpPr/>
          <p:nvPr/>
        </p:nvSpPr>
        <p:spPr>
          <a:xfrm>
            <a:off x="1899000" y="184680"/>
            <a:ext cx="501120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Functions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286;p52"/>
          <p:cNvSpPr/>
          <p:nvPr/>
        </p:nvSpPr>
        <p:spPr>
          <a:xfrm>
            <a:off x="491400" y="820800"/>
            <a:ext cx="5011200" cy="412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Function Return Value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return ends the function immediately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You can only return once per call, but multiple values can be grouped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Functions that don’t return a value behave differently in assignments: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Google Shape;287;p52"/>
          <p:cNvSpPr/>
          <p:nvPr/>
        </p:nvSpPr>
        <p:spPr>
          <a:xfrm>
            <a:off x="1899000" y="184680"/>
            <a:ext cx="501120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Functions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Google Shape;288;p52"/>
          <p:cNvSpPr/>
          <p:nvPr/>
        </p:nvSpPr>
        <p:spPr>
          <a:xfrm>
            <a:off x="5761080" y="1330920"/>
            <a:ext cx="2788200" cy="24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294;p53"/>
          <p:cNvSpPr/>
          <p:nvPr/>
        </p:nvSpPr>
        <p:spPr>
          <a:xfrm>
            <a:off x="491400" y="1382400"/>
            <a:ext cx="5011200" cy="37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Scope defines where a variable can be accessed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Python has: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Local scope 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– inside functions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Global scope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 – outside all functions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Helps avoid naming conflicts and bugs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Google Shape;295;p53"/>
          <p:cNvSpPr/>
          <p:nvPr/>
        </p:nvSpPr>
        <p:spPr>
          <a:xfrm>
            <a:off x="1899000" y="184680"/>
            <a:ext cx="501120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Functions and Variable Scope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301;p54"/>
          <p:cNvSpPr/>
          <p:nvPr/>
        </p:nvSpPr>
        <p:spPr>
          <a:xfrm>
            <a:off x="1939320" y="1611000"/>
            <a:ext cx="5011200" cy="273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x = "global"  # Global variable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def example():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x = "local"  # Local variable (only inside function)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print(x)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example()   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# Output: local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print(x)    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# Output: global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Google Shape;302;p54"/>
          <p:cNvSpPr/>
          <p:nvPr/>
        </p:nvSpPr>
        <p:spPr>
          <a:xfrm>
            <a:off x="1899000" y="184680"/>
            <a:ext cx="501120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Functions and Variable Scope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308;p55"/>
          <p:cNvSpPr/>
          <p:nvPr/>
        </p:nvSpPr>
        <p:spPr>
          <a:xfrm>
            <a:off x="408960" y="1266120"/>
            <a:ext cx="842652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Function parameters are local variables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def greet(name):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print(f"Hello, {name}!")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name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 is a local variable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Only exists inside the function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After the function ends, name is gone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Google Shape;309;p55"/>
          <p:cNvSpPr/>
          <p:nvPr/>
        </p:nvSpPr>
        <p:spPr>
          <a:xfrm>
            <a:off x="1899000" y="184680"/>
            <a:ext cx="501120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Functions and Variable Scope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315;p56"/>
          <p:cNvSpPr/>
          <p:nvPr/>
        </p:nvSpPr>
        <p:spPr>
          <a:xfrm>
            <a:off x="408960" y="1266120"/>
            <a:ext cx="842652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Function return values belong to the scope where assigned to variables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def get_length(text):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return len(text)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length = get_length("NLP")  # 'length' is global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text 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is local to the function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length 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is global because we assigned the return value to it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Google Shape;316;p56"/>
          <p:cNvSpPr/>
          <p:nvPr/>
        </p:nvSpPr>
        <p:spPr>
          <a:xfrm>
            <a:off x="1899000" y="184680"/>
            <a:ext cx="501120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Functions and Variable Scope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322;p57"/>
          <p:cNvSpPr/>
          <p:nvPr/>
        </p:nvSpPr>
        <p:spPr>
          <a:xfrm>
            <a:off x="4083480" y="1527480"/>
            <a:ext cx="47073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Use parameters to pass data in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Use return to send data out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Avoid changing global variables inside functions unless necessary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Prefer modular functions with clear input/output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Google Shape;323;p57"/>
          <p:cNvSpPr/>
          <p:nvPr/>
        </p:nvSpPr>
        <p:spPr>
          <a:xfrm>
            <a:off x="1899000" y="184680"/>
            <a:ext cx="501120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Functions and Variable Scope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Google Shape;324;p57"/>
          <p:cNvSpPr/>
          <p:nvPr/>
        </p:nvSpPr>
        <p:spPr>
          <a:xfrm>
            <a:off x="711360" y="1536480"/>
            <a:ext cx="2639520" cy="263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174;p40"/>
          <p:cNvSpPr/>
          <p:nvPr/>
        </p:nvSpPr>
        <p:spPr>
          <a:xfrm>
            <a:off x="4089240" y="1276560"/>
            <a:ext cx="360360" cy="12960"/>
          </a:xfrm>
          <a:prstGeom prst="roundRect">
            <a:avLst>
              <a:gd name="adj" fmla="val 354232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6160" rIns="56160" tIns="4680" bIns="46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5" name="Google Shape;175;p40"/>
          <p:cNvSpPr/>
          <p:nvPr/>
        </p:nvSpPr>
        <p:spPr>
          <a:xfrm>
            <a:off x="4436640" y="1148040"/>
            <a:ext cx="270000" cy="270000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9525">
            <a:solidFill>
              <a:srgbClr val="bcdb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56160" rIns="56160" tIns="57240" bIns="57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6" name="Google Shape;176;p40"/>
          <p:cNvSpPr/>
          <p:nvPr/>
        </p:nvSpPr>
        <p:spPr>
          <a:xfrm>
            <a:off x="4564800" y="1012680"/>
            <a:ext cx="12960" cy="3734280"/>
          </a:xfrm>
          <a:prstGeom prst="roundRect">
            <a:avLst>
              <a:gd name="adj" fmla="val 354232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6160" rIns="56160" tIns="57240" bIns="57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7" name="Google Shape;177;p40"/>
          <p:cNvSpPr/>
          <p:nvPr/>
        </p:nvSpPr>
        <p:spPr>
          <a:xfrm>
            <a:off x="4481640" y="1171080"/>
            <a:ext cx="179640" cy="2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1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Google Shape;178;p40"/>
          <p:cNvSpPr/>
          <p:nvPr/>
        </p:nvSpPr>
        <p:spPr>
          <a:xfrm>
            <a:off x="845640" y="1180800"/>
            <a:ext cx="3123000" cy="18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27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333f70"/>
                </a:solidFill>
                <a:latin typeface="Unbounded"/>
                <a:ea typeface="Unbounded"/>
              </a:rPr>
              <a:t>Functions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Google Shape;179;p40"/>
          <p:cNvSpPr/>
          <p:nvPr/>
        </p:nvSpPr>
        <p:spPr>
          <a:xfrm>
            <a:off x="4693320" y="1879200"/>
            <a:ext cx="360360" cy="12960"/>
          </a:xfrm>
          <a:prstGeom prst="roundRect">
            <a:avLst>
              <a:gd name="adj" fmla="val 354232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6160" rIns="56160" tIns="4680" bIns="46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0" name="Google Shape;180;p40"/>
          <p:cNvSpPr/>
          <p:nvPr/>
        </p:nvSpPr>
        <p:spPr>
          <a:xfrm>
            <a:off x="4436640" y="1750680"/>
            <a:ext cx="270000" cy="270000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9525">
            <a:solidFill>
              <a:srgbClr val="bcdb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56160" rIns="56160" tIns="57240" bIns="57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1" name="Google Shape;181;p40"/>
          <p:cNvSpPr/>
          <p:nvPr/>
        </p:nvSpPr>
        <p:spPr>
          <a:xfrm>
            <a:off x="4481640" y="1773360"/>
            <a:ext cx="179640" cy="2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2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Google Shape;182;p40"/>
          <p:cNvSpPr/>
          <p:nvPr/>
        </p:nvSpPr>
        <p:spPr>
          <a:xfrm>
            <a:off x="5126760" y="1783440"/>
            <a:ext cx="2489040" cy="18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27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333f70"/>
                </a:solidFill>
                <a:latin typeface="Unbounded"/>
                <a:ea typeface="Unbounded"/>
              </a:rPr>
              <a:t>Functions and Variable Scope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Google Shape;183;p40"/>
          <p:cNvSpPr/>
          <p:nvPr/>
        </p:nvSpPr>
        <p:spPr>
          <a:xfrm>
            <a:off x="4089240" y="2421360"/>
            <a:ext cx="360360" cy="12960"/>
          </a:xfrm>
          <a:prstGeom prst="roundRect">
            <a:avLst>
              <a:gd name="adj" fmla="val 354232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6160" rIns="56160" tIns="4680" bIns="46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4" name="Google Shape;184;p40"/>
          <p:cNvSpPr/>
          <p:nvPr/>
        </p:nvSpPr>
        <p:spPr>
          <a:xfrm>
            <a:off x="4436640" y="2292840"/>
            <a:ext cx="270000" cy="270000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9525">
            <a:solidFill>
              <a:srgbClr val="bcdb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56160" rIns="56160" tIns="57240" bIns="57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5" name="Google Shape;185;p40"/>
          <p:cNvSpPr/>
          <p:nvPr/>
        </p:nvSpPr>
        <p:spPr>
          <a:xfrm>
            <a:off x="4481640" y="2315520"/>
            <a:ext cx="179640" cy="2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3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Google Shape;186;p40"/>
          <p:cNvSpPr/>
          <p:nvPr/>
        </p:nvSpPr>
        <p:spPr>
          <a:xfrm>
            <a:off x="425880" y="2325600"/>
            <a:ext cx="3543120" cy="18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27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333f70"/>
                </a:solidFill>
                <a:latin typeface="Unbounded"/>
                <a:ea typeface="Unbounded"/>
              </a:rPr>
              <a:t>Lambda Expressions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Google Shape;187;p40"/>
          <p:cNvSpPr/>
          <p:nvPr/>
        </p:nvSpPr>
        <p:spPr>
          <a:xfrm>
            <a:off x="4693320" y="2963520"/>
            <a:ext cx="360360" cy="12960"/>
          </a:xfrm>
          <a:prstGeom prst="roundRect">
            <a:avLst>
              <a:gd name="adj" fmla="val 354232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6160" rIns="56160" tIns="4680" bIns="46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8" name="Google Shape;188;p40"/>
          <p:cNvSpPr/>
          <p:nvPr/>
        </p:nvSpPr>
        <p:spPr>
          <a:xfrm>
            <a:off x="4436640" y="2835360"/>
            <a:ext cx="270000" cy="270000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9525">
            <a:solidFill>
              <a:srgbClr val="bcdb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56160" rIns="56160" tIns="57240" bIns="57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9" name="Google Shape;189;p40"/>
          <p:cNvSpPr/>
          <p:nvPr/>
        </p:nvSpPr>
        <p:spPr>
          <a:xfrm>
            <a:off x="4481640" y="2857680"/>
            <a:ext cx="179640" cy="2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4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Google Shape;190;p40"/>
          <p:cNvSpPr/>
          <p:nvPr/>
        </p:nvSpPr>
        <p:spPr>
          <a:xfrm>
            <a:off x="5174640" y="2867760"/>
            <a:ext cx="2375280" cy="18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27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333f70"/>
                </a:solidFill>
                <a:latin typeface="Unbounded"/>
                <a:ea typeface="Unbounded"/>
              </a:rPr>
              <a:t>Map and filter functions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Google Shape;191;p40"/>
          <p:cNvSpPr/>
          <p:nvPr/>
        </p:nvSpPr>
        <p:spPr>
          <a:xfrm>
            <a:off x="2035440" y="218160"/>
            <a:ext cx="5085000" cy="44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24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333f70"/>
                </a:solidFill>
                <a:latin typeface="Unbounded"/>
                <a:ea typeface="Unbounded"/>
              </a:rPr>
              <a:t>Outline Week 2 Day 1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Google Shape;192;p40"/>
          <p:cNvSpPr/>
          <p:nvPr/>
        </p:nvSpPr>
        <p:spPr>
          <a:xfrm>
            <a:off x="4693320" y="3954240"/>
            <a:ext cx="360360" cy="12960"/>
          </a:xfrm>
          <a:prstGeom prst="roundRect">
            <a:avLst>
              <a:gd name="adj" fmla="val 354232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6160" rIns="56160" tIns="4680" bIns="46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3" name="Google Shape;193;p40"/>
          <p:cNvSpPr/>
          <p:nvPr/>
        </p:nvSpPr>
        <p:spPr>
          <a:xfrm>
            <a:off x="4481640" y="3848400"/>
            <a:ext cx="179640" cy="2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6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Google Shape;194;p40"/>
          <p:cNvSpPr/>
          <p:nvPr/>
        </p:nvSpPr>
        <p:spPr>
          <a:xfrm>
            <a:off x="5174640" y="3858480"/>
            <a:ext cx="2375280" cy="18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27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333f70"/>
                </a:solidFill>
                <a:latin typeface="Unbounded"/>
                <a:ea typeface="Unbounded"/>
              </a:rPr>
              <a:t>File Handling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Google Shape;195;p40"/>
          <p:cNvSpPr/>
          <p:nvPr/>
        </p:nvSpPr>
        <p:spPr>
          <a:xfrm>
            <a:off x="4089240" y="3411720"/>
            <a:ext cx="360360" cy="12960"/>
          </a:xfrm>
          <a:prstGeom prst="roundRect">
            <a:avLst>
              <a:gd name="adj" fmla="val 354232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6160" rIns="56160" tIns="4680" bIns="46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6" name="Google Shape;196;p40"/>
          <p:cNvSpPr/>
          <p:nvPr/>
        </p:nvSpPr>
        <p:spPr>
          <a:xfrm>
            <a:off x="4481640" y="3306240"/>
            <a:ext cx="179640" cy="2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5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Google Shape;197;p40"/>
          <p:cNvSpPr/>
          <p:nvPr/>
        </p:nvSpPr>
        <p:spPr>
          <a:xfrm>
            <a:off x="425880" y="3316320"/>
            <a:ext cx="3543120" cy="18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27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333f70"/>
                </a:solidFill>
                <a:latin typeface="Unbounded"/>
                <a:ea typeface="Unbounded"/>
              </a:rPr>
              <a:t>Inner Functions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Google Shape;198;p40"/>
          <p:cNvSpPr/>
          <p:nvPr/>
        </p:nvSpPr>
        <p:spPr>
          <a:xfrm>
            <a:off x="4089240" y="4402440"/>
            <a:ext cx="360360" cy="12960"/>
          </a:xfrm>
          <a:prstGeom prst="roundRect">
            <a:avLst>
              <a:gd name="adj" fmla="val 354232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6160" rIns="56160" tIns="4680" bIns="46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9" name="Google Shape;199;p40"/>
          <p:cNvSpPr/>
          <p:nvPr/>
        </p:nvSpPr>
        <p:spPr>
          <a:xfrm>
            <a:off x="4481640" y="4296600"/>
            <a:ext cx="179640" cy="2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7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Google Shape;200;p40"/>
          <p:cNvSpPr/>
          <p:nvPr/>
        </p:nvSpPr>
        <p:spPr>
          <a:xfrm>
            <a:off x="425880" y="4306680"/>
            <a:ext cx="3543120" cy="18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27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333f70"/>
                </a:solidFill>
                <a:latin typeface="Unbounded"/>
                <a:ea typeface="Unbounded"/>
              </a:rPr>
              <a:t>Exception Handling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330;p58"/>
          <p:cNvSpPr/>
          <p:nvPr/>
        </p:nvSpPr>
        <p:spPr>
          <a:xfrm>
            <a:off x="1899000" y="184680"/>
            <a:ext cx="501120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Lambda Expressions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Google Shape;331;p58"/>
          <p:cNvSpPr/>
          <p:nvPr/>
        </p:nvSpPr>
        <p:spPr>
          <a:xfrm>
            <a:off x="1710720" y="879480"/>
            <a:ext cx="5765760" cy="41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A lambda is a small, anonymous function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Used for short, one-line operations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No def, no name — just logic!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Syntax: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lambda arguments: expression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Example: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square = lambda x: x * x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print(square(5))  # Output: 25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337;p59"/>
          <p:cNvSpPr/>
          <p:nvPr/>
        </p:nvSpPr>
        <p:spPr>
          <a:xfrm>
            <a:off x="1899000" y="184680"/>
            <a:ext cx="501120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Lambda Expressions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Google Shape;338;p59"/>
          <p:cNvSpPr/>
          <p:nvPr/>
        </p:nvSpPr>
        <p:spPr>
          <a:xfrm>
            <a:off x="1710720" y="1184400"/>
            <a:ext cx="5765760" cy="22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Why Use Lambda Functions?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For short functions that are used only once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When passing a function as an argument (e.g., in map(), filter(), sorted())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Helps keep code concise and readable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344;p60"/>
          <p:cNvSpPr/>
          <p:nvPr/>
        </p:nvSpPr>
        <p:spPr>
          <a:xfrm>
            <a:off x="1899000" y="184680"/>
            <a:ext cx="501120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Lambda Expressions Vs Regular Functions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Google Shape;345;p60"/>
          <p:cNvSpPr/>
          <p:nvPr/>
        </p:nvSpPr>
        <p:spPr>
          <a:xfrm>
            <a:off x="370440" y="1717920"/>
            <a:ext cx="8474040" cy="182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Feature</a:t>
            </a: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def Function</a:t>
            </a: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lambda Expression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Named?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Yes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Anonymous can assign to a name)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Multiline?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Yes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No (must be one expression)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Use case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General logic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Simple, inline logic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351;p61"/>
          <p:cNvSpPr/>
          <p:nvPr/>
        </p:nvSpPr>
        <p:spPr>
          <a:xfrm>
            <a:off x="1041840" y="184680"/>
            <a:ext cx="400860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Lambda Expressions: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Google Shape;352;p61"/>
          <p:cNvSpPr/>
          <p:nvPr/>
        </p:nvSpPr>
        <p:spPr>
          <a:xfrm>
            <a:off x="646200" y="803520"/>
            <a:ext cx="3514680" cy="41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Example 1: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 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add = lambda a, b: a + b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print(add(2, 3))  # 5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Example 2</a:t>
            </a:r>
            <a:r>
              <a:rPr b="1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words = ["AI", "language", "deep"]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words.sort(key=lambda w: len(w))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8" name="Google Shape;353;p61"/>
          <p:cNvSpPr/>
          <p:nvPr/>
        </p:nvSpPr>
        <p:spPr>
          <a:xfrm>
            <a:off x="5111280" y="184680"/>
            <a:ext cx="295956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25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333f70"/>
                </a:solidFill>
                <a:latin typeface="Unbounded"/>
                <a:ea typeface="Unbounded"/>
              </a:rPr>
              <a:t>Examples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9" name="Google Shape;354;p61"/>
          <p:cNvSpPr/>
          <p:nvPr/>
        </p:nvSpPr>
        <p:spPr>
          <a:xfrm>
            <a:off x="4161600" y="803520"/>
            <a:ext cx="4753080" cy="41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Example 3: 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nums = [1, 2, 3]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squared = list(map(lambda x: x ** 2, nums))  # [1, 4, 9]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Example 4</a:t>
            </a:r>
            <a:r>
              <a:rPr b="1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nums = [1, 2, 3]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even = list(filter(lambda x: x % 2 == 0, nums))  # [2]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360;p62"/>
          <p:cNvSpPr/>
          <p:nvPr/>
        </p:nvSpPr>
        <p:spPr>
          <a:xfrm>
            <a:off x="1899000" y="184680"/>
            <a:ext cx="486576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Montserrat"/>
                <a:ea typeface="Montserrat"/>
              </a:rPr>
              <a:t>map()</a:t>
            </a: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 and </a:t>
            </a:r>
            <a:r>
              <a:rPr b="1" lang="en" sz="2300" spc="-1" strike="noStrike">
                <a:solidFill>
                  <a:srgbClr val="333f70"/>
                </a:solidFill>
                <a:latin typeface="Montserrat"/>
                <a:ea typeface="Montserrat"/>
              </a:rPr>
              <a:t>filter()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1" name="Google Shape;361;p62"/>
          <p:cNvSpPr/>
          <p:nvPr/>
        </p:nvSpPr>
        <p:spPr>
          <a:xfrm>
            <a:off x="382320" y="803520"/>
            <a:ext cx="4188960" cy="41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map() applies a function to each item in an iterable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Returns a new iterable (map object) with the results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Syntax: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map(function, iterable)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The function return values is stored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Output size is the same as input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2" name="Google Shape;362;p62"/>
          <p:cNvSpPr/>
          <p:nvPr/>
        </p:nvSpPr>
        <p:spPr>
          <a:xfrm>
            <a:off x="4954320" y="803520"/>
            <a:ext cx="4188960" cy="41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Example: 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nums = [1, 2, 3]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squares = list(map(lambda x: x ** 2, nums))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print(squares)  # [1, 4, 9]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Example: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tokens = ["This", "Is", "TEXT"]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lower_tokens = list(map(lambda w: w.lower(), tokens))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368;p63"/>
          <p:cNvSpPr/>
          <p:nvPr/>
        </p:nvSpPr>
        <p:spPr>
          <a:xfrm>
            <a:off x="1899000" y="184680"/>
            <a:ext cx="486576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Montserrat"/>
                <a:ea typeface="Montserrat"/>
              </a:rPr>
              <a:t>map()</a:t>
            </a: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 and </a:t>
            </a:r>
            <a:r>
              <a:rPr b="1" lang="en" sz="2300" spc="-1" strike="noStrike">
                <a:solidFill>
                  <a:srgbClr val="333f70"/>
                </a:solidFill>
                <a:latin typeface="Montserrat"/>
                <a:ea typeface="Montserrat"/>
              </a:rPr>
              <a:t>filter()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Google Shape;369;p63"/>
          <p:cNvSpPr/>
          <p:nvPr/>
        </p:nvSpPr>
        <p:spPr>
          <a:xfrm>
            <a:off x="382320" y="803520"/>
            <a:ext cx="4188960" cy="41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filter()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 applies a function that returns True or False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Only items where the function returns True are kept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Syntax: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filter(function, iterable)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Return value the function decides whether to keep the value or to discard in each iteration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Output size could be smaller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Google Shape;370;p63"/>
          <p:cNvSpPr/>
          <p:nvPr/>
        </p:nvSpPr>
        <p:spPr>
          <a:xfrm>
            <a:off x="4954320" y="803520"/>
            <a:ext cx="4188960" cy="41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Example: 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nums = [1, 2, 3, 4]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evens = list(filter(lambda x: x % 2 == 0, nums))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print(evens)  # [2, 4]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Example: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tokens = ["is", "the", "important", "AI"]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long_words = list(filter(lambda w: len(w) &gt; 3, tokens))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376;p64"/>
          <p:cNvSpPr/>
          <p:nvPr/>
        </p:nvSpPr>
        <p:spPr>
          <a:xfrm>
            <a:off x="2584800" y="184680"/>
            <a:ext cx="395568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Inner functions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7" name="Google Shape;377;p64"/>
          <p:cNvSpPr/>
          <p:nvPr/>
        </p:nvSpPr>
        <p:spPr>
          <a:xfrm>
            <a:off x="382320" y="803520"/>
            <a:ext cx="8242200" cy="41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A function defined inside another function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Exists only within the outer function’s scope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Can access variables from the outer function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Example: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def outer():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msg = "Hello"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def inner():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    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print(msg)  # Can access outer variable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inner()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383;p65"/>
          <p:cNvSpPr/>
          <p:nvPr/>
        </p:nvSpPr>
        <p:spPr>
          <a:xfrm>
            <a:off x="2584800" y="184680"/>
            <a:ext cx="395568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Inner functions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9" name="Google Shape;384;p65"/>
          <p:cNvSpPr/>
          <p:nvPr/>
        </p:nvSpPr>
        <p:spPr>
          <a:xfrm>
            <a:off x="382320" y="803520"/>
            <a:ext cx="8242200" cy="41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Why inner functions?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Encapsulation: keep helper logic hidden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Access outer variables without passing them as arguments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Used for factoring code, closures, and decorators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390;p66"/>
          <p:cNvSpPr/>
          <p:nvPr/>
        </p:nvSpPr>
        <p:spPr>
          <a:xfrm>
            <a:off x="2584800" y="184680"/>
            <a:ext cx="395568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Inner functions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1" name="Google Shape;391;p66"/>
          <p:cNvSpPr/>
          <p:nvPr/>
        </p:nvSpPr>
        <p:spPr>
          <a:xfrm>
            <a:off x="382320" y="803520"/>
            <a:ext cx="8242200" cy="41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Closures = Inner Function + Memory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Closures happen when: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An inner function is returned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And it remembers variables from the outer function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def repeat(word):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def times(n):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    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return word * n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return times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repeat_hello = repeat("Hi ")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print(repeat_hello(3))  # Hi Hi Hi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397;p67"/>
          <p:cNvSpPr/>
          <p:nvPr/>
        </p:nvSpPr>
        <p:spPr>
          <a:xfrm>
            <a:off x="2584800" y="184680"/>
            <a:ext cx="395568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Inner functions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3" name="Google Shape;398;p67"/>
          <p:cNvSpPr/>
          <p:nvPr/>
        </p:nvSpPr>
        <p:spPr>
          <a:xfrm>
            <a:off x="382320" y="803520"/>
            <a:ext cx="8242200" cy="41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What is a Decorator?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A function that wraps another function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It can add extra behavior before or after the wrapped function runs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Often used for: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    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Logging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    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Access control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    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Timing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    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Pre-processing/post-processing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206;p41"/>
          <p:cNvSpPr/>
          <p:nvPr/>
        </p:nvSpPr>
        <p:spPr>
          <a:xfrm>
            <a:off x="1530000" y="184680"/>
            <a:ext cx="598716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Functions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Google Shape;207;p41"/>
          <p:cNvSpPr/>
          <p:nvPr/>
        </p:nvSpPr>
        <p:spPr>
          <a:xfrm>
            <a:off x="342000" y="592200"/>
            <a:ext cx="8572680" cy="447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A reusable block of code that performs a specific task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Helps organize code, avoid repetition, and improve readability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Example: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def greet():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print("Hello from a function!")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def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 – keyword to define the function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greet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 – function name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()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 – parameters go here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: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 – indicates a code block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print()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 – function body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Calling </a:t>
            </a: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greet()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3" name="Google Shape;208;p41" descr="a green recycling symbol with arrows pointing in opposite directions (Provided by Tenor)"/>
          <p:cNvPicPr/>
          <p:nvPr/>
        </p:nvPicPr>
        <p:blipFill>
          <a:blip r:embed="rId1"/>
          <a:stretch/>
        </p:blipFill>
        <p:spPr>
          <a:xfrm>
            <a:off x="6321240" y="2406960"/>
            <a:ext cx="2083680" cy="207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404;p68"/>
          <p:cNvSpPr/>
          <p:nvPr/>
        </p:nvSpPr>
        <p:spPr>
          <a:xfrm>
            <a:off x="2584800" y="184680"/>
            <a:ext cx="395568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Inner functions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Google Shape;405;p68"/>
          <p:cNvSpPr/>
          <p:nvPr/>
        </p:nvSpPr>
        <p:spPr>
          <a:xfrm>
            <a:off x="382320" y="803520"/>
            <a:ext cx="8242200" cy="41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What is a Decorator?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A function that wraps another function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A design pattern that allows to add new functionality to an existing object without modifying its structure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It can add extra behavior before or after the wrapped function runs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Often used for: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    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Logging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    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Access control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    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Timing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    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Pre-processing/post-processing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411;p69"/>
          <p:cNvSpPr/>
          <p:nvPr/>
        </p:nvSpPr>
        <p:spPr>
          <a:xfrm>
            <a:off x="2584800" y="184680"/>
            <a:ext cx="395568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Inner functions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7" name="Google Shape;412;p69"/>
          <p:cNvSpPr/>
          <p:nvPr/>
        </p:nvSpPr>
        <p:spPr>
          <a:xfrm>
            <a:off x="382320" y="803520"/>
            <a:ext cx="8242200" cy="41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What is a Decorator?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A function that wraps another function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A design pattern that allows to add new functionality to an existing object without modifying its structure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It can add extra behavior before or after the wrapped function runs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Often used for: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    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Logging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    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Access control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    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Timing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    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Pre-processing/post-processing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418;p70"/>
          <p:cNvSpPr/>
          <p:nvPr/>
        </p:nvSpPr>
        <p:spPr>
          <a:xfrm>
            <a:off x="2584800" y="184680"/>
            <a:ext cx="395568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Inner functions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Google Shape;419;p70"/>
          <p:cNvSpPr/>
          <p:nvPr/>
        </p:nvSpPr>
        <p:spPr>
          <a:xfrm>
            <a:off x="382320" y="803520"/>
            <a:ext cx="4188960" cy="41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def my_decorator(func):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def wrapper():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    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print("Before")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 indent="4572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    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func()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 indent="4572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    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print("After")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 indent="4572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return wrapper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 indent="4572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@my_decorator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 indent="4572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def greet():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 indent="4572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print("Hello")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 indent="4572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greet()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0" name="Google Shape;420;p70"/>
          <p:cNvSpPr/>
          <p:nvPr/>
        </p:nvSpPr>
        <p:spPr>
          <a:xfrm>
            <a:off x="4421160" y="803520"/>
            <a:ext cx="4188960" cy="41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Output: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Before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Hello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After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426;p71"/>
          <p:cNvSpPr/>
          <p:nvPr/>
        </p:nvSpPr>
        <p:spPr>
          <a:xfrm>
            <a:off x="4718520" y="184680"/>
            <a:ext cx="395568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Inner functions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2" name="Google Shape;427;p71"/>
          <p:cNvSpPr/>
          <p:nvPr/>
        </p:nvSpPr>
        <p:spPr>
          <a:xfrm>
            <a:off x="0" y="184680"/>
            <a:ext cx="6554160" cy="495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from time import time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def measure_time(func):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def wrapper():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    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start_time = time()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 indent="4572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    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func()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 indent="4572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    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end_time = time()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 indent="4572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print(“Execution time (ms): “, end_time - start_time)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 indent="4572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return wrapper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 indent="4572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@measure_time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 indent="4572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def greet():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 indent="4572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print("Hello")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 indent="4572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greet()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433;p72"/>
          <p:cNvSpPr/>
          <p:nvPr/>
        </p:nvSpPr>
        <p:spPr>
          <a:xfrm>
            <a:off x="2584800" y="184680"/>
            <a:ext cx="395568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File Handling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4" name="Google Shape;434;p72"/>
          <p:cNvSpPr/>
          <p:nvPr/>
        </p:nvSpPr>
        <p:spPr>
          <a:xfrm>
            <a:off x="382320" y="803520"/>
            <a:ext cx="8242200" cy="41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File handling lets you read from and write to files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Useful for: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1" marL="9144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○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Loading datasets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1" marL="9144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○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Saving results or logs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1" marL="9144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○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Preprocessing text files in NLP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file = open("filename.txt", "mode")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440;p73"/>
          <p:cNvSpPr/>
          <p:nvPr/>
        </p:nvSpPr>
        <p:spPr>
          <a:xfrm>
            <a:off x="2584800" y="184680"/>
            <a:ext cx="395568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File Handling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6" name="Google Shape;441;p73"/>
          <p:cNvSpPr/>
          <p:nvPr/>
        </p:nvSpPr>
        <p:spPr>
          <a:xfrm>
            <a:off x="382320" y="803520"/>
            <a:ext cx="8242200" cy="41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graphicFrame>
        <p:nvGraphicFramePr>
          <p:cNvPr id="197" name="Google Shape;442;p73"/>
          <p:cNvGraphicFramePr/>
          <p:nvPr/>
        </p:nvGraphicFramePr>
        <p:xfrm>
          <a:off x="952560" y="781200"/>
          <a:ext cx="7238160" cy="3538440"/>
        </p:xfrm>
        <a:graphic>
          <a:graphicData uri="http://schemas.openxmlformats.org/drawingml/2006/table">
            <a:tbl>
              <a:tblPr/>
              <a:tblGrid>
                <a:gridCol w="1054440"/>
                <a:gridCol w="3111840"/>
                <a:gridCol w="3072240"/>
              </a:tblGrid>
              <a:tr h="380880"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Mode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Meaning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Use case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‘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r’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Red(default)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Read an existing file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‘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w’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Write (overwrite existing file)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Create or overwrite file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‘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a’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Append (add to the end of file)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Add content without deleting existing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‘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x’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Exclusive creation (fails if file exists)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Safely create new file only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‘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rb’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Read binary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Open pdfs, images etc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‘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wb’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Write binary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Write binary data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‘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ab’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Append binary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Append data to binary file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‘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r+’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Read and write(file must exist)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Read and update content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448;p74"/>
          <p:cNvSpPr/>
          <p:nvPr/>
        </p:nvSpPr>
        <p:spPr>
          <a:xfrm>
            <a:off x="2584800" y="184680"/>
            <a:ext cx="395568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File Handling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9" name="Google Shape;449;p74"/>
          <p:cNvSpPr/>
          <p:nvPr/>
        </p:nvSpPr>
        <p:spPr>
          <a:xfrm>
            <a:off x="382320" y="803520"/>
            <a:ext cx="8242200" cy="41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graphicFrame>
        <p:nvGraphicFramePr>
          <p:cNvPr id="200" name="Google Shape;450;p74"/>
          <p:cNvGraphicFramePr/>
          <p:nvPr/>
        </p:nvGraphicFramePr>
        <p:xfrm>
          <a:off x="952560" y="1009800"/>
          <a:ext cx="7237800" cy="2597760"/>
        </p:xfrm>
        <a:graphic>
          <a:graphicData uri="http://schemas.openxmlformats.org/drawingml/2006/table">
            <a:tbl>
              <a:tblPr/>
              <a:tblGrid>
                <a:gridCol w="1078200"/>
                <a:gridCol w="3562560"/>
                <a:gridCol w="2597400"/>
              </a:tblGrid>
              <a:tr h="380880"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Mode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Meaning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Use case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‘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w+’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Write and read (overwrite or create)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Fresh start: read and write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‘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a+’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Append and read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Read file and add to the end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‘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rb+’’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Read &amp; write in binary mode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Read/modify binary content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'wb+'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Write &amp; read binary (overwrite or create)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New binary file with read/write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8284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'ab+'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Append &amp; read binary</a:t>
                      </a:r>
                      <a:r>
                        <a:rPr b="0" lang="en" sz="1400" spc="-1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	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Append to binary file and read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456;p75"/>
          <p:cNvSpPr/>
          <p:nvPr/>
        </p:nvSpPr>
        <p:spPr>
          <a:xfrm>
            <a:off x="2584800" y="184680"/>
            <a:ext cx="395568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Exception Handling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2" name="Google Shape;457;p75"/>
          <p:cNvSpPr/>
          <p:nvPr/>
        </p:nvSpPr>
        <p:spPr>
          <a:xfrm>
            <a:off x="382320" y="803520"/>
            <a:ext cx="8242200" cy="41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What is an exception?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An error that occurs during program execution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Stops the normal flow of the program if not handled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Examples: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1" marL="9144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○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File not found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1" marL="9144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○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Dividing by zero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1" marL="9144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○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Converting non-numeric input to int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463;p76"/>
          <p:cNvSpPr/>
          <p:nvPr/>
        </p:nvSpPr>
        <p:spPr>
          <a:xfrm>
            <a:off x="2584800" y="184680"/>
            <a:ext cx="395568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Exception Handling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4" name="Google Shape;464;p76"/>
          <p:cNvSpPr/>
          <p:nvPr/>
        </p:nvSpPr>
        <p:spPr>
          <a:xfrm>
            <a:off x="356040" y="803520"/>
            <a:ext cx="8281800" cy="41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How to handle an exception?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Wrap the code in try-catch / try-except block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Basic syntax in Python: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try: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# Code that might raise an error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except ErrorType: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# Code to run if that error occurs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5" name="Google Shape;465;p76" descr="Boy falling to catch ball with baseball glove vector illustration (Provided by Getty Images)"/>
          <p:cNvPicPr/>
          <p:nvPr/>
        </p:nvPicPr>
        <p:blipFill>
          <a:blip r:embed="rId1"/>
          <a:stretch/>
        </p:blipFill>
        <p:spPr>
          <a:xfrm>
            <a:off x="5589360" y="1442160"/>
            <a:ext cx="2906640" cy="290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471;p77"/>
          <p:cNvSpPr/>
          <p:nvPr/>
        </p:nvSpPr>
        <p:spPr>
          <a:xfrm>
            <a:off x="2584800" y="184680"/>
            <a:ext cx="395568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Exception Handling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7" name="Google Shape;472;p77"/>
          <p:cNvSpPr/>
          <p:nvPr/>
        </p:nvSpPr>
        <p:spPr>
          <a:xfrm>
            <a:off x="356040" y="803520"/>
            <a:ext cx="8281800" cy="41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Example: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try: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num = int(input("Enter a number: "))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print(10 / num)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except ValueError: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print("Please enter a valid number.")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except ZeroDivisionError: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print("Cannot divide by zero.")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8" name="Google Shape;473;p77" descr="Boy lying to catch ball with baseball glove vector illustration (Provided by Getty Images)"/>
          <p:cNvPicPr/>
          <p:nvPr/>
        </p:nvPicPr>
        <p:blipFill>
          <a:blip r:embed="rId1"/>
          <a:stretch/>
        </p:blipFill>
        <p:spPr>
          <a:xfrm flipH="1">
            <a:off x="5783400" y="1467720"/>
            <a:ext cx="2855160" cy="285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214;p42"/>
          <p:cNvSpPr/>
          <p:nvPr/>
        </p:nvSpPr>
        <p:spPr>
          <a:xfrm>
            <a:off x="415080" y="1108080"/>
            <a:ext cx="8433360" cy="30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A function must be called explicitly in order to execute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Why use functions?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Avoid code repetition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Break big problems into smaller parts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Make code reusable and easier to test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Encourages modular programming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 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Essential for building NLP pipelines and tools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Google Shape;215;p42"/>
          <p:cNvSpPr/>
          <p:nvPr/>
        </p:nvSpPr>
        <p:spPr>
          <a:xfrm>
            <a:off x="1899000" y="184680"/>
            <a:ext cx="501120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Functions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479;p78"/>
          <p:cNvSpPr/>
          <p:nvPr/>
        </p:nvSpPr>
        <p:spPr>
          <a:xfrm>
            <a:off x="2584800" y="184680"/>
            <a:ext cx="395568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Exception Handling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210" name="Google Shape;480;p78"/>
          <p:cNvGraphicFramePr/>
          <p:nvPr/>
        </p:nvGraphicFramePr>
        <p:xfrm>
          <a:off x="952560" y="1238400"/>
          <a:ext cx="7238160" cy="2666160"/>
        </p:xfrm>
        <a:graphic>
          <a:graphicData uri="http://schemas.openxmlformats.org/drawingml/2006/table">
            <a:tbl>
              <a:tblPr/>
              <a:tblGrid>
                <a:gridCol w="2999520"/>
                <a:gridCol w="4239000"/>
              </a:tblGrid>
              <a:tr h="380880"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Exception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When it happens?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ValueError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Wrong value type e.g int(“abc”)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ZeroDivisionError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Dividing by zero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FileNotFoundError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Opening a file that does not exists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TypeError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Wrong data type error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IndexError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Index out of range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KeyError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Dictionary key not found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486;p79"/>
          <p:cNvSpPr/>
          <p:nvPr/>
        </p:nvSpPr>
        <p:spPr>
          <a:xfrm>
            <a:off x="2584800" y="184680"/>
            <a:ext cx="395568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Exception Handling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2" name="Google Shape;487;p79"/>
          <p:cNvSpPr/>
          <p:nvPr/>
        </p:nvSpPr>
        <p:spPr>
          <a:xfrm>
            <a:off x="356040" y="803520"/>
            <a:ext cx="8281800" cy="41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The </a:t>
            </a:r>
            <a:r>
              <a:rPr b="1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finally</a:t>
            </a: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 block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Code in finally: always runs, whether or not there’s an error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Example: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try: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file = open("data.txt", "r")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except FileNotFoundError: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print("File not found.")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finally: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if not file.closed: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file.close()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493;p80" descr=""/>
          <p:cNvPicPr/>
          <p:nvPr/>
        </p:nvPicPr>
        <p:blipFill>
          <a:blip r:embed="rId1"/>
          <a:srcRect l="16650" t="0" r="16656" b="0"/>
          <a:stretch/>
        </p:blipFill>
        <p:spPr>
          <a:xfrm>
            <a:off x="0" y="0"/>
            <a:ext cx="3427920" cy="5142240"/>
          </a:xfrm>
          <a:prstGeom prst="rect">
            <a:avLst/>
          </a:prstGeom>
          <a:ln w="0">
            <a:noFill/>
          </a:ln>
        </p:spPr>
      </p:pic>
      <p:sp>
        <p:nvSpPr>
          <p:cNvPr id="214" name="Google Shape;494;p80"/>
          <p:cNvSpPr/>
          <p:nvPr/>
        </p:nvSpPr>
        <p:spPr>
          <a:xfrm>
            <a:off x="3925080" y="1795680"/>
            <a:ext cx="4721760" cy="88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24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333f70"/>
                </a:solidFill>
                <a:latin typeface="Unbounded"/>
                <a:ea typeface="Unbounded"/>
              </a:rPr>
              <a:t>Questions?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5" name="Google Shape;495;p80"/>
          <p:cNvSpPr/>
          <p:nvPr/>
        </p:nvSpPr>
        <p:spPr>
          <a:xfrm>
            <a:off x="3925080" y="2322720"/>
            <a:ext cx="4721760" cy="4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62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333f70"/>
                </a:solidFill>
                <a:latin typeface="Open Sans"/>
                <a:ea typeface="Open Sans"/>
              </a:rPr>
              <a:t>"He who asks a question is a fool for a minute; he who does not remains a fool forever." – Confucius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221;p43"/>
          <p:cNvSpPr/>
          <p:nvPr/>
        </p:nvSpPr>
        <p:spPr>
          <a:xfrm>
            <a:off x="415080" y="1413000"/>
            <a:ext cx="8433360" cy="30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Built-in vs. User-defined Functions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Built-in: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 len(), print(), sum(), max(), etc.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User-defined: 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Functions you write yourself to handle specific tasks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def analyze_word(word):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return word.upper(), len(word), word[0]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caps, length, first = analyze_word("language")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Google Shape;222;p43"/>
          <p:cNvSpPr/>
          <p:nvPr/>
        </p:nvSpPr>
        <p:spPr>
          <a:xfrm>
            <a:off x="1899000" y="184680"/>
            <a:ext cx="501120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Functions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228;p44"/>
          <p:cNvSpPr/>
          <p:nvPr/>
        </p:nvSpPr>
        <p:spPr>
          <a:xfrm>
            <a:off x="415080" y="1413000"/>
            <a:ext cx="8433360" cy="30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Function Parameters: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Placeholders for input values passed into a function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Allow functions to work with different data dynamically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def greet(name):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print(f"Hello, {name}!")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username = “James”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greet(username) #Hello James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Google Shape;229;p44"/>
          <p:cNvSpPr/>
          <p:nvPr/>
        </p:nvSpPr>
        <p:spPr>
          <a:xfrm>
            <a:off x="1899000" y="184680"/>
            <a:ext cx="501120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Functions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235;p45"/>
          <p:cNvSpPr/>
          <p:nvPr/>
        </p:nvSpPr>
        <p:spPr>
          <a:xfrm>
            <a:off x="415080" y="1413000"/>
            <a:ext cx="8433360" cy="30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Types of Function Parameters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AutoNum type="arabicPeriod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Positional Parameter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AutoNum type="arabicPeriod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Default Parameters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AutoNum type="arabicPeriod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Keyword Arguments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AutoNum type="arabicPeriod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Variable-length Parameters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Parameter: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Variable listed in function definition (name)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Argument: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Actual value passed during the call ("Ayesha")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The terms Parameter and Argument are often used interchangeably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Google Shape;236;p45"/>
          <p:cNvSpPr/>
          <p:nvPr/>
        </p:nvSpPr>
        <p:spPr>
          <a:xfrm>
            <a:off x="1899000" y="184680"/>
            <a:ext cx="501120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Functions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242;p46"/>
          <p:cNvSpPr/>
          <p:nvPr/>
        </p:nvSpPr>
        <p:spPr>
          <a:xfrm>
            <a:off x="491400" y="820800"/>
            <a:ext cx="4697280" cy="37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Types of Function Parameters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AutoNum type="arabicPeriod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Positional Parameter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Order matters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def add(a, b):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return a + b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4572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add(2, 3)  # a=2, b=3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4572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add(3, 2) # a=3, b=2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457200"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Google Shape;243;p46"/>
          <p:cNvSpPr/>
          <p:nvPr/>
        </p:nvSpPr>
        <p:spPr>
          <a:xfrm>
            <a:off x="1899000" y="184680"/>
            <a:ext cx="501120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Functions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4" name="Google Shape;244;p46" descr="a cartoon illustration of a judge 's gavel with the hashtag #lws on it (Provided by Tenor)"/>
          <p:cNvPicPr/>
          <p:nvPr/>
        </p:nvPicPr>
        <p:blipFill>
          <a:blip r:embed="rId1"/>
          <a:stretch/>
        </p:blipFill>
        <p:spPr>
          <a:xfrm>
            <a:off x="5175720" y="1278000"/>
            <a:ext cx="2505240" cy="197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250;p47"/>
          <p:cNvSpPr/>
          <p:nvPr/>
        </p:nvSpPr>
        <p:spPr>
          <a:xfrm>
            <a:off x="491400" y="820800"/>
            <a:ext cx="4697280" cy="37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Types of Function Parameters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AutoNum type="arabicPeriod" startAt="2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Default Parameter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Provide a default value in function definition if no argument is passed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def add(a=10, b=50):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	</a:t>
            </a: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return a + b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4572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add()  # a=10, b=50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4572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add(7, 77) # a=7, b=77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457200"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Google Shape;251;p47"/>
          <p:cNvSpPr/>
          <p:nvPr/>
        </p:nvSpPr>
        <p:spPr>
          <a:xfrm>
            <a:off x="1899000" y="184680"/>
            <a:ext cx="501120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Functions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2025-04-19T15:53:03Z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