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5"/>
    <p:sldMasterId id="2147483684" r:id="rId6"/>
    <p:sldMasterId id="214748368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Unbounded"/>
      <p:regular r:id="rId36"/>
      <p:bold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97F176-9727-413F-8D17-AE8BDA7D2FD0}">
  <a:tblStyle styleId="{7E97F176-9727-413F-8D17-AE8BDA7D2FD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2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Montserrat-bold.fntdata"/><Relationship Id="rId10" Type="http://schemas.openxmlformats.org/officeDocument/2006/relationships/slide" Target="slides/slide2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5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4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7.xml"/><Relationship Id="rId37" Type="http://schemas.openxmlformats.org/officeDocument/2006/relationships/font" Target="fonts/Unbounded-bold.fntdata"/><Relationship Id="rId14" Type="http://schemas.openxmlformats.org/officeDocument/2006/relationships/slide" Target="slides/slide6.xml"/><Relationship Id="rId36" Type="http://schemas.openxmlformats.org/officeDocument/2006/relationships/font" Target="fonts/Unbounded-regular.fntdata"/><Relationship Id="rId17" Type="http://schemas.openxmlformats.org/officeDocument/2006/relationships/slide" Target="slides/slide9.xml"/><Relationship Id="rId39" Type="http://schemas.openxmlformats.org/officeDocument/2006/relationships/font" Target="fonts/OpenSans-bold.fntdata"/><Relationship Id="rId16" Type="http://schemas.openxmlformats.org/officeDocument/2006/relationships/slide" Target="slides/slide8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b1bdceee2_2_54:notes"/>
          <p:cNvSpPr/>
          <p:nvPr>
            <p:ph idx="2" type="sldImg"/>
          </p:nvPr>
        </p:nvSpPr>
        <p:spPr>
          <a:xfrm>
            <a:off x="571500" y="714375"/>
            <a:ext cx="4571400" cy="1928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34b1bdceee2_2_54:notes"/>
          <p:cNvSpPr txBox="1"/>
          <p:nvPr>
            <p:ph idx="1" type="body"/>
          </p:nvPr>
        </p:nvSpPr>
        <p:spPr>
          <a:xfrm>
            <a:off x="571500" y="2750400"/>
            <a:ext cx="4571400" cy="2249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4b1bdceee2_2_54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2e7ebb16e_0_97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g352e7ebb16e_0_97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352e7ebb16e_0_97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070324186_0_11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g35070324186_0_11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35070324186_0_11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2e7ebb16e_0_89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g352e7ebb16e_0_89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352e7ebb16e_0_89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2e7ebb16e_0_106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g352e7ebb16e_0_106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352e7ebb16e_0_106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070324186_0_70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g35070324186_0_70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35070324186_0_70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069308e5d_0_8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g35069308e5d_0_8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35069308e5d_0_8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2e7ebb16e_0_118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g352e7ebb16e_0_118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352e7ebb16e_0_118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2e7ebb16e_0_130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g352e7ebb16e_0_130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352e7ebb16e_0_130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2e7ebb16e_0_139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9" name="Google Shape;309;g352e7ebb16e_0_139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352e7ebb16e_0_139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2e7ebb16e_0_146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g352e7ebb16e_0_146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352e7ebb16e_0_146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b1bdceee2_2_65:notes"/>
          <p:cNvSpPr/>
          <p:nvPr>
            <p:ph idx="2" type="sldImg"/>
          </p:nvPr>
        </p:nvSpPr>
        <p:spPr>
          <a:xfrm>
            <a:off x="571500" y="714375"/>
            <a:ext cx="4571400" cy="1928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g34b1bdceee2_2_65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4b1bdceee2_2_65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520bf9de35_0_4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g3520bf9de35_0_4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3520bf9de35_0_4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2e7ebb16e_0_160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g352e7ebb16e_0_160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352e7ebb16e_0_160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20bf9de35_0_27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g3520bf9de35_0_27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3520bf9de35_0_27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b1bdceee2_2_475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5" name="Google Shape;345;g34b1bdceee2_2_475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34b1bdceee2_2_475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b1bdceee2_0_146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g34b1bdceee2_0_146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34b1bdceee2_0_146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2e7ebb16e_0_13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g352e7ebb16e_0_13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352e7ebb16e_0_13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2e7ebb16e_0_27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g352e7ebb16e_0_27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52e7ebb16e_0_27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2e7ebb16e_0_39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g352e7ebb16e_0_39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352e7ebb16e_0_39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043b0d225_0_2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g35043b0d225_0_2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35043b0d225_0_2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2e7ebb16e_0_60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g352e7ebb16e_0_60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352e7ebb16e_0_60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070324186_0_2:notes"/>
          <p:cNvSpPr/>
          <p:nvPr>
            <p:ph idx="2" type="sldImg"/>
          </p:nvPr>
        </p:nvSpPr>
        <p:spPr>
          <a:xfrm>
            <a:off x="571500" y="714375"/>
            <a:ext cx="4571400" cy="19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g35070324186_0_2:notes"/>
          <p:cNvSpPr txBox="1"/>
          <p:nvPr>
            <p:ph idx="1" type="body"/>
          </p:nvPr>
        </p:nvSpPr>
        <p:spPr>
          <a:xfrm>
            <a:off x="571500" y="2750400"/>
            <a:ext cx="45714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651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35070324186_0_2:notes"/>
          <p:cNvSpPr txBox="1"/>
          <p:nvPr>
            <p:ph idx="12" type="sldNum"/>
          </p:nvPr>
        </p:nvSpPr>
        <p:spPr>
          <a:xfrm>
            <a:off x="3237300" y="5428350"/>
            <a:ext cx="24759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10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57200" y="1203525"/>
            <a:ext cx="8229375" cy="2982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57200" y="1203525"/>
            <a:ext cx="8229375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457200" y="1203525"/>
            <a:ext cx="401580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2" type="body"/>
          </p:nvPr>
        </p:nvSpPr>
        <p:spPr>
          <a:xfrm>
            <a:off x="4673925" y="1203525"/>
            <a:ext cx="401580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" type="subTitle"/>
          </p:nvPr>
        </p:nvSpPr>
        <p:spPr>
          <a:xfrm>
            <a:off x="457200" y="205200"/>
            <a:ext cx="8229375" cy="39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457200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2" type="body"/>
          </p:nvPr>
        </p:nvSpPr>
        <p:spPr>
          <a:xfrm>
            <a:off x="4673925" y="1203525"/>
            <a:ext cx="401580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3" type="body"/>
          </p:nvPr>
        </p:nvSpPr>
        <p:spPr>
          <a:xfrm>
            <a:off x="457200" y="2761650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457200" y="1203525"/>
            <a:ext cx="401580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4673925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3" type="body"/>
          </p:nvPr>
        </p:nvSpPr>
        <p:spPr>
          <a:xfrm>
            <a:off x="4673925" y="2761650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>
            <a:off x="457200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2" type="body"/>
          </p:nvPr>
        </p:nvSpPr>
        <p:spPr>
          <a:xfrm>
            <a:off x="4673925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3" type="body"/>
          </p:nvPr>
        </p:nvSpPr>
        <p:spPr>
          <a:xfrm>
            <a:off x="457200" y="2761650"/>
            <a:ext cx="8229375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457200" y="1203525"/>
            <a:ext cx="8229375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57200" y="2761650"/>
            <a:ext cx="8229375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457200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2" type="body"/>
          </p:nvPr>
        </p:nvSpPr>
        <p:spPr>
          <a:xfrm>
            <a:off x="4673925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3" type="body"/>
          </p:nvPr>
        </p:nvSpPr>
        <p:spPr>
          <a:xfrm>
            <a:off x="457200" y="2761650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4" type="body"/>
          </p:nvPr>
        </p:nvSpPr>
        <p:spPr>
          <a:xfrm>
            <a:off x="4673925" y="2761650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7200" y="1203525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3239550" y="1203525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6021900" y="1203525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4" type="body"/>
          </p:nvPr>
        </p:nvSpPr>
        <p:spPr>
          <a:xfrm>
            <a:off x="457200" y="2761650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5" type="body"/>
          </p:nvPr>
        </p:nvSpPr>
        <p:spPr>
          <a:xfrm>
            <a:off x="3239550" y="2761650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6" type="body"/>
          </p:nvPr>
        </p:nvSpPr>
        <p:spPr>
          <a:xfrm>
            <a:off x="6021900" y="2761650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subTitle"/>
          </p:nvPr>
        </p:nvSpPr>
        <p:spPr>
          <a:xfrm>
            <a:off x="457200" y="1203525"/>
            <a:ext cx="8229375" cy="2982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" type="body"/>
          </p:nvPr>
        </p:nvSpPr>
        <p:spPr>
          <a:xfrm>
            <a:off x="457200" y="1203525"/>
            <a:ext cx="8229375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" type="body"/>
          </p:nvPr>
        </p:nvSpPr>
        <p:spPr>
          <a:xfrm>
            <a:off x="457200" y="1203525"/>
            <a:ext cx="401580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2" type="body"/>
          </p:nvPr>
        </p:nvSpPr>
        <p:spPr>
          <a:xfrm>
            <a:off x="4673925" y="1203525"/>
            <a:ext cx="401580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1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idx="1" type="subTitle"/>
          </p:nvPr>
        </p:nvSpPr>
        <p:spPr>
          <a:xfrm>
            <a:off x="457200" y="205200"/>
            <a:ext cx="8229375" cy="39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" type="body"/>
          </p:nvPr>
        </p:nvSpPr>
        <p:spPr>
          <a:xfrm>
            <a:off x="457200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2" type="body"/>
          </p:nvPr>
        </p:nvSpPr>
        <p:spPr>
          <a:xfrm>
            <a:off x="4673925" y="1203525"/>
            <a:ext cx="401580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3" type="body"/>
          </p:nvPr>
        </p:nvSpPr>
        <p:spPr>
          <a:xfrm>
            <a:off x="457200" y="2761650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" type="body"/>
          </p:nvPr>
        </p:nvSpPr>
        <p:spPr>
          <a:xfrm>
            <a:off x="457200" y="1203525"/>
            <a:ext cx="4015800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2" type="body"/>
          </p:nvPr>
        </p:nvSpPr>
        <p:spPr>
          <a:xfrm>
            <a:off x="4673925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3" type="body"/>
          </p:nvPr>
        </p:nvSpPr>
        <p:spPr>
          <a:xfrm>
            <a:off x="4673925" y="2761650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" type="body"/>
          </p:nvPr>
        </p:nvSpPr>
        <p:spPr>
          <a:xfrm>
            <a:off x="457200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2" type="body"/>
          </p:nvPr>
        </p:nvSpPr>
        <p:spPr>
          <a:xfrm>
            <a:off x="4673925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3" type="body"/>
          </p:nvPr>
        </p:nvSpPr>
        <p:spPr>
          <a:xfrm>
            <a:off x="457200" y="2761650"/>
            <a:ext cx="8229375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42" name="Google Shape;142;p36"/>
          <p:cNvSpPr txBox="1"/>
          <p:nvPr>
            <p:ph idx="1" type="body"/>
          </p:nvPr>
        </p:nvSpPr>
        <p:spPr>
          <a:xfrm>
            <a:off x="457200" y="1203525"/>
            <a:ext cx="8229375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43" name="Google Shape;143;p36"/>
          <p:cNvSpPr txBox="1"/>
          <p:nvPr>
            <p:ph idx="2" type="body"/>
          </p:nvPr>
        </p:nvSpPr>
        <p:spPr>
          <a:xfrm>
            <a:off x="457200" y="2761650"/>
            <a:ext cx="8229375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" type="body"/>
          </p:nvPr>
        </p:nvSpPr>
        <p:spPr>
          <a:xfrm>
            <a:off x="457200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2" type="body"/>
          </p:nvPr>
        </p:nvSpPr>
        <p:spPr>
          <a:xfrm>
            <a:off x="4673925" y="1203525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48" name="Google Shape;148;p37"/>
          <p:cNvSpPr txBox="1"/>
          <p:nvPr>
            <p:ph idx="3" type="body"/>
          </p:nvPr>
        </p:nvSpPr>
        <p:spPr>
          <a:xfrm>
            <a:off x="457200" y="2761650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49" name="Google Shape;149;p37"/>
          <p:cNvSpPr txBox="1"/>
          <p:nvPr>
            <p:ph idx="4" type="body"/>
          </p:nvPr>
        </p:nvSpPr>
        <p:spPr>
          <a:xfrm>
            <a:off x="4673925" y="2761650"/>
            <a:ext cx="40158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" type="body"/>
          </p:nvPr>
        </p:nvSpPr>
        <p:spPr>
          <a:xfrm>
            <a:off x="457200" y="1203525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53" name="Google Shape;153;p38"/>
          <p:cNvSpPr txBox="1"/>
          <p:nvPr>
            <p:ph idx="2" type="body"/>
          </p:nvPr>
        </p:nvSpPr>
        <p:spPr>
          <a:xfrm>
            <a:off x="3239550" y="1203525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54" name="Google Shape;154;p38"/>
          <p:cNvSpPr txBox="1"/>
          <p:nvPr>
            <p:ph idx="3" type="body"/>
          </p:nvPr>
        </p:nvSpPr>
        <p:spPr>
          <a:xfrm>
            <a:off x="6021900" y="1203525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55" name="Google Shape;155;p38"/>
          <p:cNvSpPr txBox="1"/>
          <p:nvPr>
            <p:ph idx="4" type="body"/>
          </p:nvPr>
        </p:nvSpPr>
        <p:spPr>
          <a:xfrm>
            <a:off x="457200" y="2761650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56" name="Google Shape;156;p38"/>
          <p:cNvSpPr txBox="1"/>
          <p:nvPr>
            <p:ph idx="5" type="body"/>
          </p:nvPr>
        </p:nvSpPr>
        <p:spPr>
          <a:xfrm>
            <a:off x="3239550" y="2761650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  <p:sp>
        <p:nvSpPr>
          <p:cNvPr id="157" name="Google Shape;157;p38"/>
          <p:cNvSpPr txBox="1"/>
          <p:nvPr>
            <p:ph idx="6" type="body"/>
          </p:nvPr>
        </p:nvSpPr>
        <p:spPr>
          <a:xfrm>
            <a:off x="6021900" y="2761650"/>
            <a:ext cx="2649600" cy="14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1.xml"/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3550" cy="514305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57150" lIns="56250" spcFirstLastPara="1" rIns="562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3550" cy="5143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6250" spcFirstLastPara="1" rIns="562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53" name="Google Shape;53;p13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4400" y="4843575"/>
            <a:ext cx="1076175" cy="2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3525"/>
            <a:ext cx="8229375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/>
          <p:nvPr/>
        </p:nvSpPr>
        <p:spPr>
          <a:xfrm>
            <a:off x="0" y="0"/>
            <a:ext cx="9143550" cy="5143050"/>
          </a:xfrm>
          <a:prstGeom prst="rect">
            <a:avLst/>
          </a:prstGeom>
          <a:solidFill>
            <a:srgbClr val="D6F5EE"/>
          </a:solidFill>
          <a:ln>
            <a:noFill/>
          </a:ln>
        </p:spPr>
        <p:txBody>
          <a:bodyPr anchorCtr="0" anchor="ctr" bIns="57150" lIns="56250" spcFirstLastPara="1" rIns="562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6"/>
          <p:cNvSpPr/>
          <p:nvPr/>
        </p:nvSpPr>
        <p:spPr>
          <a:xfrm>
            <a:off x="0" y="0"/>
            <a:ext cx="9143550" cy="51430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6250" spcFirstLastPara="1" rIns="562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07" name="Google Shape;107;p26">
            <a:hlinkClick r:id="rId1"/>
          </p:cNvPr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4400" y="4843575"/>
            <a:ext cx="1076175" cy="25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>
            <p:ph type="title"/>
          </p:nvPr>
        </p:nvSpPr>
        <p:spPr>
          <a:xfrm>
            <a:off x="457200" y="205200"/>
            <a:ext cx="8229375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457200" y="1203525"/>
            <a:ext cx="8229375" cy="29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900"/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9"/>
          <p:cNvSpPr/>
          <p:nvPr/>
        </p:nvSpPr>
        <p:spPr>
          <a:xfrm>
            <a:off x="496125" y="822825"/>
            <a:ext cx="3902625" cy="2657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Artificial Intelligence (Machine Learning &amp; Deep Learning)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9"/>
          <p:cNvSpPr/>
          <p:nvPr/>
        </p:nvSpPr>
        <p:spPr>
          <a:xfrm>
            <a:off x="496125" y="3828150"/>
            <a:ext cx="8151300" cy="226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NAVTCC &amp; Strings Technologies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9"/>
          <p:cNvSpPr/>
          <p:nvPr/>
        </p:nvSpPr>
        <p:spPr>
          <a:xfrm>
            <a:off x="496125" y="4224825"/>
            <a:ext cx="226350" cy="226350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6250" spcFirstLastPara="1" rIns="562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66" name="Google Shape;16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850" y="4229775"/>
            <a:ext cx="216900" cy="21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/>
          <p:nvPr/>
        </p:nvSpPr>
        <p:spPr>
          <a:xfrm>
            <a:off x="793800" y="4214475"/>
            <a:ext cx="2173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by Salman Ahmad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263" y="385763"/>
            <a:ext cx="357187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Skewness (Asymmetry of Distribution)</a:t>
            </a:r>
            <a:endParaRPr b="0" sz="2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5" name="Google Shape;255;p48"/>
          <p:cNvGraphicFramePr/>
          <p:nvPr/>
        </p:nvGraphicFramePr>
        <p:xfrm>
          <a:off x="467513" y="11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{7E97F176-9727-413F-8D17-AE8BDA7D2FD0}</a:tableStyleId>
              </a:tblPr>
              <a:tblGrid>
                <a:gridCol w="1936125"/>
                <a:gridCol w="3767150"/>
              </a:tblGrid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Skewness Value</a:t>
                      </a:r>
                      <a:endParaRPr b="1" sz="11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Interpretation</a:t>
                      </a:r>
                      <a:endParaRPr b="1" sz="11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≈ 0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Symmetric distribution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&gt; 0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Right skew (long tail to the right)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&lt; 0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Left skew (long tail to the left)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6" name="Google Shape;2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2954525"/>
            <a:ext cx="4040569" cy="20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Kurtosis (Tailedness / Peakness)</a:t>
            </a:r>
            <a:endParaRPr b="0" sz="2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9"/>
          <p:cNvSpPr/>
          <p:nvPr/>
        </p:nvSpPr>
        <p:spPr>
          <a:xfrm>
            <a:off x="1031625" y="1354325"/>
            <a:ext cx="6749700" cy="27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Measures the "tailedness" or peakiness of the distribution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Tells if data has heavy or light tails compared to normal distribution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In python: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from scipy.stats import kurtosis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kurtosis(data)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0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Kurtosis (Tailedness / Peakness)</a:t>
            </a:r>
            <a:endParaRPr b="0" sz="2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50"/>
          <p:cNvGraphicFramePr/>
          <p:nvPr/>
        </p:nvGraphicFramePr>
        <p:xfrm>
          <a:off x="300400" y="182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{7E97F176-9727-413F-8D17-AE8BDA7D2FD0}</a:tableStyleId>
              </a:tblPr>
              <a:tblGrid>
                <a:gridCol w="1133475"/>
                <a:gridCol w="2676525"/>
              </a:tblGrid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Kurtosis Value</a:t>
                      </a:r>
                      <a:endParaRPr b="1" sz="11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Interpretation</a:t>
                      </a:r>
                      <a:endParaRPr b="1" sz="11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≈ 3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Normal distribution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&gt; 3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Leptokurtic (heavy tails, sharp peak)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&lt; 3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Platykurtic (light tails, flatter peak)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71" name="Google Shape;2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800" y="1278125"/>
            <a:ext cx="4728802" cy="2816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1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Measure of dispersion</a:t>
            </a:r>
            <a:endParaRPr b="0" sz="2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8" name="Google Shape;278;p51"/>
          <p:cNvGraphicFramePr/>
          <p:nvPr/>
        </p:nvGraphicFramePr>
        <p:xfrm>
          <a:off x="381000" y="121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{7E97F176-9727-413F-8D17-AE8BDA7D2FD0}</a:tableStyleId>
              </a:tblPr>
              <a:tblGrid>
                <a:gridCol w="1714850"/>
                <a:gridCol w="3378125"/>
                <a:gridCol w="3236300"/>
              </a:tblGrid>
              <a:tr h="546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Measure</a:t>
                      </a:r>
                      <a:endParaRPr b="1" sz="11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Description</a:t>
                      </a:r>
                      <a:endParaRPr b="1" sz="11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Key Insight</a:t>
                      </a:r>
                      <a:endParaRPr b="1" sz="11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  <a:tr h="57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Variance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Avg squared deviation from mean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Raw measure of spread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  <a:tr h="57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Std Deviation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Square root of variance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Spread in original units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  <a:tr h="57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Coefficient of Var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Std dev relative to mean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Spread comparison across scales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  <a:tr h="57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Skewness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Asymmetry of distribution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Outliers, bias detection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  <a:tr h="57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Kurtosis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Tailedness or peakiness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Risk or anomaly sensitivity</a:t>
                      </a:r>
                      <a:endParaRPr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2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Practice Task</a:t>
            </a:r>
            <a:endParaRPr b="0" sz="2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52"/>
          <p:cNvSpPr txBox="1"/>
          <p:nvPr/>
        </p:nvSpPr>
        <p:spPr>
          <a:xfrm>
            <a:off x="1213350" y="1319100"/>
            <a:ext cx="6871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Unbounded"/>
                <a:ea typeface="Unbounded"/>
                <a:cs typeface="Unbounded"/>
                <a:sym typeface="Unbounded"/>
              </a:rPr>
              <a:t>– Download prices.npy from google classroom</a:t>
            </a:r>
            <a:endParaRPr>
              <a:solidFill>
                <a:schemeClr val="dk2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Unbounded"/>
                <a:ea typeface="Unbounded"/>
                <a:cs typeface="Unbounded"/>
                <a:sym typeface="Unbounded"/>
              </a:rPr>
              <a:t>– Load in numpy</a:t>
            </a:r>
            <a:endParaRPr>
              <a:solidFill>
                <a:schemeClr val="dk2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Unbounded"/>
                <a:ea typeface="Unbounded"/>
                <a:cs typeface="Unbounded"/>
                <a:sym typeface="Unbounded"/>
              </a:rPr>
              <a:t>– Calculate variance, standard deviation</a:t>
            </a:r>
            <a:endParaRPr>
              <a:solidFill>
                <a:schemeClr val="dk2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Unbounded"/>
                <a:ea typeface="Unbounded"/>
                <a:cs typeface="Unbounded"/>
                <a:sym typeface="Unbounded"/>
              </a:rPr>
              <a:t>– Compute CV</a:t>
            </a:r>
            <a:endParaRPr>
              <a:solidFill>
                <a:schemeClr val="dk2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Unbounded"/>
                <a:ea typeface="Unbounded"/>
                <a:cs typeface="Unbounded"/>
                <a:sym typeface="Unbounded"/>
              </a:rPr>
              <a:t>– Determine skewness and kurtosis</a:t>
            </a:r>
            <a:endParaRPr>
              <a:solidFill>
                <a:schemeClr val="dk2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Unbounded"/>
                <a:ea typeface="Unbounded"/>
                <a:cs typeface="Unbounded"/>
                <a:sym typeface="Unbounded"/>
              </a:rPr>
              <a:t>– Visualize data using histogram or boxplot</a:t>
            </a:r>
            <a:endParaRPr>
              <a:solidFill>
                <a:schemeClr val="dk2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Unbounded"/>
                <a:ea typeface="Unbounded"/>
                <a:cs typeface="Unbounded"/>
                <a:sym typeface="Unbounded"/>
              </a:rPr>
              <a:t>– Interpret whether data is normal, skewed, or has outliers</a:t>
            </a:r>
            <a:endParaRPr>
              <a:solidFill>
                <a:schemeClr val="dk2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3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Measures of Position</a:t>
            </a:r>
            <a:endParaRPr b="0" sz="2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53"/>
          <p:cNvSpPr/>
          <p:nvPr/>
        </p:nvSpPr>
        <p:spPr>
          <a:xfrm>
            <a:off x="910000" y="1486800"/>
            <a:ext cx="72405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What Are Measures of Position?</a:t>
            </a:r>
            <a:endParaRPr b="1"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They tell you where a particular data point stands in the dataset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Answer questions like: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Is this value low, average, or unusually high compared to others?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percentiles, quartiles, and z-scores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4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Z-Score (Standard Score)</a:t>
            </a:r>
            <a:endParaRPr b="1" sz="2300"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299" name="Google Shape;299;p54"/>
          <p:cNvSpPr/>
          <p:nvPr/>
        </p:nvSpPr>
        <p:spPr>
          <a:xfrm>
            <a:off x="487975" y="820925"/>
            <a:ext cx="8058300" cy="4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Measures how many standard deviations a value is from the mean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Used to detect outliers and normalize data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Z = (X - μ) / σ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A z-score of 0 means the data point is equal to the mean.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Positive z-scores indicate the data point is above the mean, while negative z-scores indicate it's below the mean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In Python: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rom scipy.stats import zscore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zscore(data)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5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Understanding Percentiles</a:t>
            </a:r>
            <a:endParaRPr b="1" sz="2300"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306" name="Google Shape;306;p55"/>
          <p:cNvSpPr/>
          <p:nvPr/>
        </p:nvSpPr>
        <p:spPr>
          <a:xfrm>
            <a:off x="487975" y="820925"/>
            <a:ext cx="8058300" cy="4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A percentile is the value below which a given percentage of observations in a dataset falls.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It answers: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"What value marks the bottom X% of the data?"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Percentile vs Percentage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Percentage: Your score (e.g., you got 80 out of 100)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Percentile: Your position (e.g., you scored higher than 80% of others)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Understanding Percentiles</a:t>
            </a:r>
            <a:endParaRPr b="1" sz="2300"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313" name="Google Shape;313;p56"/>
          <p:cNvSpPr/>
          <p:nvPr/>
        </p:nvSpPr>
        <p:spPr>
          <a:xfrm>
            <a:off x="1707175" y="820925"/>
            <a:ext cx="5051100" cy="42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import numpy as np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data = [10, 20, 30, 40, 50, 60, 70, 80, 90, 100]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p25 = np.percentile(data, 25)   # Q1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p50 = np.percentile(data, 50)   # Median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p75 = np.percentile(data, 75)   # Q3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print("25th Percentile:", p25)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print("50th Percentile (Median):", p50)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print("75th Percentile:", p75)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7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Quartiles</a:t>
            </a:r>
            <a:endParaRPr b="1" sz="2300"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320" name="Google Shape;320;p57"/>
          <p:cNvSpPr/>
          <p:nvPr/>
        </p:nvSpPr>
        <p:spPr>
          <a:xfrm>
            <a:off x="422025" y="744725"/>
            <a:ext cx="82428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Quartiles divide an ordered dataset into four equal parts, each containing 25% of the data.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Help identify the spread and distribution of the dataset.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graphicFrame>
        <p:nvGraphicFramePr>
          <p:cNvPr id="321" name="Google Shape;321;p57"/>
          <p:cNvGraphicFramePr/>
          <p:nvPr/>
        </p:nvGraphicFramePr>
        <p:xfrm>
          <a:off x="514775" y="208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{7E97F176-9727-413F-8D17-AE8BDA7D2FD0}</a:tableStyleId>
              </a:tblPr>
              <a:tblGrid>
                <a:gridCol w="1158325"/>
                <a:gridCol w="1394050"/>
                <a:gridCol w="2499750"/>
                <a:gridCol w="3118125"/>
              </a:tblGrid>
              <a:tr h="651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Quartile</a:t>
                      </a:r>
                      <a:endParaRPr b="1" sz="12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Also Called</a:t>
                      </a:r>
                      <a:endParaRPr b="1" sz="12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Percentile Equivalent</a:t>
                      </a:r>
                      <a:endParaRPr b="1" sz="12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Meaning</a:t>
                      </a:r>
                      <a:endParaRPr b="1" sz="12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  <a:tr h="6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Q1</a:t>
                      </a:r>
                      <a:endParaRPr sz="12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First Quartile</a:t>
                      </a:r>
                      <a:endParaRPr sz="12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25th Percentile</a:t>
                      </a:r>
                      <a:endParaRPr sz="12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25% of data is below this value</a:t>
                      </a:r>
                      <a:endParaRPr sz="12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  <a:tr h="6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Q2</a:t>
                      </a:r>
                      <a:endParaRPr sz="12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Second Quartile</a:t>
                      </a:r>
                      <a:endParaRPr sz="12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50th Percentile (Median)</a:t>
                      </a:r>
                      <a:endParaRPr sz="12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50% below</a:t>
                      </a:r>
                      <a:endParaRPr sz="12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  <a:tr h="69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Q3</a:t>
                      </a:r>
                      <a:endParaRPr sz="12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Third Quartile</a:t>
                      </a:r>
                      <a:endParaRPr sz="12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75th Percentile</a:t>
                      </a:r>
                      <a:endParaRPr sz="12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Unbounded"/>
                          <a:ea typeface="Unbounded"/>
                          <a:cs typeface="Unbounded"/>
                          <a:sym typeface="Unbounded"/>
                        </a:rPr>
                        <a:t>75% below</a:t>
                      </a:r>
                      <a:endParaRPr sz="1200">
                        <a:solidFill>
                          <a:schemeClr val="dk2"/>
                        </a:solidFill>
                        <a:latin typeface="Unbounded"/>
                        <a:ea typeface="Unbounded"/>
                        <a:cs typeface="Unbounded"/>
                        <a:sym typeface="Unbounde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/>
          <p:nvPr/>
        </p:nvSpPr>
        <p:spPr>
          <a:xfrm>
            <a:off x="4089150" y="1276650"/>
            <a:ext cx="361125" cy="13725"/>
          </a:xfrm>
          <a:prstGeom prst="roundRect">
            <a:avLst>
              <a:gd fmla="val 354232" name="adj"/>
            </a:avLst>
          </a:prstGeom>
          <a:solidFill>
            <a:srgbClr val="BCDBD4"/>
          </a:solidFill>
          <a:ln>
            <a:noFill/>
          </a:ln>
        </p:spPr>
        <p:txBody>
          <a:bodyPr anchorCtr="0" anchor="ctr" bIns="4725" lIns="56250" spcFirstLastPara="1" rIns="56250" wrap="square" tIns="4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0"/>
          <p:cNvSpPr/>
          <p:nvPr/>
        </p:nvSpPr>
        <p:spPr>
          <a:xfrm>
            <a:off x="4436550" y="1148175"/>
            <a:ext cx="270675" cy="270675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6250" spcFirstLastPara="1" rIns="562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0"/>
          <p:cNvSpPr/>
          <p:nvPr/>
        </p:nvSpPr>
        <p:spPr>
          <a:xfrm>
            <a:off x="4564800" y="1012725"/>
            <a:ext cx="13800" cy="3735000"/>
          </a:xfrm>
          <a:prstGeom prst="roundRect">
            <a:avLst>
              <a:gd fmla="val 354232" name="adj"/>
            </a:avLst>
          </a:prstGeom>
          <a:solidFill>
            <a:srgbClr val="BCDBD4"/>
          </a:solidFill>
          <a:ln>
            <a:noFill/>
          </a:ln>
        </p:spPr>
        <p:txBody>
          <a:bodyPr anchorCtr="0" anchor="ctr" bIns="57150" lIns="56250" spcFirstLastPara="1" rIns="562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0"/>
          <p:cNvSpPr/>
          <p:nvPr/>
        </p:nvSpPr>
        <p:spPr>
          <a:xfrm>
            <a:off x="4481550" y="1170900"/>
            <a:ext cx="180225" cy="2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1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0"/>
          <p:cNvSpPr/>
          <p:nvPr/>
        </p:nvSpPr>
        <p:spPr>
          <a:xfrm>
            <a:off x="845550" y="1180800"/>
            <a:ext cx="3123675" cy="187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Measures of Dispersion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0"/>
          <p:cNvSpPr/>
          <p:nvPr/>
        </p:nvSpPr>
        <p:spPr>
          <a:xfrm>
            <a:off x="4693275" y="1879200"/>
            <a:ext cx="361125" cy="13725"/>
          </a:xfrm>
          <a:prstGeom prst="roundRect">
            <a:avLst>
              <a:gd fmla="val 354232" name="adj"/>
            </a:avLst>
          </a:prstGeom>
          <a:solidFill>
            <a:srgbClr val="BCDBD4"/>
          </a:solidFill>
          <a:ln>
            <a:noFill/>
          </a:ln>
        </p:spPr>
        <p:txBody>
          <a:bodyPr anchorCtr="0" anchor="ctr" bIns="4725" lIns="56250" spcFirstLastPara="1" rIns="56250" wrap="square" tIns="4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40"/>
          <p:cNvSpPr/>
          <p:nvPr/>
        </p:nvSpPr>
        <p:spPr>
          <a:xfrm>
            <a:off x="4436550" y="1750725"/>
            <a:ext cx="270675" cy="270675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6250" spcFirstLastPara="1" rIns="562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0"/>
          <p:cNvSpPr/>
          <p:nvPr/>
        </p:nvSpPr>
        <p:spPr>
          <a:xfrm>
            <a:off x="4481550" y="1773225"/>
            <a:ext cx="180225" cy="2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2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0"/>
          <p:cNvSpPr/>
          <p:nvPr/>
        </p:nvSpPr>
        <p:spPr>
          <a:xfrm>
            <a:off x="5126850" y="1783350"/>
            <a:ext cx="36303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Variance, Standard deviation</a:t>
            </a:r>
            <a:endParaRPr b="1" sz="1200"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83" name="Google Shape;183;p40"/>
          <p:cNvSpPr/>
          <p:nvPr/>
        </p:nvSpPr>
        <p:spPr>
          <a:xfrm>
            <a:off x="4089150" y="2421225"/>
            <a:ext cx="361125" cy="13725"/>
          </a:xfrm>
          <a:prstGeom prst="roundRect">
            <a:avLst>
              <a:gd fmla="val 354232" name="adj"/>
            </a:avLst>
          </a:prstGeom>
          <a:solidFill>
            <a:srgbClr val="BCDBD4"/>
          </a:solidFill>
          <a:ln>
            <a:noFill/>
          </a:ln>
        </p:spPr>
        <p:txBody>
          <a:bodyPr anchorCtr="0" anchor="ctr" bIns="4725" lIns="56250" spcFirstLastPara="1" rIns="56250" wrap="square" tIns="4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0"/>
          <p:cNvSpPr/>
          <p:nvPr/>
        </p:nvSpPr>
        <p:spPr>
          <a:xfrm>
            <a:off x="4436550" y="2292975"/>
            <a:ext cx="270675" cy="270675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6250" spcFirstLastPara="1" rIns="562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0"/>
          <p:cNvSpPr/>
          <p:nvPr/>
        </p:nvSpPr>
        <p:spPr>
          <a:xfrm>
            <a:off x="4481550" y="2315475"/>
            <a:ext cx="180225" cy="2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3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0"/>
          <p:cNvSpPr/>
          <p:nvPr/>
        </p:nvSpPr>
        <p:spPr>
          <a:xfrm>
            <a:off x="425700" y="2325600"/>
            <a:ext cx="3543750" cy="187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Co-efficient of variation, skewness and</a:t>
            </a:r>
            <a:endParaRPr b="1" sz="1200"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r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2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kurtosis</a:t>
            </a:r>
            <a:endParaRPr b="1" sz="1200"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187" name="Google Shape;187;p40"/>
          <p:cNvSpPr/>
          <p:nvPr/>
        </p:nvSpPr>
        <p:spPr>
          <a:xfrm>
            <a:off x="4693275" y="2963475"/>
            <a:ext cx="361125" cy="13725"/>
          </a:xfrm>
          <a:prstGeom prst="roundRect">
            <a:avLst>
              <a:gd fmla="val 354232" name="adj"/>
            </a:avLst>
          </a:prstGeom>
          <a:solidFill>
            <a:srgbClr val="BCDBD4"/>
          </a:solidFill>
          <a:ln>
            <a:noFill/>
          </a:ln>
        </p:spPr>
        <p:txBody>
          <a:bodyPr anchorCtr="0" anchor="ctr" bIns="4725" lIns="56250" spcFirstLastPara="1" rIns="56250" wrap="square" tIns="4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0"/>
          <p:cNvSpPr/>
          <p:nvPr/>
        </p:nvSpPr>
        <p:spPr>
          <a:xfrm>
            <a:off x="4436550" y="2835225"/>
            <a:ext cx="270675" cy="270675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6250" spcFirstLastPara="1" rIns="562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0"/>
          <p:cNvSpPr/>
          <p:nvPr/>
        </p:nvSpPr>
        <p:spPr>
          <a:xfrm>
            <a:off x="4481550" y="2857725"/>
            <a:ext cx="180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4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0"/>
          <p:cNvSpPr/>
          <p:nvPr/>
        </p:nvSpPr>
        <p:spPr>
          <a:xfrm>
            <a:off x="5174550" y="2791650"/>
            <a:ext cx="23760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Measures of Position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0"/>
          <p:cNvSpPr/>
          <p:nvPr/>
        </p:nvSpPr>
        <p:spPr>
          <a:xfrm>
            <a:off x="2035575" y="218250"/>
            <a:ext cx="50856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Outline Week </a:t>
            </a:r>
            <a:r>
              <a:rPr b="1" lang="en" sz="28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2</a:t>
            </a:r>
            <a:r>
              <a:rPr b="1" i="0" lang="en" sz="280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 Day </a:t>
            </a:r>
            <a:r>
              <a:rPr b="1" lang="en" sz="28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4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0"/>
          <p:cNvSpPr/>
          <p:nvPr/>
        </p:nvSpPr>
        <p:spPr>
          <a:xfrm>
            <a:off x="4007475" y="3496875"/>
            <a:ext cx="361200" cy="13800"/>
          </a:xfrm>
          <a:prstGeom prst="roundRect">
            <a:avLst>
              <a:gd fmla="val 354232" name="adj"/>
            </a:avLst>
          </a:prstGeom>
          <a:solidFill>
            <a:srgbClr val="BCDBD4"/>
          </a:solidFill>
          <a:ln>
            <a:noFill/>
          </a:ln>
        </p:spPr>
        <p:txBody>
          <a:bodyPr anchorCtr="0" anchor="ctr" bIns="4725" lIns="56250" spcFirstLastPara="1" rIns="56250" wrap="square" tIns="4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0"/>
          <p:cNvSpPr/>
          <p:nvPr/>
        </p:nvSpPr>
        <p:spPr>
          <a:xfrm>
            <a:off x="4436550" y="3368625"/>
            <a:ext cx="270600" cy="270600"/>
          </a:xfrm>
          <a:prstGeom prst="roundRect">
            <a:avLst>
              <a:gd fmla="val 18669" name="adj"/>
            </a:avLst>
          </a:prstGeom>
          <a:solidFill>
            <a:srgbClr val="D6F5EE"/>
          </a:solidFill>
          <a:ln cap="flat" cmpd="sng" w="9525">
            <a:solidFill>
              <a:srgbClr val="BCDB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6250" spcFirstLastPara="1" rIns="56250" wrap="square" tIns="571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0"/>
          <p:cNvSpPr/>
          <p:nvPr/>
        </p:nvSpPr>
        <p:spPr>
          <a:xfrm>
            <a:off x="4481550" y="3391125"/>
            <a:ext cx="180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4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0"/>
          <p:cNvSpPr/>
          <p:nvPr/>
        </p:nvSpPr>
        <p:spPr>
          <a:xfrm>
            <a:off x="1270500" y="3401250"/>
            <a:ext cx="29274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Z-Score, Percentile, Quartile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8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Interquartile Range</a:t>
            </a:r>
            <a:endParaRPr b="0" sz="2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58"/>
          <p:cNvSpPr/>
          <p:nvPr/>
        </p:nvSpPr>
        <p:spPr>
          <a:xfrm>
            <a:off x="2129200" y="1410600"/>
            <a:ext cx="48330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IQR = Q3 − Q1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Measures the middle 50% spread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Used to detect outliers: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lower_bound = Q1 - 1.5 * IQR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upper_bound = Q3 + 1.5 * IQR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9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Interquartile Range</a:t>
            </a:r>
            <a:endParaRPr b="0" sz="2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59"/>
          <p:cNvSpPr/>
          <p:nvPr/>
        </p:nvSpPr>
        <p:spPr>
          <a:xfrm>
            <a:off x="974500" y="1410600"/>
            <a:ext cx="7030800" cy="3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What is the 1.5 in the IQR method?</a:t>
            </a:r>
            <a:endParaRPr b="1"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It comes from Tukey's method in exploratory data analysis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It’s a multiplier used to define how far a value can be from the interquartile range (IQR) before it’s considered an outlier.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The choice of 1.5×IQR helps capture most of the “typical” values while flagging extreme ones.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0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Practice Task</a:t>
            </a:r>
            <a:endParaRPr b="0" sz="2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0"/>
          <p:cNvSpPr txBox="1"/>
          <p:nvPr/>
        </p:nvSpPr>
        <p:spPr>
          <a:xfrm>
            <a:off x="1094650" y="1319100"/>
            <a:ext cx="6255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Unbounded"/>
                <a:ea typeface="Unbounded"/>
                <a:cs typeface="Unbounded"/>
                <a:sym typeface="Unbounded"/>
              </a:rPr>
              <a:t>1. Download prices.npy from google classroom</a:t>
            </a:r>
            <a:endParaRPr>
              <a:solidFill>
                <a:schemeClr val="dk2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Unbounded"/>
                <a:ea typeface="Unbounded"/>
                <a:cs typeface="Unbounded"/>
                <a:sym typeface="Unbounded"/>
              </a:rPr>
              <a:t>2. Load using numpy</a:t>
            </a:r>
            <a:r>
              <a:rPr lang="en">
                <a:solidFill>
                  <a:schemeClr val="dk2"/>
                </a:solidFill>
                <a:latin typeface="Unbounded"/>
                <a:ea typeface="Unbounded"/>
                <a:cs typeface="Unbounded"/>
                <a:sym typeface="Unbounded"/>
              </a:rPr>
              <a:t> </a:t>
            </a:r>
            <a:endParaRPr>
              <a:solidFill>
                <a:schemeClr val="dk2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Unbounded"/>
                <a:ea typeface="Unbounded"/>
                <a:cs typeface="Unbounded"/>
                <a:sym typeface="Unbounded"/>
              </a:rPr>
              <a:t>3. Calculate Q1, Q2, Q3</a:t>
            </a:r>
            <a:endParaRPr>
              <a:solidFill>
                <a:schemeClr val="dk2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Unbounded"/>
                <a:ea typeface="Unbounded"/>
                <a:cs typeface="Unbounded"/>
                <a:sym typeface="Unbounded"/>
              </a:rPr>
              <a:t>4. Find the IQR</a:t>
            </a:r>
            <a:endParaRPr>
              <a:solidFill>
                <a:schemeClr val="dk2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Unbounded"/>
                <a:ea typeface="Unbounded"/>
                <a:cs typeface="Unbounded"/>
                <a:sym typeface="Unbounded"/>
              </a:rPr>
              <a:t>5. Determine if any values are outliers (use IQR method)</a:t>
            </a:r>
            <a:endParaRPr>
              <a:solidFill>
                <a:schemeClr val="dk2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61"/>
          <p:cNvPicPr preferRelativeResize="0"/>
          <p:nvPr/>
        </p:nvPicPr>
        <p:blipFill rotWithShape="1">
          <a:blip r:embed="rId3">
            <a:alphaModFix/>
          </a:blip>
          <a:srcRect b="0" l="16656" r="16663" t="0"/>
          <a:stretch/>
        </p:blipFill>
        <p:spPr>
          <a:xfrm>
            <a:off x="0" y="0"/>
            <a:ext cx="3428550" cy="51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61"/>
          <p:cNvSpPr/>
          <p:nvPr/>
        </p:nvSpPr>
        <p:spPr>
          <a:xfrm>
            <a:off x="3925125" y="1795500"/>
            <a:ext cx="47223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strike="noStrike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Questions?</a:t>
            </a:r>
            <a:endParaRPr b="0" sz="2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1"/>
          <p:cNvSpPr/>
          <p:nvPr/>
        </p:nvSpPr>
        <p:spPr>
          <a:xfrm>
            <a:off x="3925125" y="2322675"/>
            <a:ext cx="47223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solidFill>
                  <a:srgbClr val="333F70"/>
                </a:solidFill>
                <a:latin typeface="Open Sans"/>
                <a:ea typeface="Open Sans"/>
                <a:cs typeface="Open Sans"/>
                <a:sym typeface="Open Sans"/>
              </a:rPr>
              <a:t>"He who asks a question is a fool for a minute; he who does not remains a fool forever." – Confucius</a:t>
            </a:r>
            <a:endParaRPr b="0" sz="15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Measures of Dispersion in Statistics</a:t>
            </a:r>
            <a:endParaRPr b="0" sz="2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1"/>
          <p:cNvSpPr/>
          <p:nvPr/>
        </p:nvSpPr>
        <p:spPr>
          <a:xfrm>
            <a:off x="265725" y="1257300"/>
            <a:ext cx="4155300" cy="3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What Are Measures of Dispersion?</a:t>
            </a:r>
            <a:endParaRPr b="1"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They quantify how much data varies around a central point (like the mean or median).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They help answer: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 Are the data values tightly clustered or widely spread out?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pic>
        <p:nvPicPr>
          <p:cNvPr id="203" name="Google Shape;20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625" y="1430525"/>
            <a:ext cx="4341975" cy="3182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Variance (σ²)</a:t>
            </a:r>
            <a:endParaRPr b="0" sz="2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2"/>
          <p:cNvSpPr/>
          <p:nvPr/>
        </p:nvSpPr>
        <p:spPr>
          <a:xfrm>
            <a:off x="265725" y="1257300"/>
            <a:ext cx="4155300" cy="3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The average of the squared differences from the mean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Measures how much values deviate (spread) from the mean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σ² = Σ (xᵢ - μ)² / N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μ: mean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N: number of values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np.var(data)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1" name="Google Shape;2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1025" y="1878288"/>
            <a:ext cx="4418176" cy="23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Standard Deviation</a:t>
            </a: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 (σ)</a:t>
            </a:r>
            <a:endParaRPr b="0" sz="2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3"/>
          <p:cNvSpPr/>
          <p:nvPr/>
        </p:nvSpPr>
        <p:spPr>
          <a:xfrm>
            <a:off x="265725" y="817675"/>
            <a:ext cx="4155300" cy="3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The square root of variance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Most commonly used measure of spread in datasets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Same units as the data itself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np.std(data)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Lower std dev = tighter clustering,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Higher std dev = more spread out data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pic>
        <p:nvPicPr>
          <p:cNvPr id="219" name="Google Shape;2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3425" y="820925"/>
            <a:ext cx="4418176" cy="3317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4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Standard Deviation (σ)</a:t>
            </a:r>
            <a:endParaRPr b="0" sz="2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4"/>
          <p:cNvSpPr/>
          <p:nvPr/>
        </p:nvSpPr>
        <p:spPr>
          <a:xfrm>
            <a:off x="265725" y="1198675"/>
            <a:ext cx="8504700" cy="3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b="1"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Describing data: </a:t>
            </a: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It provides a descriptive statistic about the variability in a dataset.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b="1"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Comparing datasets:</a:t>
            </a: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 It helps compare the variability of different datasets.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b="1"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Assessing risk:</a:t>
            </a: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 In finance, it's used as a measure of risk, with higher standard deviation indicating greater volatility.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b="1"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Statistical analysis:</a:t>
            </a: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 It's a crucial component in various statistical analyses and hypothesis testing.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5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Coefficient of Variation (CV)</a:t>
            </a:r>
            <a:endParaRPr b="0" sz="2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5"/>
          <p:cNvSpPr/>
          <p:nvPr/>
        </p:nvSpPr>
        <p:spPr>
          <a:xfrm>
            <a:off x="2856525" y="857250"/>
            <a:ext cx="6258300" cy="3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Measures the relative variability of data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CV is a standardized measure independent of the units of measurement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Ratio of standard deviation to mean (unitless)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Useful for comparing spread across datasets with different scales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Montserrat"/>
              <a:buChar char="-"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cv = np.std(data) / np.mean(data)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Lower CV → less variability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Often used in finance, manufacturing, biology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  <p:sp>
        <p:nvSpPr>
          <p:cNvPr id="234" name="Google Shape;234;p45"/>
          <p:cNvSpPr/>
          <p:nvPr/>
        </p:nvSpPr>
        <p:spPr>
          <a:xfrm>
            <a:off x="341925" y="2338750"/>
            <a:ext cx="21288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CV = (σ / μ) × 100%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Coefficient of </a:t>
            </a: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Variation (CV)</a:t>
            </a:r>
            <a:endParaRPr b="0" sz="2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6"/>
          <p:cNvSpPr/>
          <p:nvPr/>
        </p:nvSpPr>
        <p:spPr>
          <a:xfrm>
            <a:off x="265725" y="1198675"/>
            <a:ext cx="8504700" cy="3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A CV of 0 indicates no variability, meaning all data points are identical to the mean.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A CV greater than 1 (or 100%) indicates high variability, suggesting that the data points are widely dispersed from the mean.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A CV less than 1 (or 100%) suggests lower variability, indicating the data points are clustered closer to the mean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/>
          <p:nvPr/>
        </p:nvSpPr>
        <p:spPr>
          <a:xfrm>
            <a:off x="1529850" y="184625"/>
            <a:ext cx="59877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Skewness (Asymmetry of Distribution)</a:t>
            </a:r>
            <a:endParaRPr b="0" sz="23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7"/>
          <p:cNvSpPr/>
          <p:nvPr/>
        </p:nvSpPr>
        <p:spPr>
          <a:xfrm>
            <a:off x="269625" y="1796550"/>
            <a:ext cx="86928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Measures whether data is symmetrically distributed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Helps detect outliers and bias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333F70"/>
              </a:buClr>
              <a:buSzPts val="1400"/>
              <a:buFont typeface="Unbounded"/>
              <a:buChar char="-"/>
            </a:pPr>
            <a:r>
              <a:rPr lang="en">
                <a:solidFill>
                  <a:srgbClr val="333F70"/>
                </a:solidFill>
                <a:latin typeface="Unbounded"/>
                <a:ea typeface="Unbounded"/>
                <a:cs typeface="Unbounded"/>
                <a:sym typeface="Unbounded"/>
              </a:rPr>
              <a:t>In Python:</a:t>
            </a:r>
            <a:endParaRPr>
              <a:solidFill>
                <a:srgbClr val="333F70"/>
              </a:solidFill>
              <a:latin typeface="Unbounded"/>
              <a:ea typeface="Unbounded"/>
              <a:cs typeface="Unbounded"/>
              <a:sym typeface="Unbounde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from scipy.stats import skew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F70"/>
                </a:solidFill>
                <a:latin typeface="Montserrat"/>
                <a:ea typeface="Montserrat"/>
                <a:cs typeface="Montserrat"/>
                <a:sym typeface="Montserrat"/>
              </a:rPr>
              <a:t>skew(data)</a:t>
            </a:r>
            <a:endParaRPr>
              <a:solidFill>
                <a:srgbClr val="333F7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