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gif" ContentType="image/gif"/>
  <Override PartName="/ppt/media/image5.png" ContentType="image/png"/>
  <Override PartName="/ppt/media/image6.png" ContentType="image/png"/>
  <Override PartName="/ppt/media/image7.png" ContentType="image/png"/>
  <Override PartName="/ppt/media/image8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3B8819B-1B35-467F-BDA3-1332EB7F187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4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CADF84-0662-444B-AF07-745B67FF7111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13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9DECB8-2DEC-455F-ADCA-343C92882B2B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14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358221-8AE5-4C2B-8D36-5D9AB6813756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5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0FA4B2-EBAB-421E-A4F0-6C2C84EAE477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6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EDED64-047A-4076-8DB6-101F5C6510B4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7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7CA82A-C8F5-44D0-8240-7CAA4DE125C8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8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91C58C-3357-4B57-B45B-425F6B365452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9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27F00E-DC57-49BA-BE9E-D60D61F0A155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20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9636E4-827B-45B5-B8BD-504023F401B4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21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25C98C-7D1B-4B5C-A961-ECA5DD64F26C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22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C71FDC-6461-45B5-A508-21A148EF0FBE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5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C4925A-6B5B-4697-AA24-DB844540BA5D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23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958DB1-AC96-4EE7-9ECB-E69F8825E898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24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FDADB4-67E8-4EB5-A74C-E87E8D897C98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25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84B875-5696-475A-874B-9BBC116861AD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26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17F5AB-F61B-456F-A55E-F5F52D507BAE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27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33DB23-82A5-49F6-AA9C-A7B794495F6C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8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EC95E1-042B-45D7-8AD3-0F0ED793A63C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29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3CF548-C761-4A64-9748-BA3BC681D594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30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3954E1-51C2-442D-BD59-2AB6D9874FB3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6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A860C2-97FF-4122-B935-045517A3ECA8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7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C30CE1-F3B5-4BC6-B881-EEECC4745F86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8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D0E3CD-B958-4CDE-AA01-511BFE0515D0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9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8E978F-9C75-4B7C-AA73-AD46407A0E3B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10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8AB2EC-4DBB-4E52-A62F-F4A390DDC813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1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45DFE6-07FC-4067-A68F-4F300FFF5140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560" cy="19278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56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2"/>
          </p:nvPr>
        </p:nvSpPr>
        <p:spPr>
          <a:xfrm>
            <a:off x="3237480" y="5428440"/>
            <a:ext cx="247536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34A63B-0F0E-402D-8BE8-AE27ACE00D26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0" y="0"/>
            <a:ext cx="9142920" cy="514224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Google Shape;52;p13"/>
          <p:cNvSpPr/>
          <p:nvPr/>
        </p:nvSpPr>
        <p:spPr>
          <a:xfrm>
            <a:off x="0" y="0"/>
            <a:ext cx="9142920" cy="5142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Google Shape;53;p13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8024400" y="4843440"/>
            <a:ext cx="1075320" cy="255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05;p26"/>
          <p:cNvSpPr/>
          <p:nvPr/>
        </p:nvSpPr>
        <p:spPr>
          <a:xfrm>
            <a:off x="0" y="0"/>
            <a:ext cx="9142920" cy="514224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Google Shape;106;p26"/>
          <p:cNvSpPr/>
          <p:nvPr/>
        </p:nvSpPr>
        <p:spPr>
          <a:xfrm>
            <a:off x="0" y="0"/>
            <a:ext cx="9142920" cy="5142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3" name="Google Shape;107;p26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8024400" y="4843440"/>
            <a:ext cx="1075320" cy="25596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63;p39"/>
          <p:cNvSpPr/>
          <p:nvPr/>
        </p:nvSpPr>
        <p:spPr>
          <a:xfrm>
            <a:off x="496080" y="822960"/>
            <a:ext cx="3902040" cy="26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33f70"/>
                </a:solidFill>
                <a:latin typeface="Unbounded"/>
                <a:ea typeface="Unbounded"/>
              </a:rPr>
              <a:t>Artificial Intelligence (Machine Learning &amp; Deep Learning)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Google Shape;164;p39"/>
          <p:cNvSpPr/>
          <p:nvPr/>
        </p:nvSpPr>
        <p:spPr>
          <a:xfrm>
            <a:off x="496080" y="3828240"/>
            <a:ext cx="815076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62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333f70"/>
                </a:solidFill>
                <a:latin typeface="Open Sans"/>
                <a:ea typeface="Open Sans"/>
              </a:rPr>
              <a:t>NAVTCC &amp; Strings Technologies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Google Shape;165;p39"/>
          <p:cNvSpPr/>
          <p:nvPr/>
        </p:nvSpPr>
        <p:spPr>
          <a:xfrm>
            <a:off x="496080" y="4224960"/>
            <a:ext cx="225720" cy="225720"/>
          </a:xfrm>
          <a:prstGeom prst="roundRect">
            <a:avLst>
              <a:gd name="adj" fmla="val 25194296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91" name="Google Shape;166;p39" descr="preencoded.png"/>
          <p:cNvPicPr/>
          <p:nvPr/>
        </p:nvPicPr>
        <p:blipFill>
          <a:blip r:embed="rId1"/>
          <a:stretch/>
        </p:blipFill>
        <p:spPr>
          <a:xfrm>
            <a:off x="500760" y="4229640"/>
            <a:ext cx="216360" cy="21636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167;p39"/>
          <p:cNvSpPr/>
          <p:nvPr/>
        </p:nvSpPr>
        <p:spPr>
          <a:xfrm>
            <a:off x="793800" y="4214520"/>
            <a:ext cx="217296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Open Sans"/>
                <a:ea typeface="Open Sans"/>
              </a:rPr>
              <a:t>by Salman Ahmad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Google Shape;168;p39" descr=""/>
          <p:cNvPicPr/>
          <p:nvPr/>
        </p:nvPicPr>
        <p:blipFill>
          <a:blip r:embed="rId2"/>
          <a:stretch/>
        </p:blipFill>
        <p:spPr>
          <a:xfrm>
            <a:off x="5529240" y="385920"/>
            <a:ext cx="3571200" cy="437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254;p47"/>
          <p:cNvSpPr/>
          <p:nvPr/>
        </p:nvSpPr>
        <p:spPr>
          <a:xfrm>
            <a:off x="1050840" y="184680"/>
            <a:ext cx="70099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Probability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Google Shape;255;p47"/>
          <p:cNvSpPr/>
          <p:nvPr/>
        </p:nvSpPr>
        <p:spPr>
          <a:xfrm>
            <a:off x="394920" y="1068480"/>
            <a:ext cx="8470440" cy="37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Types of Probability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AutoNum type="arabicPeriod" startAt="2"/>
              <a:tabLst>
                <a:tab algn="l" pos="0"/>
              </a:tabLst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Experimental (Empirical) Probability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9144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Based on observed data or experiments.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9144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Formula: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9144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P(E)=Observed frequency of event / Total trials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AutoNum type="arabicPeriod" startAt="3"/>
              <a:tabLst>
                <a:tab algn="l" pos="0"/>
              </a:tabLst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Subjective Probability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9144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Based on intuition, experience, or personal judgment.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9144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Example: Chance of a startup succeeding.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261;p48"/>
          <p:cNvSpPr/>
          <p:nvPr/>
        </p:nvSpPr>
        <p:spPr>
          <a:xfrm>
            <a:off x="1050840" y="184680"/>
            <a:ext cx="70099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Probability — Key Terminology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Google Shape;262;p48"/>
          <p:cNvSpPr/>
          <p:nvPr/>
        </p:nvSpPr>
        <p:spPr>
          <a:xfrm>
            <a:off x="242640" y="1144800"/>
            <a:ext cx="4301640" cy="37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049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Sample Space (S): </a:t>
            </a:r>
            <a:r>
              <a:rPr b="0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All possible outcomes.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E.g., For a dice roll: S = {1, 2, 3, 4, 5, 6}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457200" indent="-3049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Event (E):</a:t>
            </a:r>
            <a:r>
              <a:rPr b="0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 A subset of the sample space.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E.g., Rolling an even number: E = {2, 4, 6}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457200" indent="-3049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Complement (E′):</a:t>
            </a:r>
            <a:r>
              <a:rPr b="0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 Event not happening.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P(E′)=1−P(E)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457200" indent="-3049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Independent Events:</a:t>
            </a:r>
            <a:r>
              <a:rPr b="0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 One event does not affect the other.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P(A∩B)=P(A)×P(B)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Google Shape;263;p48"/>
          <p:cNvSpPr/>
          <p:nvPr/>
        </p:nvSpPr>
        <p:spPr>
          <a:xfrm>
            <a:off x="4662000" y="1144800"/>
            <a:ext cx="4301640" cy="37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049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Dependent Events:</a:t>
            </a:r>
            <a:r>
              <a:rPr b="0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 Events are linked; outcome of one affects the other.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457200" indent="-3049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Mutually Exclusive Events: </a:t>
            </a:r>
            <a:r>
              <a:rPr b="0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Events that cannot occur at the same time.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P(A∪B)=P(A)+P(B)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269;p49"/>
          <p:cNvSpPr/>
          <p:nvPr/>
        </p:nvSpPr>
        <p:spPr>
          <a:xfrm>
            <a:off x="1050840" y="184680"/>
            <a:ext cx="70099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Joint Probability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Google Shape;270;p49"/>
          <p:cNvSpPr/>
          <p:nvPr/>
        </p:nvSpPr>
        <p:spPr>
          <a:xfrm>
            <a:off x="394920" y="668520"/>
            <a:ext cx="8470440" cy="41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Aka Probability of the intersection of events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Probability of two events occurring together.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Notation: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P(A∩B) = P(A) * P(B) — A and B are independent events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457200">
              <a:lnSpc>
                <a:spcPct val="2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P(A∩B) = P(A) * P( B ∣ A) — A and B are dependent events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Example: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lvl="1" marL="108576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P(Student is Male and studies Math)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Interpretation: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108576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It measures how often two events happen simultaneously.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276;p50"/>
          <p:cNvSpPr/>
          <p:nvPr/>
        </p:nvSpPr>
        <p:spPr>
          <a:xfrm>
            <a:off x="1050840" y="184680"/>
            <a:ext cx="70099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Conditional Probability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Google Shape;277;p50"/>
          <p:cNvSpPr/>
          <p:nvPr/>
        </p:nvSpPr>
        <p:spPr>
          <a:xfrm>
            <a:off x="394920" y="744840"/>
            <a:ext cx="8470440" cy="41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Probability of event A given that event B has occurred.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Notation: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P(A | B) – Probability of A given that B has occurred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P(B | A) – Probability of B given that A has occred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Formula: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P(A∣B) = P(A∩B) / P(B)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Example: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P(Student is Male given that they study Math)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Interpretation: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It shows how the occurrence of one event affects the probability of another.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283;p51"/>
          <p:cNvSpPr/>
          <p:nvPr/>
        </p:nvSpPr>
        <p:spPr>
          <a:xfrm>
            <a:off x="1050840" y="184680"/>
            <a:ext cx="70099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Conditional Probability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51" name="Google Shape;284;p51"/>
          <p:cNvGraphicFramePr/>
          <p:nvPr/>
        </p:nvGraphicFramePr>
        <p:xfrm>
          <a:off x="1150560" y="868680"/>
          <a:ext cx="6399720" cy="1701720"/>
        </p:xfrm>
        <a:graphic>
          <a:graphicData uri="http://schemas.openxmlformats.org/drawingml/2006/table">
            <a:tbl>
              <a:tblPr/>
              <a:tblGrid>
                <a:gridCol w="1770840"/>
                <a:gridCol w="1366920"/>
                <a:gridCol w="1926360"/>
                <a:gridCol w="1335960"/>
              </a:tblGrid>
              <a:tr h="448920">
                <a:tc>
                  <a:txBody>
                    <a:bodyPr lIns="91080" rIns="9108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Math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English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Total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6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Male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30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10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40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6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Female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20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40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60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176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Total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50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50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100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2" name="Google Shape;285;p51"/>
          <p:cNvSpPr/>
          <p:nvPr/>
        </p:nvSpPr>
        <p:spPr>
          <a:xfrm>
            <a:off x="1295280" y="2895480"/>
            <a:ext cx="572976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Joint: P(Male ∩ Math) = 30 / 100 = 0.30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Marginal: P(Female) = 60 / 100 = 0.60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Conditional: P(Math | Male) = 30 / 40 = 0.75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291;p52"/>
          <p:cNvSpPr/>
          <p:nvPr/>
        </p:nvSpPr>
        <p:spPr>
          <a:xfrm>
            <a:off x="1050840" y="184680"/>
            <a:ext cx="70099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Probability Distribution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Google Shape;292;p52"/>
          <p:cNvSpPr/>
          <p:nvPr/>
        </p:nvSpPr>
        <p:spPr>
          <a:xfrm>
            <a:off x="328680" y="1373040"/>
            <a:ext cx="41680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A probability distribution describes how probabilities are distributed over values of a random variable.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Two main types: Discrete and Continuous.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Helps us model uncertainty and make predictions.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5" name="Google Shape;293;p52" descr=""/>
          <p:cNvPicPr/>
          <p:nvPr/>
        </p:nvPicPr>
        <p:blipFill>
          <a:blip r:embed="rId1"/>
          <a:stretch/>
        </p:blipFill>
        <p:spPr>
          <a:xfrm>
            <a:off x="4650120" y="1202040"/>
            <a:ext cx="4340880" cy="310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299;p53"/>
          <p:cNvSpPr/>
          <p:nvPr/>
        </p:nvSpPr>
        <p:spPr>
          <a:xfrm>
            <a:off x="1050840" y="184680"/>
            <a:ext cx="70099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Probability Distribution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Google Shape;300;p53"/>
          <p:cNvSpPr/>
          <p:nvPr/>
        </p:nvSpPr>
        <p:spPr>
          <a:xfrm>
            <a:off x="328680" y="1373040"/>
            <a:ext cx="8372160" cy="17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A mathematical function that provides the probabilities of occurrence of different possible outcomes in an experiment.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Describes the likelihood of values a random variable can take.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Depends on whether the variable is discrete or continuous.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06;p54"/>
          <p:cNvSpPr/>
          <p:nvPr/>
        </p:nvSpPr>
        <p:spPr>
          <a:xfrm>
            <a:off x="1050840" y="184680"/>
            <a:ext cx="70099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Discrete 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Probability Distribution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Google Shape;307;p54"/>
          <p:cNvSpPr/>
          <p:nvPr/>
        </p:nvSpPr>
        <p:spPr>
          <a:xfrm>
            <a:off x="328680" y="1373040"/>
            <a:ext cx="80902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Applies to countable outcomes (e.g., number of heads in coin tosses).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Each outcome has an associated probability.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Must satisfy: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	</a:t>
            </a: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0≤P(x)≤1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	</a:t>
            </a: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∑</a:t>
            </a: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P(x)=1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Example: Binomial Distribution, Poisson Distribution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313;p55"/>
          <p:cNvSpPr/>
          <p:nvPr/>
        </p:nvSpPr>
        <p:spPr>
          <a:xfrm>
            <a:off x="1756800" y="184680"/>
            <a:ext cx="561816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Continuous 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Probability Distribution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Google Shape;314;p55"/>
          <p:cNvSpPr/>
          <p:nvPr/>
        </p:nvSpPr>
        <p:spPr>
          <a:xfrm>
            <a:off x="328680" y="1373040"/>
            <a:ext cx="8090280" cy="21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Applies to uncountable outcomes (e.g., time, height, weight).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Described using a Probability Density Function (PDF).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Total area under the curve = 1.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Probability of exact value = 0; we calculate over intervals.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Example: Normal Distribution, Exponential Distribution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320;p56"/>
          <p:cNvSpPr/>
          <p:nvPr/>
        </p:nvSpPr>
        <p:spPr>
          <a:xfrm>
            <a:off x="1350360" y="184680"/>
            <a:ext cx="67867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Probability Distribution – key terms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Google Shape;321;p56"/>
          <p:cNvSpPr/>
          <p:nvPr/>
        </p:nvSpPr>
        <p:spPr>
          <a:xfrm>
            <a:off x="328680" y="1373040"/>
            <a:ext cx="80902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1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Random Variable: </a:t>
            </a: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A variable whose values depend on outcomes of a random phenomenon.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1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Expected Value (Mean):</a:t>
            </a: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 Average value over many trials.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1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Variance &amp; Standard Deviation: </a:t>
            </a: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Measure of spread or variability.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74;p40"/>
          <p:cNvSpPr/>
          <p:nvPr/>
        </p:nvSpPr>
        <p:spPr>
          <a:xfrm>
            <a:off x="4089240" y="127656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Google Shape;175;p40"/>
          <p:cNvSpPr/>
          <p:nvPr/>
        </p:nvSpPr>
        <p:spPr>
          <a:xfrm>
            <a:off x="4436640" y="1148040"/>
            <a:ext cx="270000" cy="2700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Google Shape;176;p40"/>
          <p:cNvSpPr/>
          <p:nvPr/>
        </p:nvSpPr>
        <p:spPr>
          <a:xfrm>
            <a:off x="4564800" y="1012680"/>
            <a:ext cx="12960" cy="373428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Google Shape;177;p40"/>
          <p:cNvSpPr/>
          <p:nvPr/>
        </p:nvSpPr>
        <p:spPr>
          <a:xfrm>
            <a:off x="4481640" y="1171080"/>
            <a:ext cx="17964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1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Google Shape;178;p40"/>
          <p:cNvSpPr/>
          <p:nvPr/>
        </p:nvSpPr>
        <p:spPr>
          <a:xfrm>
            <a:off x="845640" y="1180800"/>
            <a:ext cx="312300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Correlation Coefficient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Google Shape;179;p40"/>
          <p:cNvSpPr/>
          <p:nvPr/>
        </p:nvSpPr>
        <p:spPr>
          <a:xfrm>
            <a:off x="4693320" y="187920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Google Shape;180;p40"/>
          <p:cNvSpPr/>
          <p:nvPr/>
        </p:nvSpPr>
        <p:spPr>
          <a:xfrm>
            <a:off x="4436640" y="1750680"/>
            <a:ext cx="270000" cy="2700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Google Shape;181;p40"/>
          <p:cNvSpPr/>
          <p:nvPr/>
        </p:nvSpPr>
        <p:spPr>
          <a:xfrm>
            <a:off x="4481640" y="1773360"/>
            <a:ext cx="17964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2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Google Shape;182;p40"/>
          <p:cNvSpPr/>
          <p:nvPr/>
        </p:nvSpPr>
        <p:spPr>
          <a:xfrm>
            <a:off x="5126760" y="1783440"/>
            <a:ext cx="362952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Univariate, bivariate and multivariate plots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Google Shape;183;p40"/>
          <p:cNvSpPr/>
          <p:nvPr/>
        </p:nvSpPr>
        <p:spPr>
          <a:xfrm>
            <a:off x="4089240" y="242136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Google Shape;184;p40"/>
          <p:cNvSpPr/>
          <p:nvPr/>
        </p:nvSpPr>
        <p:spPr>
          <a:xfrm>
            <a:off x="4436640" y="2292840"/>
            <a:ext cx="270000" cy="2700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Google Shape;185;p40"/>
          <p:cNvSpPr/>
          <p:nvPr/>
        </p:nvSpPr>
        <p:spPr>
          <a:xfrm>
            <a:off x="4481640" y="2315520"/>
            <a:ext cx="179640" cy="2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3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Google Shape;186;p40"/>
          <p:cNvSpPr/>
          <p:nvPr/>
        </p:nvSpPr>
        <p:spPr>
          <a:xfrm>
            <a:off x="425880" y="2325600"/>
            <a:ext cx="354312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Probability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Google Shape;187;p40"/>
          <p:cNvSpPr/>
          <p:nvPr/>
        </p:nvSpPr>
        <p:spPr>
          <a:xfrm>
            <a:off x="4693320" y="296352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Google Shape;188;p40"/>
          <p:cNvSpPr/>
          <p:nvPr/>
        </p:nvSpPr>
        <p:spPr>
          <a:xfrm>
            <a:off x="4436640" y="2835360"/>
            <a:ext cx="270000" cy="2700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Google Shape;189;p40"/>
          <p:cNvSpPr/>
          <p:nvPr/>
        </p:nvSpPr>
        <p:spPr>
          <a:xfrm>
            <a:off x="4481640" y="2857680"/>
            <a:ext cx="17964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4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Google Shape;190;p40"/>
          <p:cNvSpPr/>
          <p:nvPr/>
        </p:nvSpPr>
        <p:spPr>
          <a:xfrm>
            <a:off x="5174640" y="2791800"/>
            <a:ext cx="237528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Joint, Marginal and Conditional probability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Google Shape;191;p40"/>
          <p:cNvSpPr/>
          <p:nvPr/>
        </p:nvSpPr>
        <p:spPr>
          <a:xfrm>
            <a:off x="2035440" y="218160"/>
            <a:ext cx="5085000" cy="4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33f70"/>
                </a:solidFill>
                <a:latin typeface="Unbounded"/>
                <a:ea typeface="Unbounded"/>
              </a:rPr>
              <a:t>Outline Week 3 Day 1 &amp; 2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Google Shape;192;p40"/>
          <p:cNvSpPr/>
          <p:nvPr/>
        </p:nvSpPr>
        <p:spPr>
          <a:xfrm>
            <a:off x="4007520" y="349704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Google Shape;193;p40"/>
          <p:cNvSpPr/>
          <p:nvPr/>
        </p:nvSpPr>
        <p:spPr>
          <a:xfrm>
            <a:off x="4436640" y="3368520"/>
            <a:ext cx="270000" cy="2700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Google Shape;194;p40"/>
          <p:cNvSpPr/>
          <p:nvPr/>
        </p:nvSpPr>
        <p:spPr>
          <a:xfrm>
            <a:off x="4481640" y="3391200"/>
            <a:ext cx="17964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Google Shape;195;p40"/>
          <p:cNvSpPr/>
          <p:nvPr/>
        </p:nvSpPr>
        <p:spPr>
          <a:xfrm>
            <a:off x="1270440" y="3401280"/>
            <a:ext cx="292680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Probability Distributions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Google Shape;196;p40"/>
          <p:cNvSpPr/>
          <p:nvPr/>
        </p:nvSpPr>
        <p:spPr>
          <a:xfrm>
            <a:off x="4693320" y="410652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Google Shape;197;p40"/>
          <p:cNvSpPr/>
          <p:nvPr/>
        </p:nvSpPr>
        <p:spPr>
          <a:xfrm>
            <a:off x="4436640" y="3978360"/>
            <a:ext cx="270000" cy="2700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" name="Google Shape;198;p40"/>
          <p:cNvSpPr/>
          <p:nvPr/>
        </p:nvSpPr>
        <p:spPr>
          <a:xfrm>
            <a:off x="4481640" y="4000680"/>
            <a:ext cx="17964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6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Google Shape;199;p40"/>
          <p:cNvSpPr/>
          <p:nvPr/>
        </p:nvSpPr>
        <p:spPr>
          <a:xfrm>
            <a:off x="5232960" y="4010760"/>
            <a:ext cx="362952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Discrete and Continuous probability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distributions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Google Shape;200;p40"/>
          <p:cNvSpPr/>
          <p:nvPr/>
        </p:nvSpPr>
        <p:spPr>
          <a:xfrm>
            <a:off x="4007520" y="4716000"/>
            <a:ext cx="360360" cy="129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" name="Google Shape;201;p40"/>
          <p:cNvSpPr/>
          <p:nvPr/>
        </p:nvSpPr>
        <p:spPr>
          <a:xfrm>
            <a:off x="4436640" y="4587840"/>
            <a:ext cx="270000" cy="27000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Google Shape;202;p40"/>
          <p:cNvSpPr/>
          <p:nvPr/>
        </p:nvSpPr>
        <p:spPr>
          <a:xfrm>
            <a:off x="4481640" y="4610160"/>
            <a:ext cx="17964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7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Google Shape;203;p40"/>
          <p:cNvSpPr/>
          <p:nvPr/>
        </p:nvSpPr>
        <p:spPr>
          <a:xfrm>
            <a:off x="1651680" y="4620600"/>
            <a:ext cx="2375280" cy="1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Bayesian Probability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327;p57"/>
          <p:cNvSpPr/>
          <p:nvPr/>
        </p:nvSpPr>
        <p:spPr>
          <a:xfrm>
            <a:off x="1350360" y="184680"/>
            <a:ext cx="67867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Common Probability Distributions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Google Shape;328;p57"/>
          <p:cNvSpPr/>
          <p:nvPr/>
        </p:nvSpPr>
        <p:spPr>
          <a:xfrm>
            <a:off x="328680" y="1373040"/>
            <a:ext cx="8090280" cy="21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1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Binomial Distribution: </a:t>
            </a: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Fixed number of trials, success/failure outcomes.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1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Poisson Distribution:</a:t>
            </a: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 Counts of events in fixed intervals.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1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Normal Distribution:</a:t>
            </a: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 Bell-shaped, symmetric curve.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1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Uniform Distribution:</a:t>
            </a: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 All outcomes equally likely.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1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Exponential Distribution:</a:t>
            </a: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 Time between events in a Poisson process.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334;p58"/>
          <p:cNvSpPr/>
          <p:nvPr/>
        </p:nvSpPr>
        <p:spPr>
          <a:xfrm>
            <a:off x="1350360" y="184680"/>
            <a:ext cx="67867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Bayesian Probability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Google Shape;335;p58"/>
          <p:cNvSpPr/>
          <p:nvPr/>
        </p:nvSpPr>
        <p:spPr>
          <a:xfrm>
            <a:off x="328680" y="1373040"/>
            <a:ext cx="8090280" cy="21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Bayesian probability interprets probability as a degree of belief, updated as more evidence becomes available.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Based on Bayes' Theorem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Contrasts with frequentist interpretation (which uses long-run frequencies).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Widely used in AI, statistics, and decision-making.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341;p59"/>
          <p:cNvSpPr/>
          <p:nvPr/>
        </p:nvSpPr>
        <p:spPr>
          <a:xfrm>
            <a:off x="1350360" y="184680"/>
            <a:ext cx="67867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Bayes’ Theorem – The Formula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Google Shape;342;p59"/>
          <p:cNvSpPr/>
          <p:nvPr/>
        </p:nvSpPr>
        <p:spPr>
          <a:xfrm>
            <a:off x="328680" y="1373040"/>
            <a:ext cx="8090280" cy="21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algn="ctr">
              <a:lnSpc>
                <a:spcPct val="2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P(A∣B) = (P(B∣A)⋅P(A)​) / P(B)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P(A∣B): Posterior (updated probability of A given B)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P(B∣A): Likelihood (how probable B is given A)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P(A): Prior (initial belief about A)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P(B): Evidence (probability of B under all hypotheses)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348;p60"/>
          <p:cNvSpPr/>
          <p:nvPr/>
        </p:nvSpPr>
        <p:spPr>
          <a:xfrm>
            <a:off x="1350360" y="184680"/>
            <a:ext cx="67867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Bayes’ Theorem – The Formula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Google Shape;349;p60"/>
          <p:cNvSpPr/>
          <p:nvPr/>
        </p:nvSpPr>
        <p:spPr>
          <a:xfrm>
            <a:off x="328680" y="1373040"/>
            <a:ext cx="8090280" cy="295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Intuition Behind Bayes' Theorem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Start with a prior belief about an event (P(A))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Gather new evidence or data (B)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Update your belief → posterior probability (P(A | B))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Real-world analogy: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A doctor has a belief (prior) about disease occurrence.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A test result (evidence) affects their updated belief (posterior).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355;p61"/>
          <p:cNvSpPr/>
          <p:nvPr/>
        </p:nvSpPr>
        <p:spPr>
          <a:xfrm>
            <a:off x="1350360" y="184680"/>
            <a:ext cx="67867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Bayes’ Theorem – The Formula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73" name="Google Shape;356;p61"/>
          <p:cNvGraphicFramePr/>
          <p:nvPr/>
        </p:nvGraphicFramePr>
        <p:xfrm>
          <a:off x="316800" y="1361880"/>
          <a:ext cx="8338320" cy="1612080"/>
        </p:xfrm>
        <a:graphic>
          <a:graphicData uri="http://schemas.openxmlformats.org/drawingml/2006/table">
            <a:tbl>
              <a:tblPr/>
              <a:tblGrid>
                <a:gridCol w="2166840"/>
                <a:gridCol w="3072240"/>
                <a:gridCol w="3099600"/>
              </a:tblGrid>
              <a:tr h="23796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Aspect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Bayesian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Frequentist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Probability meaning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Degree of belief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Long-run frequency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Prior knowledge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Used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Not used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Data interpretation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Updates belief with new data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Depends only on sample data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Flexibility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High (dynamic)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Rigid (static)</a:t>
                      </a:r>
                      <a:endParaRPr b="0" lang="en-US" sz="13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362;p62"/>
          <p:cNvSpPr/>
          <p:nvPr/>
        </p:nvSpPr>
        <p:spPr>
          <a:xfrm>
            <a:off x="1350360" y="108360"/>
            <a:ext cx="67867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Bayes’ Theorem – The Formula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Google Shape;363;p62"/>
          <p:cNvSpPr/>
          <p:nvPr/>
        </p:nvSpPr>
        <p:spPr>
          <a:xfrm>
            <a:off x="228600" y="609480"/>
            <a:ext cx="8642160" cy="21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A Classic Example (Medical Test)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Disease prevalence: 1% → P(D)=0.01P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Test sensitivity: 99% → P(+∣D)=0.99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Test false positive rate: 5% → P(+∣No D)=0.05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Question: If someone tests positive, what’s the probability they actually have the disease?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6" name="Google Shape;364;p62" descr=""/>
          <p:cNvPicPr/>
          <p:nvPr/>
        </p:nvPicPr>
        <p:blipFill>
          <a:blip r:embed="rId1"/>
          <a:stretch/>
        </p:blipFill>
        <p:spPr>
          <a:xfrm>
            <a:off x="3124080" y="2758680"/>
            <a:ext cx="4552200" cy="163764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365;p62" descr=""/>
          <p:cNvPicPr/>
          <p:nvPr/>
        </p:nvPicPr>
        <p:blipFill>
          <a:blip r:embed="rId2"/>
          <a:stretch/>
        </p:blipFill>
        <p:spPr>
          <a:xfrm>
            <a:off x="2479680" y="4382640"/>
            <a:ext cx="6085800" cy="75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371;p63"/>
          <p:cNvSpPr/>
          <p:nvPr/>
        </p:nvSpPr>
        <p:spPr>
          <a:xfrm>
            <a:off x="1350360" y="108360"/>
            <a:ext cx="67867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Bayesian Probability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Google Shape;372;p63"/>
          <p:cNvSpPr/>
          <p:nvPr/>
        </p:nvSpPr>
        <p:spPr>
          <a:xfrm>
            <a:off x="228600" y="670680"/>
            <a:ext cx="8642160" cy="41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Applications of Bayesian Probability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Spam filtering (Naive Bayes)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Medical diagnosis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Machine learning (Bayesian networks, Bayesian inference)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Risk modeling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Forecasting and decision making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Limitations and Challenges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Requires specifying a prior (can be subjective)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Computational complexity in large models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44546a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" sz="1300" spc="-1" strike="noStrike">
                <a:solidFill>
                  <a:schemeClr val="dk2"/>
                </a:solidFill>
                <a:latin typeface="Unbounded"/>
                <a:ea typeface="Unbounded"/>
              </a:rPr>
              <a:t>Inference can be slow without approximation methods (e.g., MCMC)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378;p64" descr=""/>
          <p:cNvPicPr/>
          <p:nvPr/>
        </p:nvPicPr>
        <p:blipFill>
          <a:blip r:embed="rId1"/>
          <a:srcRect l="16650" t="0" r="16656" b="0"/>
          <a:stretch/>
        </p:blipFill>
        <p:spPr>
          <a:xfrm>
            <a:off x="0" y="0"/>
            <a:ext cx="3427920" cy="5142240"/>
          </a:xfrm>
          <a:prstGeom prst="rect">
            <a:avLst/>
          </a:prstGeom>
          <a:ln w="0">
            <a:noFill/>
          </a:ln>
        </p:spPr>
      </p:pic>
      <p:sp>
        <p:nvSpPr>
          <p:cNvPr id="181" name="Google Shape;379;p64"/>
          <p:cNvSpPr/>
          <p:nvPr/>
        </p:nvSpPr>
        <p:spPr>
          <a:xfrm>
            <a:off x="3925080" y="1795680"/>
            <a:ext cx="4721760" cy="88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33f70"/>
                </a:solidFill>
                <a:latin typeface="Unbounded"/>
                <a:ea typeface="Unbounded"/>
              </a:rPr>
              <a:t>Questions?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Google Shape;380;p64"/>
          <p:cNvSpPr/>
          <p:nvPr/>
        </p:nvSpPr>
        <p:spPr>
          <a:xfrm>
            <a:off x="3925080" y="2322720"/>
            <a:ext cx="472176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62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333f70"/>
                </a:solidFill>
                <a:latin typeface="Open Sans"/>
                <a:ea typeface="Open Sans"/>
              </a:rPr>
              <a:t>"He who asks a question is a fool for a minute; he who does not remains a fool forever." – Confucius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209;p41"/>
          <p:cNvSpPr/>
          <p:nvPr/>
        </p:nvSpPr>
        <p:spPr>
          <a:xfrm>
            <a:off x="1530000" y="184680"/>
            <a:ext cx="598716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Correlation Coefficient (Pearson’s r)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Google Shape;210;p41"/>
          <p:cNvSpPr/>
          <p:nvPr/>
        </p:nvSpPr>
        <p:spPr>
          <a:xfrm>
            <a:off x="265680" y="1092240"/>
            <a:ext cx="8481960" cy="37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Measures the strength and direction of a linear relationship between two numeric variables.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Range: From -1 to +1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r = +1: Perfect positive correlation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As one variable increases, the other increases in a perfectly linear fashion.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r = 0: No linear correlation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Changes in one variable do not predict changes in the other.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r = -1: Perfect negative correlation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As one variable increases, the other decreases in a perfectly linear fashion.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216;p42"/>
          <p:cNvSpPr/>
          <p:nvPr/>
        </p:nvSpPr>
        <p:spPr>
          <a:xfrm>
            <a:off x="751320" y="184680"/>
            <a:ext cx="764424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Correlation Coefficient (Pearson’s r)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27" name="Google Shape;217;p42"/>
          <p:cNvGraphicFramePr/>
          <p:nvPr/>
        </p:nvGraphicFramePr>
        <p:xfrm>
          <a:off x="152280" y="762120"/>
          <a:ext cx="8717400" cy="3204000"/>
        </p:xfrm>
        <a:graphic>
          <a:graphicData uri="http://schemas.openxmlformats.org/drawingml/2006/table">
            <a:tbl>
              <a:tblPr/>
              <a:tblGrid>
                <a:gridCol w="2732760"/>
                <a:gridCol w="3148200"/>
                <a:gridCol w="2836800"/>
              </a:tblGrid>
              <a:tr h="23796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r Value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Strength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Direction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0.9 to 1.0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Very Strong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Positive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0.7 to 0.9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Strong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Positive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0.5 to 0.7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Moderate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Positive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0.3 to 0.5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Weak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Positive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0 to 0.3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Very Weak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Positive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-0.3 to 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Very Weak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Negative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-0.5 to -0.3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Weak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Negative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-0.7 to -0.5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Moderate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Negative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-0.9 to -0.7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Strong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Negative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-1.0 to -0.9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Very Strong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Negative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223;p43"/>
          <p:cNvSpPr/>
          <p:nvPr/>
        </p:nvSpPr>
        <p:spPr>
          <a:xfrm>
            <a:off x="1050840" y="184680"/>
            <a:ext cx="70099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Correlation Coefficient (Pearson’s r)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Google Shape;224;p43"/>
          <p:cNvSpPr/>
          <p:nvPr/>
        </p:nvSpPr>
        <p:spPr>
          <a:xfrm>
            <a:off x="2497680" y="1092240"/>
            <a:ext cx="4077360" cy="37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Using numpy: np.corrcoef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- Gives correlation matrix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- No p-value 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Using scipy: 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scipy.stats.pearsonr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- Gives correlation coeffienct value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- gives p-value as well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223;p 1"/>
          <p:cNvSpPr/>
          <p:nvPr/>
        </p:nvSpPr>
        <p:spPr>
          <a:xfrm>
            <a:off x="1050840" y="184680"/>
            <a:ext cx="70099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Correlation Coefficient (Pearson’s r)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Google Shape;224;p 1"/>
          <p:cNvSpPr/>
          <p:nvPr/>
        </p:nvSpPr>
        <p:spPr>
          <a:xfrm>
            <a:off x="265680" y="1092240"/>
            <a:ext cx="6277680" cy="37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Correlation ≠ Causation: 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Just because two variables are correlated does not mean one causes the other.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Only captures linear relationships: 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Non-linear relationships may have r ≈ 0 but still be strongly related.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Sensitive to outliers: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 Extreme values can distort the correlation coefficient.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2" name="Google Shape;225;p 1" descr="a bunny is holding a book and a pencil . (Provided by Tenor)"/>
          <p:cNvPicPr/>
          <p:nvPr/>
        </p:nvPicPr>
        <p:blipFill>
          <a:blip r:embed="rId1"/>
          <a:stretch/>
        </p:blipFill>
        <p:spPr>
          <a:xfrm>
            <a:off x="7796880" y="3830760"/>
            <a:ext cx="1311840" cy="131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231;p44"/>
          <p:cNvSpPr/>
          <p:nvPr/>
        </p:nvSpPr>
        <p:spPr>
          <a:xfrm>
            <a:off x="1050840" y="184680"/>
            <a:ext cx="70099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Correlation Coefficient (Pearson’s r)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Google Shape;232;p44"/>
          <p:cNvSpPr/>
          <p:nvPr/>
        </p:nvSpPr>
        <p:spPr>
          <a:xfrm>
            <a:off x="265680" y="986400"/>
            <a:ext cx="6277680" cy="38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Correlation ≠ Causation: 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Just because two variables are correlated does not mean one causes the other.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Only captures linear relationships: 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Non-linear relationships may have r ≈ 0 but still be strongly related.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Sensitive to outliers: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 Extreme values can distort the correlation coefficient.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Categorical Data: 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Pearson’s r requires interval or ratio scale variables (continuous numerical). It’s invalid for ordinal or nominal variables.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5" name="Google Shape;233;p44" descr="a bunny is holding a book and a pencil . (Provided by Tenor)"/>
          <p:cNvPicPr/>
          <p:nvPr/>
        </p:nvPicPr>
        <p:blipFill>
          <a:blip r:embed="rId1"/>
          <a:stretch/>
        </p:blipFill>
        <p:spPr>
          <a:xfrm>
            <a:off x="7796880" y="3830760"/>
            <a:ext cx="1311840" cy="131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239;p45"/>
          <p:cNvSpPr/>
          <p:nvPr/>
        </p:nvSpPr>
        <p:spPr>
          <a:xfrm>
            <a:off x="1050840" y="184680"/>
            <a:ext cx="70099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Correlation Coefficient (Pearson’s r)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Google Shape;240;p45"/>
          <p:cNvSpPr/>
          <p:nvPr/>
        </p:nvSpPr>
        <p:spPr>
          <a:xfrm>
            <a:off x="265680" y="986400"/>
            <a:ext cx="7530120" cy="38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Heteroscedasticity: 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Pearson assumes homoscedasticity (equal variance across values). If the variance differs widely across the range, the correlation becomes unreliable.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Alternatives When Pearson’s r Fails: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Spearman’s Rank Correlation 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– for monotonic but non-linear relationships.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Kendall’s Tau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 – more robust with small sample sizes or ordinal data.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Mutual Information</a:t>
            </a: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 – for capturing arbitrary relationships (including non-linear).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8" name="Google Shape;241;p45" descr="a bunny is holding a book and a pencil . (Provided by Tenor)"/>
          <p:cNvPicPr/>
          <p:nvPr/>
        </p:nvPicPr>
        <p:blipFill>
          <a:blip r:embed="rId1"/>
          <a:stretch/>
        </p:blipFill>
        <p:spPr>
          <a:xfrm>
            <a:off x="7796880" y="3830760"/>
            <a:ext cx="1311840" cy="131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247;p46"/>
          <p:cNvSpPr/>
          <p:nvPr/>
        </p:nvSpPr>
        <p:spPr>
          <a:xfrm>
            <a:off x="1050840" y="184680"/>
            <a:ext cx="700992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Probability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Google Shape;248;p46"/>
          <p:cNvSpPr/>
          <p:nvPr/>
        </p:nvSpPr>
        <p:spPr>
          <a:xfrm>
            <a:off x="394920" y="1068480"/>
            <a:ext cx="8470440" cy="371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Probability measures the likelihood that a particular event will occur.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Values range from 0 (impossible) to 1 (certain).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P(E)=Total number of possible outcomes / Number of favorable outcomes​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Types of Probability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11040">
              <a:lnSpc>
                <a:spcPct val="200000"/>
              </a:lnSpc>
              <a:buClr>
                <a:srgbClr val="333f70"/>
              </a:buClr>
              <a:buFont typeface="Unbounded"/>
              <a:buAutoNum type="arabicPeriod"/>
              <a:tabLst>
                <a:tab algn="l" pos="0"/>
              </a:tabLst>
            </a:pPr>
            <a:r>
              <a:rPr b="1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Theoretical Probability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9144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Based on known possible outcomes (e.g., coin toss, dice roll).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  <a:p>
            <a:pPr marL="914400" indent="-31104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rgbClr val="333f70"/>
                </a:solidFill>
                <a:latin typeface="Unbounded"/>
                <a:ea typeface="Unbounded"/>
              </a:rPr>
              <a:t>Example: P(Heads) = ½</a:t>
            </a: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2025-05-07T17:59:01Z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