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2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7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jpeg" ContentType="image/jpeg"/>
  <Override PartName="/ppt/media/image5.jpeg" ContentType="image/jpeg"/>
  <Override PartName="/ppt/media/image6.jpeg" ContentType="image/jpe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F37EE430-E27E-4CE4-A787-A58B4C6D8BBA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920" cy="1928160"/>
          </a:xfrm>
          <a:prstGeom prst="rect">
            <a:avLst/>
          </a:prstGeom>
          <a:ln w="0">
            <a:noFill/>
          </a:ln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920" cy="22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sldNum" idx="4"/>
          </p:nvPr>
        </p:nvSpPr>
        <p:spPr>
          <a:xfrm>
            <a:off x="3237480" y="5428440"/>
            <a:ext cx="2475720" cy="2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1C2358A-EE06-4199-8D3C-F04394C1BFC0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920" cy="1928160"/>
          </a:xfrm>
          <a:prstGeom prst="rect">
            <a:avLst/>
          </a:prstGeom>
          <a:ln w="0">
            <a:noFill/>
          </a:ln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920" cy="22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sldNum" idx="13"/>
          </p:nvPr>
        </p:nvSpPr>
        <p:spPr>
          <a:xfrm>
            <a:off x="3237480" y="5428440"/>
            <a:ext cx="2475720" cy="2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0B19CDC-BB58-4A90-B078-5BE405EE145F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920" cy="1928160"/>
          </a:xfrm>
          <a:prstGeom prst="rect">
            <a:avLst/>
          </a:prstGeom>
          <a:ln w="0">
            <a:noFill/>
          </a:ln>
        </p:spPr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920" cy="22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sldNum" idx="14"/>
          </p:nvPr>
        </p:nvSpPr>
        <p:spPr>
          <a:xfrm>
            <a:off x="3237480" y="5428440"/>
            <a:ext cx="2475720" cy="2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61E7896-0DE9-46CD-BC8B-C5B77E01BE4C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920" cy="1928160"/>
          </a:xfrm>
          <a:prstGeom prst="rect">
            <a:avLst/>
          </a:prstGeom>
          <a:ln w="0">
            <a:noFill/>
          </a:ln>
        </p:spPr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920" cy="22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sldNum" idx="15"/>
          </p:nvPr>
        </p:nvSpPr>
        <p:spPr>
          <a:xfrm>
            <a:off x="3237480" y="5428440"/>
            <a:ext cx="2475720" cy="2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34205D7-D84C-42A3-A6A4-3D98D5D34362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920" cy="1928160"/>
          </a:xfrm>
          <a:prstGeom prst="rect">
            <a:avLst/>
          </a:prstGeom>
          <a:ln w="0">
            <a:noFill/>
          </a:ln>
        </p:spPr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920" cy="22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sldNum" idx="16"/>
          </p:nvPr>
        </p:nvSpPr>
        <p:spPr>
          <a:xfrm>
            <a:off x="3237480" y="5428440"/>
            <a:ext cx="2475720" cy="2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7DE3FEB-A531-4593-9D01-5660A67EBCCA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920" cy="1928160"/>
          </a:xfrm>
          <a:prstGeom prst="rect">
            <a:avLst/>
          </a:prstGeom>
          <a:ln w="0">
            <a:noFill/>
          </a:ln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920" cy="22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sldNum" idx="17"/>
          </p:nvPr>
        </p:nvSpPr>
        <p:spPr>
          <a:xfrm>
            <a:off x="3237480" y="5428440"/>
            <a:ext cx="2475720" cy="2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FF8482D-B6A9-40F1-9782-8FAFD4BCE156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920" cy="1928160"/>
          </a:xfrm>
          <a:prstGeom prst="rect">
            <a:avLst/>
          </a:prstGeom>
          <a:ln w="0">
            <a:noFill/>
          </a:ln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920" cy="22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sldNum" idx="18"/>
          </p:nvPr>
        </p:nvSpPr>
        <p:spPr>
          <a:xfrm>
            <a:off x="3237480" y="5428440"/>
            <a:ext cx="2475720" cy="2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2262E20-C877-4BF6-B9E5-B32C09EB0078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920" cy="1928160"/>
          </a:xfrm>
          <a:prstGeom prst="rect">
            <a:avLst/>
          </a:prstGeom>
          <a:ln w="0">
            <a:noFill/>
          </a:ln>
        </p:spPr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920" cy="22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sldNum" idx="19"/>
          </p:nvPr>
        </p:nvSpPr>
        <p:spPr>
          <a:xfrm>
            <a:off x="3237480" y="5428440"/>
            <a:ext cx="2475720" cy="2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101F9E6-8CCF-4802-B285-FAD90F828801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920" cy="1928160"/>
          </a:xfrm>
          <a:prstGeom prst="rect">
            <a:avLst/>
          </a:prstGeom>
          <a:ln w="0">
            <a:noFill/>
          </a:ln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920" cy="22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sldNum" idx="20"/>
          </p:nvPr>
        </p:nvSpPr>
        <p:spPr>
          <a:xfrm>
            <a:off x="3237480" y="5428440"/>
            <a:ext cx="2475720" cy="2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F7365D8-9D24-40CF-ACDD-440B7D1350F1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920" cy="1928160"/>
          </a:xfrm>
          <a:prstGeom prst="rect">
            <a:avLst/>
          </a:prstGeom>
          <a:ln w="0">
            <a:noFill/>
          </a:ln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920" cy="22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sldNum" idx="21"/>
          </p:nvPr>
        </p:nvSpPr>
        <p:spPr>
          <a:xfrm>
            <a:off x="3237480" y="5428440"/>
            <a:ext cx="2475720" cy="2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381BCF2-567B-4B03-A9D7-B48CBF590CBD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920" cy="1928160"/>
          </a:xfrm>
          <a:prstGeom prst="rect">
            <a:avLst/>
          </a:prstGeom>
          <a:ln w="0">
            <a:noFill/>
          </a:ln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920" cy="22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sldNum" idx="22"/>
          </p:nvPr>
        </p:nvSpPr>
        <p:spPr>
          <a:xfrm>
            <a:off x="3237480" y="5428440"/>
            <a:ext cx="2475720" cy="2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13ECED6-8098-4AB0-8F9C-BC365B32166B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920" cy="1928160"/>
          </a:xfrm>
          <a:prstGeom prst="rect">
            <a:avLst/>
          </a:prstGeom>
          <a:ln w="0">
            <a:noFill/>
          </a:ln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920" cy="22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sldNum" idx="5"/>
          </p:nvPr>
        </p:nvSpPr>
        <p:spPr>
          <a:xfrm>
            <a:off x="3237480" y="5428440"/>
            <a:ext cx="2475720" cy="2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CFF5E63-26DD-4C68-B20F-701F5D6EA83B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920" cy="1928160"/>
          </a:xfrm>
          <a:prstGeom prst="rect">
            <a:avLst/>
          </a:prstGeom>
          <a:ln w="0">
            <a:noFill/>
          </a:ln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920" cy="22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sldNum" idx="23"/>
          </p:nvPr>
        </p:nvSpPr>
        <p:spPr>
          <a:xfrm>
            <a:off x="3237480" y="5428440"/>
            <a:ext cx="2475720" cy="2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E631ED5-D114-41E2-A970-671A85104E48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920" cy="1928160"/>
          </a:xfrm>
          <a:prstGeom prst="rect">
            <a:avLst/>
          </a:prstGeom>
          <a:ln w="0">
            <a:noFill/>
          </a:ln>
        </p:spPr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920" cy="22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sldNum" idx="24"/>
          </p:nvPr>
        </p:nvSpPr>
        <p:spPr>
          <a:xfrm>
            <a:off x="3237480" y="5428440"/>
            <a:ext cx="2475720" cy="2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D8B34D5-6CB8-4D05-95F8-A6A3188A5EBA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920" cy="1928160"/>
          </a:xfrm>
          <a:prstGeom prst="rect">
            <a:avLst/>
          </a:prstGeom>
          <a:ln w="0">
            <a:noFill/>
          </a:ln>
        </p:spPr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920" cy="22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sldNum" idx="25"/>
          </p:nvPr>
        </p:nvSpPr>
        <p:spPr>
          <a:xfrm>
            <a:off x="3237480" y="5428440"/>
            <a:ext cx="2475720" cy="2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9C4C3C6-2060-4427-B330-72ECBCF6EE02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920" cy="1928160"/>
          </a:xfrm>
          <a:prstGeom prst="rect">
            <a:avLst/>
          </a:prstGeom>
          <a:ln w="0">
            <a:noFill/>
          </a:ln>
        </p:spPr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920" cy="22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sldNum" idx="26"/>
          </p:nvPr>
        </p:nvSpPr>
        <p:spPr>
          <a:xfrm>
            <a:off x="3237480" y="5428440"/>
            <a:ext cx="2475720" cy="2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46E83DD-D720-49E2-BF4C-472626B62273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920" cy="1928160"/>
          </a:xfrm>
          <a:prstGeom prst="rect">
            <a:avLst/>
          </a:prstGeom>
          <a:ln w="0">
            <a:noFill/>
          </a:ln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920" cy="22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sldNum" idx="27"/>
          </p:nvPr>
        </p:nvSpPr>
        <p:spPr>
          <a:xfrm>
            <a:off x="3237480" y="5428440"/>
            <a:ext cx="2475720" cy="2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CF4AA38-7C1A-4157-BC2B-18D3C60256E1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920" cy="1928160"/>
          </a:xfrm>
          <a:prstGeom prst="rect">
            <a:avLst/>
          </a:prstGeom>
          <a:ln w="0">
            <a:noFill/>
          </a:ln>
        </p:spPr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920" cy="22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sldNum" idx="28"/>
          </p:nvPr>
        </p:nvSpPr>
        <p:spPr>
          <a:xfrm>
            <a:off x="3237480" y="5428440"/>
            <a:ext cx="2475720" cy="2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06258A0-3070-4049-89AD-C09213CBFD89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920" cy="1928160"/>
          </a:xfrm>
          <a:prstGeom prst="rect">
            <a:avLst/>
          </a:prstGeom>
          <a:ln w="0">
            <a:noFill/>
          </a:ln>
        </p:spPr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920" cy="22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sldNum" idx="29"/>
          </p:nvPr>
        </p:nvSpPr>
        <p:spPr>
          <a:xfrm>
            <a:off x="3237480" y="5428440"/>
            <a:ext cx="2475720" cy="2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5CF3683-D8E4-4918-998C-B06BF506ABEA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920" cy="1928160"/>
          </a:xfrm>
          <a:prstGeom prst="rect">
            <a:avLst/>
          </a:prstGeom>
          <a:ln w="0">
            <a:noFill/>
          </a:ln>
        </p:spPr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920" cy="22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sldNum" idx="30"/>
          </p:nvPr>
        </p:nvSpPr>
        <p:spPr>
          <a:xfrm>
            <a:off x="3237480" y="5428440"/>
            <a:ext cx="2475720" cy="2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CDD0059-A762-4A9D-8A90-A4A2D72B048C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920" cy="1928160"/>
          </a:xfrm>
          <a:prstGeom prst="rect">
            <a:avLst/>
          </a:prstGeom>
          <a:ln w="0">
            <a:noFill/>
          </a:ln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920" cy="22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sldNum" idx="6"/>
          </p:nvPr>
        </p:nvSpPr>
        <p:spPr>
          <a:xfrm>
            <a:off x="3237480" y="5428440"/>
            <a:ext cx="2475720" cy="2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A798BF9-DAAE-409E-AA17-582588DC614F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920" cy="1928160"/>
          </a:xfrm>
          <a:prstGeom prst="rect">
            <a:avLst/>
          </a:prstGeom>
          <a:ln w="0">
            <a:noFill/>
          </a:ln>
        </p:spPr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920" cy="22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sldNum" idx="7"/>
          </p:nvPr>
        </p:nvSpPr>
        <p:spPr>
          <a:xfrm>
            <a:off x="3237480" y="5428440"/>
            <a:ext cx="2475720" cy="2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7387FD8-340A-4A84-BA5D-BF7E9E232991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920" cy="1928160"/>
          </a:xfrm>
          <a:prstGeom prst="rect">
            <a:avLst/>
          </a:prstGeom>
          <a:ln w="0">
            <a:noFill/>
          </a:ln>
        </p:spPr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920" cy="22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sldNum" idx="8"/>
          </p:nvPr>
        </p:nvSpPr>
        <p:spPr>
          <a:xfrm>
            <a:off x="3237480" y="5428440"/>
            <a:ext cx="2475720" cy="2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FA3FC98-D9D3-4318-8327-FD150383AF61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920" cy="1928160"/>
          </a:xfrm>
          <a:prstGeom prst="rect">
            <a:avLst/>
          </a:prstGeom>
          <a:ln w="0">
            <a:noFill/>
          </a:ln>
        </p:spPr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920" cy="22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sldNum" idx="9"/>
          </p:nvPr>
        </p:nvSpPr>
        <p:spPr>
          <a:xfrm>
            <a:off x="3237480" y="5428440"/>
            <a:ext cx="2475720" cy="2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4973BCE-C200-47CB-A482-A39A5EFD1AE4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920" cy="1928160"/>
          </a:xfrm>
          <a:prstGeom prst="rect">
            <a:avLst/>
          </a:prstGeom>
          <a:ln w="0">
            <a:noFill/>
          </a:ln>
        </p:spPr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920" cy="22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sldNum" idx="10"/>
          </p:nvPr>
        </p:nvSpPr>
        <p:spPr>
          <a:xfrm>
            <a:off x="3237480" y="5428440"/>
            <a:ext cx="2475720" cy="2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0F636B7-7E82-4D2B-96C8-E595254E123B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920" cy="1928160"/>
          </a:xfrm>
          <a:prstGeom prst="rect">
            <a:avLst/>
          </a:prstGeom>
          <a:ln w="0">
            <a:noFill/>
          </a:ln>
        </p:spPr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920" cy="22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sldNum" idx="11"/>
          </p:nvPr>
        </p:nvSpPr>
        <p:spPr>
          <a:xfrm>
            <a:off x="3237480" y="5428440"/>
            <a:ext cx="2475720" cy="2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B885282-0115-4AF6-9497-90B5850044EF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920" cy="1928160"/>
          </a:xfrm>
          <a:prstGeom prst="rect">
            <a:avLst/>
          </a:prstGeom>
          <a:ln w="0">
            <a:noFill/>
          </a:ln>
        </p:spPr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920" cy="22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sldNum" idx="12"/>
          </p:nvPr>
        </p:nvSpPr>
        <p:spPr>
          <a:xfrm>
            <a:off x="3237480" y="5428440"/>
            <a:ext cx="2475720" cy="2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D00DD8E-048E-4B98-98ED-2DB5D83A9865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51;p13"/>
          <p:cNvSpPr/>
          <p:nvPr/>
        </p:nvSpPr>
        <p:spPr>
          <a:xfrm>
            <a:off x="0" y="0"/>
            <a:ext cx="9143280" cy="5142600"/>
          </a:xfrm>
          <a:prstGeom prst="rect">
            <a:avLst/>
          </a:prstGeom>
          <a:solidFill>
            <a:srgbClr val="d6f5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6160" rIns="56160" tIns="57240" bIns="572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Google Shape;52;p13"/>
          <p:cNvSpPr/>
          <p:nvPr/>
        </p:nvSpPr>
        <p:spPr>
          <a:xfrm>
            <a:off x="0" y="0"/>
            <a:ext cx="9143280" cy="5142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6160" rIns="56160" tIns="57240" bIns="572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Google Shape;53;p13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8024400" y="4843440"/>
            <a:ext cx="1075680" cy="2563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105;p26"/>
          <p:cNvSpPr/>
          <p:nvPr/>
        </p:nvSpPr>
        <p:spPr>
          <a:xfrm>
            <a:off x="0" y="0"/>
            <a:ext cx="9143280" cy="5142600"/>
          </a:xfrm>
          <a:prstGeom prst="rect">
            <a:avLst/>
          </a:prstGeom>
          <a:solidFill>
            <a:srgbClr val="d6f5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6160" rIns="56160" tIns="57240" bIns="572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Google Shape;106;p26"/>
          <p:cNvSpPr/>
          <p:nvPr/>
        </p:nvSpPr>
        <p:spPr>
          <a:xfrm>
            <a:off x="0" y="0"/>
            <a:ext cx="9143280" cy="5142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6160" rIns="56160" tIns="57240" bIns="572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" name="Google Shape;107;p26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8024400" y="4843440"/>
            <a:ext cx="1075680" cy="256320"/>
          </a:xfrm>
          <a:prstGeom prst="rect">
            <a:avLst/>
          </a:prstGeom>
          <a:ln w="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163;p39"/>
          <p:cNvSpPr/>
          <p:nvPr/>
        </p:nvSpPr>
        <p:spPr>
          <a:xfrm>
            <a:off x="496080" y="822960"/>
            <a:ext cx="3902400" cy="265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24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333f70"/>
                </a:solidFill>
                <a:latin typeface="Unbounded"/>
                <a:ea typeface="Unbounded"/>
              </a:rPr>
              <a:t>Artificial Intelligence (Machine Learning &amp; Deep Learning)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24000"/>
              </a:lnSpc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24000"/>
              </a:lnSpc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Google Shape;164;p39"/>
          <p:cNvSpPr/>
          <p:nvPr/>
        </p:nvSpPr>
        <p:spPr>
          <a:xfrm>
            <a:off x="496080" y="3828240"/>
            <a:ext cx="815112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62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333f70"/>
                </a:solidFill>
                <a:latin typeface="Open Sans"/>
                <a:ea typeface="Open Sans"/>
              </a:rPr>
              <a:t>NAVTCC &amp; Strings Technologies</a:t>
            </a:r>
            <a:endParaRPr b="0" lang="en-US" sz="1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Google Shape;165;p39"/>
          <p:cNvSpPr/>
          <p:nvPr/>
        </p:nvSpPr>
        <p:spPr>
          <a:xfrm>
            <a:off x="496080" y="4224960"/>
            <a:ext cx="226080" cy="226080"/>
          </a:xfrm>
          <a:prstGeom prst="roundRect">
            <a:avLst>
              <a:gd name="adj" fmla="val 25194296"/>
            </a:avLst>
          </a:pr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56160" rIns="56160" tIns="57240" bIns="572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1" name="Google Shape;166;p39" descr="preencoded.png"/>
          <p:cNvPicPr/>
          <p:nvPr/>
        </p:nvPicPr>
        <p:blipFill>
          <a:blip r:embed="rId1"/>
          <a:stretch/>
        </p:blipFill>
        <p:spPr>
          <a:xfrm>
            <a:off x="500760" y="4301640"/>
            <a:ext cx="216720" cy="216720"/>
          </a:xfrm>
          <a:prstGeom prst="rect">
            <a:avLst/>
          </a:prstGeom>
          <a:ln w="0">
            <a:noFill/>
          </a:ln>
        </p:spPr>
      </p:pic>
      <p:sp>
        <p:nvSpPr>
          <p:cNvPr id="92" name="Google Shape;167;p39"/>
          <p:cNvSpPr/>
          <p:nvPr/>
        </p:nvSpPr>
        <p:spPr>
          <a:xfrm>
            <a:off x="793800" y="4214520"/>
            <a:ext cx="2406600" cy="24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333f70"/>
                </a:solidFill>
                <a:latin typeface="Open Sans"/>
                <a:ea typeface="Open Sans"/>
              </a:rPr>
              <a:t>by Salman Ahmad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3" name="Google Shape;168;p39" descr=""/>
          <p:cNvPicPr/>
          <p:nvPr/>
        </p:nvPicPr>
        <p:blipFill>
          <a:blip r:embed="rId2"/>
          <a:stretch/>
        </p:blipFill>
        <p:spPr>
          <a:xfrm>
            <a:off x="5808960" y="677160"/>
            <a:ext cx="2838240" cy="4000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253;p48"/>
          <p:cNvSpPr/>
          <p:nvPr/>
        </p:nvSpPr>
        <p:spPr>
          <a:xfrm>
            <a:off x="1530000" y="184680"/>
            <a:ext cx="5987520" cy="48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300" spc="-1" strike="noStrike">
                <a:solidFill>
                  <a:srgbClr val="333f70"/>
                </a:solidFill>
                <a:latin typeface="Unbounded"/>
                <a:ea typeface="Unbounded"/>
              </a:rPr>
              <a:t>Numpy broadcasting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Google Shape;254;p48"/>
          <p:cNvSpPr/>
          <p:nvPr/>
        </p:nvSpPr>
        <p:spPr>
          <a:xfrm>
            <a:off x="2323080" y="1119600"/>
            <a:ext cx="4550760" cy="362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a = np.array([[1], [2], [3]])   # Shape: (3, 1)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b = np.array([10, 20, 30])  </a:t>
            </a: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	</a:t>
            </a: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# Shape: (3,)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# Broadcast shapes: (3, 1) + (1, 3) =&gt; (3, 3)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result = a + b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✅ </a:t>
            </a: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a expands across columns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✅ </a:t>
            </a: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b expands across rows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➡️ </a:t>
            </a: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Output shape: (3, 3)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260;p49"/>
          <p:cNvSpPr/>
          <p:nvPr/>
        </p:nvSpPr>
        <p:spPr>
          <a:xfrm>
            <a:off x="1530000" y="184680"/>
            <a:ext cx="5987520" cy="48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300" spc="-1" strike="noStrike">
                <a:solidFill>
                  <a:srgbClr val="333f70"/>
                </a:solidFill>
                <a:latin typeface="Unbounded"/>
                <a:ea typeface="Unbounded"/>
              </a:rPr>
              <a:t>Numpy broadcasting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6" name="Google Shape;261;p49"/>
          <p:cNvSpPr/>
          <p:nvPr/>
        </p:nvSpPr>
        <p:spPr>
          <a:xfrm>
            <a:off x="342000" y="1119600"/>
            <a:ext cx="8296200" cy="362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57200">
              <a:lnSpc>
                <a:spcPct val="2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Broadcasting Rules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NumPy compares shapes from right to left: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If the dimensions match → ✅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If one of them is 1 → ✅ stretch it (increase size)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Otherwise → ❌ error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267;p50"/>
          <p:cNvSpPr/>
          <p:nvPr/>
        </p:nvSpPr>
        <p:spPr>
          <a:xfrm>
            <a:off x="1530000" y="184680"/>
            <a:ext cx="5987520" cy="48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300" spc="-1" strike="noStrike">
                <a:solidFill>
                  <a:srgbClr val="333f70"/>
                </a:solidFill>
                <a:latin typeface="Unbounded"/>
                <a:ea typeface="Unbounded"/>
              </a:rPr>
              <a:t>Indexing and Slicing in NumPy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Google Shape;268;p50"/>
          <p:cNvSpPr/>
          <p:nvPr/>
        </p:nvSpPr>
        <p:spPr>
          <a:xfrm>
            <a:off x="1637280" y="967320"/>
            <a:ext cx="5698080" cy="362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Basic Indexing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import numpy as np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a = np.array([10, 20, 30, 40, 50])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print(a[0])</a:t>
            </a: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	</a:t>
            </a: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# 10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print(a[-1])   # 50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Works like Python lists — zero-based and supports negatives.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274;p51"/>
          <p:cNvSpPr/>
          <p:nvPr/>
        </p:nvSpPr>
        <p:spPr>
          <a:xfrm>
            <a:off x="1530000" y="184680"/>
            <a:ext cx="5987520" cy="48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300" spc="-1" strike="noStrike">
                <a:solidFill>
                  <a:srgbClr val="333f70"/>
                </a:solidFill>
                <a:latin typeface="Unbounded"/>
                <a:ea typeface="Unbounded"/>
              </a:rPr>
              <a:t>Indexing and Slicing in NumPy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0" name="Google Shape;275;p51"/>
          <p:cNvSpPr/>
          <p:nvPr/>
        </p:nvSpPr>
        <p:spPr>
          <a:xfrm>
            <a:off x="1637280" y="967320"/>
            <a:ext cx="5698080" cy="362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2D Array Indexing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b = np.array([[1, 2, 3],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          </a:t>
            </a: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	</a:t>
            </a: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[4, 5, 6]])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print(b[0, 1])  # 2 → row 0, col 1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print(b[1, 2])  # 6 → row 1, col 2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Access using [row, column]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281;p52"/>
          <p:cNvSpPr/>
          <p:nvPr/>
        </p:nvSpPr>
        <p:spPr>
          <a:xfrm>
            <a:off x="1530000" y="184680"/>
            <a:ext cx="5987520" cy="48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300" spc="-1" strike="noStrike">
                <a:solidFill>
                  <a:srgbClr val="333f70"/>
                </a:solidFill>
                <a:latin typeface="Unbounded"/>
                <a:ea typeface="Unbounded"/>
              </a:rPr>
              <a:t>Indexing and Slicing in NumPy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2" name="Google Shape;282;p52"/>
          <p:cNvSpPr/>
          <p:nvPr/>
        </p:nvSpPr>
        <p:spPr>
          <a:xfrm>
            <a:off x="1637280" y="967320"/>
            <a:ext cx="5698080" cy="362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1D Slicing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a = np.array([10, 20, 30, 40, 50])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print(a[1:4]) </a:t>
            </a: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	</a:t>
            </a: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# [20 30 40]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print(a[:3])  </a:t>
            </a: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	</a:t>
            </a: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# [10 20 30]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print(a[::2]) </a:t>
            </a: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	</a:t>
            </a: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# [10 30 50]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288;p53"/>
          <p:cNvSpPr/>
          <p:nvPr/>
        </p:nvSpPr>
        <p:spPr>
          <a:xfrm>
            <a:off x="1530000" y="184680"/>
            <a:ext cx="5987520" cy="48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300" spc="-1" strike="noStrike">
                <a:solidFill>
                  <a:srgbClr val="333f70"/>
                </a:solidFill>
                <a:latin typeface="Unbounded"/>
                <a:ea typeface="Unbounded"/>
              </a:rPr>
              <a:t>Indexing and Slicing in NumPy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" name="Google Shape;289;p53"/>
          <p:cNvSpPr/>
          <p:nvPr/>
        </p:nvSpPr>
        <p:spPr>
          <a:xfrm>
            <a:off x="1637280" y="967320"/>
            <a:ext cx="5698080" cy="362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2D Slicing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b = np.array([[1, 2, 3],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          </a:t>
            </a: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	</a:t>
            </a: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[4, 5, 6],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          </a:t>
            </a: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	</a:t>
            </a: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[7, 8, 9]])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print(b[0:2, 1:3])  # Rows 0-1, Cols 1-2 → [[2 3], [5 6]]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print(b[:, 0])  </a:t>
            </a: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	</a:t>
            </a: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# First column → [1 4 7]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print(b[1, :])  </a:t>
            </a: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	</a:t>
            </a: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# Second row → [4 5 6]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295;p54"/>
          <p:cNvSpPr/>
          <p:nvPr/>
        </p:nvSpPr>
        <p:spPr>
          <a:xfrm>
            <a:off x="1530000" y="184680"/>
            <a:ext cx="5987520" cy="48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300" spc="-1" strike="noStrike">
                <a:solidFill>
                  <a:srgbClr val="333f70"/>
                </a:solidFill>
                <a:latin typeface="Unbounded"/>
                <a:ea typeface="Unbounded"/>
              </a:rPr>
              <a:t>Indexing and Slicing in NumPy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Google Shape;296;p54"/>
          <p:cNvSpPr/>
          <p:nvPr/>
        </p:nvSpPr>
        <p:spPr>
          <a:xfrm>
            <a:off x="1637280" y="967320"/>
            <a:ext cx="5698080" cy="362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Advanced Indexing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a = np.array([10, 20, 30, 40, 50])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idx = [0, 2, 4]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print(a[idx])   # [10 30 50]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You can index with arrays/lists of positions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302;p55"/>
          <p:cNvSpPr/>
          <p:nvPr/>
        </p:nvSpPr>
        <p:spPr>
          <a:xfrm>
            <a:off x="1530000" y="184680"/>
            <a:ext cx="5987520" cy="48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300" spc="-1" strike="noStrike">
                <a:solidFill>
                  <a:srgbClr val="333f70"/>
                </a:solidFill>
                <a:latin typeface="Unbounded"/>
                <a:ea typeface="Unbounded"/>
              </a:rPr>
              <a:t>Indexing and Slicing in NumPy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Google Shape;303;p55"/>
          <p:cNvSpPr/>
          <p:nvPr/>
        </p:nvSpPr>
        <p:spPr>
          <a:xfrm>
            <a:off x="1637280" y="967320"/>
            <a:ext cx="5698080" cy="362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Boolean Indexing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a = np.array([10, 15, 20, 25])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mask = a &gt; 15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print(a[mask])  # [20 25]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Use conditions to filter data efficiently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309;p56"/>
          <p:cNvSpPr/>
          <p:nvPr/>
        </p:nvSpPr>
        <p:spPr>
          <a:xfrm>
            <a:off x="1530000" y="184680"/>
            <a:ext cx="5987520" cy="48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300" spc="-1" strike="noStrike">
                <a:solidFill>
                  <a:srgbClr val="333f70"/>
                </a:solidFill>
                <a:latin typeface="Unbounded"/>
                <a:ea typeface="Unbounded"/>
              </a:rPr>
              <a:t>Numpy array functions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0" name="Google Shape;310;p56"/>
          <p:cNvSpPr/>
          <p:nvPr/>
        </p:nvSpPr>
        <p:spPr>
          <a:xfrm>
            <a:off x="2475360" y="1119600"/>
            <a:ext cx="4229640" cy="362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Array attributes and methods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9144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reshape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9144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max, min, 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9144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argmax, argmin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9144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shape, dtype, size,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9144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ndim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9144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expand_dim, squeeze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316;p57"/>
          <p:cNvSpPr/>
          <p:nvPr/>
        </p:nvSpPr>
        <p:spPr>
          <a:xfrm>
            <a:off x="1530000" y="184680"/>
            <a:ext cx="5987520" cy="48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300" spc="-1" strike="noStrike">
                <a:solidFill>
                  <a:srgbClr val="333f70"/>
                </a:solidFill>
                <a:latin typeface="Unbounded"/>
                <a:ea typeface="Unbounded"/>
              </a:rPr>
              <a:t>Operations on numpy arrays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2" name="Google Shape;317;p57"/>
          <p:cNvSpPr/>
          <p:nvPr/>
        </p:nvSpPr>
        <p:spPr>
          <a:xfrm>
            <a:off x="184320" y="1043280"/>
            <a:ext cx="2249280" cy="362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Copying Arrays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import numpy as np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a = np.array([1, 2, 3])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b = a.copy()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print(b)  # [1 2 3]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Google Shape;318;p57"/>
          <p:cNvSpPr/>
          <p:nvPr/>
        </p:nvSpPr>
        <p:spPr>
          <a:xfrm>
            <a:off x="2470320" y="1043280"/>
            <a:ext cx="2949480" cy="362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Appending Elements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a = np.array([1, 2, 3])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b = np.append(a, [4, 5])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print(b)  # [1 2 3 4 5]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4" name="Google Shape;319;p57"/>
          <p:cNvSpPr/>
          <p:nvPr/>
        </p:nvSpPr>
        <p:spPr>
          <a:xfrm>
            <a:off x="5518440" y="1043280"/>
            <a:ext cx="2949480" cy="362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Inserting Elements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a = np.array([1, 2, 4])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b = np.insert(a, 2, 3)  # Insert 3 at index 2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print(b)  # [1 2 3 4]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174;p40"/>
          <p:cNvSpPr/>
          <p:nvPr/>
        </p:nvSpPr>
        <p:spPr>
          <a:xfrm>
            <a:off x="4089240" y="1276560"/>
            <a:ext cx="360720" cy="13320"/>
          </a:xfrm>
          <a:prstGeom prst="roundRect">
            <a:avLst>
              <a:gd name="adj" fmla="val 354232"/>
            </a:avLst>
          </a:prstGeom>
          <a:solidFill>
            <a:srgbClr val="bcdbd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6160" rIns="56160" tIns="4680" bIns="468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Google Shape;175;p40"/>
          <p:cNvSpPr/>
          <p:nvPr/>
        </p:nvSpPr>
        <p:spPr>
          <a:xfrm>
            <a:off x="4436640" y="1148040"/>
            <a:ext cx="270360" cy="270360"/>
          </a:xfrm>
          <a:prstGeom prst="roundRect">
            <a:avLst>
              <a:gd name="adj" fmla="val 18669"/>
            </a:avLst>
          </a:prstGeom>
          <a:solidFill>
            <a:srgbClr val="d6f5ee"/>
          </a:solidFill>
          <a:ln w="9525">
            <a:solidFill>
              <a:srgbClr val="bcdbd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56160" rIns="56160" tIns="57240" bIns="572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Google Shape;176;p40"/>
          <p:cNvSpPr/>
          <p:nvPr/>
        </p:nvSpPr>
        <p:spPr>
          <a:xfrm>
            <a:off x="4564800" y="1012680"/>
            <a:ext cx="13320" cy="3734640"/>
          </a:xfrm>
          <a:prstGeom prst="roundRect">
            <a:avLst>
              <a:gd name="adj" fmla="val 354232"/>
            </a:avLst>
          </a:prstGeom>
          <a:solidFill>
            <a:srgbClr val="bcdbd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6160" rIns="56160" tIns="57240" bIns="572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Google Shape;177;p40"/>
          <p:cNvSpPr/>
          <p:nvPr/>
        </p:nvSpPr>
        <p:spPr>
          <a:xfrm>
            <a:off x="4481640" y="1171080"/>
            <a:ext cx="180000" cy="22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1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Google Shape;178;p40"/>
          <p:cNvSpPr/>
          <p:nvPr/>
        </p:nvSpPr>
        <p:spPr>
          <a:xfrm>
            <a:off x="845640" y="1180800"/>
            <a:ext cx="3123360" cy="18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27000"/>
              </a:lnSpc>
              <a:tabLst>
                <a:tab algn="l" pos="0"/>
              </a:tabLst>
            </a:pPr>
            <a:r>
              <a:rPr b="1" lang="en" sz="1200" spc="-1" strike="noStrike">
                <a:solidFill>
                  <a:srgbClr val="333f70"/>
                </a:solidFill>
                <a:latin typeface="Unbounded"/>
                <a:ea typeface="Unbounded"/>
              </a:rPr>
              <a:t>Introduction to numpy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Google Shape;179;p40"/>
          <p:cNvSpPr/>
          <p:nvPr/>
        </p:nvSpPr>
        <p:spPr>
          <a:xfrm>
            <a:off x="4693320" y="1879200"/>
            <a:ext cx="360720" cy="13320"/>
          </a:xfrm>
          <a:prstGeom prst="roundRect">
            <a:avLst>
              <a:gd name="adj" fmla="val 354232"/>
            </a:avLst>
          </a:prstGeom>
          <a:solidFill>
            <a:srgbClr val="bcdbd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6160" rIns="56160" tIns="4680" bIns="468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Google Shape;180;p40"/>
          <p:cNvSpPr/>
          <p:nvPr/>
        </p:nvSpPr>
        <p:spPr>
          <a:xfrm>
            <a:off x="4436640" y="1750680"/>
            <a:ext cx="270360" cy="270360"/>
          </a:xfrm>
          <a:prstGeom prst="roundRect">
            <a:avLst>
              <a:gd name="adj" fmla="val 18669"/>
            </a:avLst>
          </a:prstGeom>
          <a:solidFill>
            <a:srgbClr val="d6f5ee"/>
          </a:solidFill>
          <a:ln w="9525">
            <a:solidFill>
              <a:srgbClr val="bcdbd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56160" rIns="56160" tIns="57240" bIns="572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Google Shape;181;p40"/>
          <p:cNvSpPr/>
          <p:nvPr/>
        </p:nvSpPr>
        <p:spPr>
          <a:xfrm>
            <a:off x="4481640" y="1773360"/>
            <a:ext cx="180000" cy="22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2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Google Shape;182;p40"/>
          <p:cNvSpPr/>
          <p:nvPr/>
        </p:nvSpPr>
        <p:spPr>
          <a:xfrm>
            <a:off x="5126760" y="1783440"/>
            <a:ext cx="2489400" cy="18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27000"/>
              </a:lnSpc>
              <a:tabLst>
                <a:tab algn="l" pos="0"/>
              </a:tabLst>
            </a:pPr>
            <a:r>
              <a:rPr b="1" lang="en" sz="1200" spc="-1" strike="noStrike">
                <a:solidFill>
                  <a:srgbClr val="333f70"/>
                </a:solidFill>
                <a:latin typeface="Unbounded"/>
                <a:ea typeface="Unbounded"/>
              </a:rPr>
              <a:t>Creating numpy arrays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Google Shape;183;p40"/>
          <p:cNvSpPr/>
          <p:nvPr/>
        </p:nvSpPr>
        <p:spPr>
          <a:xfrm>
            <a:off x="4089240" y="2421360"/>
            <a:ext cx="360720" cy="13320"/>
          </a:xfrm>
          <a:prstGeom prst="roundRect">
            <a:avLst>
              <a:gd name="adj" fmla="val 354232"/>
            </a:avLst>
          </a:prstGeom>
          <a:solidFill>
            <a:srgbClr val="bcdbd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6160" rIns="56160" tIns="4680" bIns="468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Google Shape;184;p40"/>
          <p:cNvSpPr/>
          <p:nvPr/>
        </p:nvSpPr>
        <p:spPr>
          <a:xfrm>
            <a:off x="4436640" y="2292840"/>
            <a:ext cx="270360" cy="270360"/>
          </a:xfrm>
          <a:prstGeom prst="roundRect">
            <a:avLst>
              <a:gd name="adj" fmla="val 18669"/>
            </a:avLst>
          </a:prstGeom>
          <a:solidFill>
            <a:srgbClr val="d6f5ee"/>
          </a:solidFill>
          <a:ln w="9525">
            <a:solidFill>
              <a:srgbClr val="bcdbd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56160" rIns="56160" tIns="57240" bIns="572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Google Shape;185;p40"/>
          <p:cNvSpPr/>
          <p:nvPr/>
        </p:nvSpPr>
        <p:spPr>
          <a:xfrm>
            <a:off x="4481640" y="2315520"/>
            <a:ext cx="180000" cy="22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3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Google Shape;186;p40"/>
          <p:cNvSpPr/>
          <p:nvPr/>
        </p:nvSpPr>
        <p:spPr>
          <a:xfrm>
            <a:off x="425880" y="2325600"/>
            <a:ext cx="3543480" cy="18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27000"/>
              </a:lnSpc>
              <a:tabLst>
                <a:tab algn="l" pos="0"/>
              </a:tabLst>
            </a:pPr>
            <a:r>
              <a:rPr b="1" lang="en" sz="1200" spc="-1" strike="noStrike">
                <a:solidFill>
                  <a:srgbClr val="333f70"/>
                </a:solidFill>
                <a:latin typeface="Unbounded"/>
                <a:ea typeface="Unbounded"/>
              </a:rPr>
              <a:t>Array attributes and methods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Google Shape;187;p40"/>
          <p:cNvSpPr/>
          <p:nvPr/>
        </p:nvSpPr>
        <p:spPr>
          <a:xfrm>
            <a:off x="4693320" y="2963520"/>
            <a:ext cx="360720" cy="13320"/>
          </a:xfrm>
          <a:prstGeom prst="roundRect">
            <a:avLst>
              <a:gd name="adj" fmla="val 354232"/>
            </a:avLst>
          </a:prstGeom>
          <a:solidFill>
            <a:srgbClr val="bcdbd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6160" rIns="56160" tIns="4680" bIns="468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Google Shape;188;p40"/>
          <p:cNvSpPr/>
          <p:nvPr/>
        </p:nvSpPr>
        <p:spPr>
          <a:xfrm>
            <a:off x="4436640" y="2835360"/>
            <a:ext cx="270360" cy="270360"/>
          </a:xfrm>
          <a:prstGeom prst="roundRect">
            <a:avLst>
              <a:gd name="adj" fmla="val 18669"/>
            </a:avLst>
          </a:prstGeom>
          <a:solidFill>
            <a:srgbClr val="d6f5ee"/>
          </a:solidFill>
          <a:ln w="9525">
            <a:solidFill>
              <a:srgbClr val="bcdbd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56160" rIns="56160" tIns="57240" bIns="572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Google Shape;189;p40"/>
          <p:cNvSpPr/>
          <p:nvPr/>
        </p:nvSpPr>
        <p:spPr>
          <a:xfrm>
            <a:off x="4481640" y="2857680"/>
            <a:ext cx="180000" cy="22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4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Google Shape;190;p40"/>
          <p:cNvSpPr/>
          <p:nvPr/>
        </p:nvSpPr>
        <p:spPr>
          <a:xfrm>
            <a:off x="5174640" y="2867760"/>
            <a:ext cx="2375640" cy="18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27000"/>
              </a:lnSpc>
              <a:tabLst>
                <a:tab algn="l" pos="0"/>
              </a:tabLst>
            </a:pPr>
            <a:r>
              <a:rPr b="1" lang="en" sz="1200" spc="-1" strike="noStrike">
                <a:solidFill>
                  <a:srgbClr val="333f70"/>
                </a:solidFill>
                <a:latin typeface="Unbounded"/>
                <a:ea typeface="Unbounded"/>
              </a:rPr>
              <a:t>Operations on numpy arrays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Google Shape;191;p40"/>
          <p:cNvSpPr/>
          <p:nvPr/>
        </p:nvSpPr>
        <p:spPr>
          <a:xfrm>
            <a:off x="2035440" y="218160"/>
            <a:ext cx="5085360" cy="44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24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333f70"/>
                </a:solidFill>
                <a:latin typeface="Unbounded"/>
                <a:ea typeface="Unbounded"/>
              </a:rPr>
              <a:t>Outline Week 3 Day 3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Google Shape;192;p40"/>
          <p:cNvSpPr/>
          <p:nvPr/>
        </p:nvSpPr>
        <p:spPr>
          <a:xfrm>
            <a:off x="4089240" y="3411720"/>
            <a:ext cx="360720" cy="13320"/>
          </a:xfrm>
          <a:prstGeom prst="roundRect">
            <a:avLst>
              <a:gd name="adj" fmla="val 354232"/>
            </a:avLst>
          </a:prstGeom>
          <a:solidFill>
            <a:srgbClr val="bcdbd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6160" rIns="56160" tIns="4680" bIns="468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Google Shape;193;p40"/>
          <p:cNvSpPr/>
          <p:nvPr/>
        </p:nvSpPr>
        <p:spPr>
          <a:xfrm>
            <a:off x="4481640" y="3306240"/>
            <a:ext cx="180000" cy="22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5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Google Shape;194;p40"/>
          <p:cNvSpPr/>
          <p:nvPr/>
        </p:nvSpPr>
        <p:spPr>
          <a:xfrm>
            <a:off x="425880" y="3316320"/>
            <a:ext cx="3543480" cy="18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27000"/>
              </a:lnSpc>
              <a:tabLst>
                <a:tab algn="l" pos="0"/>
              </a:tabLst>
            </a:pPr>
            <a:r>
              <a:rPr b="1" lang="en" sz="1200" spc="-1" strike="noStrike">
                <a:solidFill>
                  <a:srgbClr val="333f70"/>
                </a:solidFill>
                <a:latin typeface="Unbounded"/>
                <a:ea typeface="Unbounded"/>
              </a:rPr>
              <a:t>Questions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325;p58"/>
          <p:cNvSpPr/>
          <p:nvPr/>
        </p:nvSpPr>
        <p:spPr>
          <a:xfrm>
            <a:off x="1530000" y="184680"/>
            <a:ext cx="5987520" cy="48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300" spc="-1" strike="noStrike">
                <a:solidFill>
                  <a:srgbClr val="333f70"/>
                </a:solidFill>
                <a:latin typeface="Unbounded"/>
                <a:ea typeface="Unbounded"/>
              </a:rPr>
              <a:t>Operations on numpy arrays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6" name="Google Shape;326;p58"/>
          <p:cNvSpPr/>
          <p:nvPr/>
        </p:nvSpPr>
        <p:spPr>
          <a:xfrm>
            <a:off x="184320" y="1043280"/>
            <a:ext cx="2387160" cy="362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Sorting Arrays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a = np.array([3, 1, 2])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sorted_a = np.sort(a)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print(sorted_a)  # [1 2 3]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print(sorted_a[::-1]) #[3 2 1]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7" name="Google Shape;327;p58"/>
          <p:cNvSpPr/>
          <p:nvPr/>
        </p:nvSpPr>
        <p:spPr>
          <a:xfrm>
            <a:off x="2775240" y="1043280"/>
            <a:ext cx="2698920" cy="362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Removing/Deleting Elements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a = np.array([1, 2, 3, 4])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b = np.delete(a, 1)  # Delete element at index 1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print(b)  # [1 3 4]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8" name="Google Shape;328;p58"/>
          <p:cNvSpPr/>
          <p:nvPr/>
        </p:nvSpPr>
        <p:spPr>
          <a:xfrm>
            <a:off x="5677920" y="1043280"/>
            <a:ext cx="3094920" cy="362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Combining/Concatenating Arrays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a = np.array([1, 2])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b = np.array([3, 4])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c = np.concatenate((a, b))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print(c)  # [1 2 3 4]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334;p59"/>
          <p:cNvSpPr/>
          <p:nvPr/>
        </p:nvSpPr>
        <p:spPr>
          <a:xfrm>
            <a:off x="2165760" y="1043280"/>
            <a:ext cx="4387320" cy="362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Splitting Arrays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a = np.array([1, 2, 3, 4, 5, 6])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b = np.split(a, 3)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print(b)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# [array([1, 2]), array([3, 4]), array([5, 6])]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0" name="Google Shape;335;p59"/>
          <p:cNvSpPr/>
          <p:nvPr/>
        </p:nvSpPr>
        <p:spPr>
          <a:xfrm>
            <a:off x="1530000" y="184680"/>
            <a:ext cx="5987520" cy="48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300" spc="-1" strike="noStrike">
                <a:solidFill>
                  <a:srgbClr val="333f70"/>
                </a:solidFill>
                <a:latin typeface="Unbounded"/>
                <a:ea typeface="Unbounded"/>
              </a:rPr>
              <a:t>Operations on numpy arrays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341;p60"/>
          <p:cNvSpPr/>
          <p:nvPr/>
        </p:nvSpPr>
        <p:spPr>
          <a:xfrm>
            <a:off x="145080" y="1043280"/>
            <a:ext cx="8005320" cy="362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Create: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9144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A 4×4 matrix of all ones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lvl="1" marL="13716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A 5-element array with values between 10 and 50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lvl="1" marL="13716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A 3×3 matrix of random integers between 0 and 100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Use .shape, .dtype, and .ndim to explore array properties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2" name="Google Shape;342;p60"/>
          <p:cNvSpPr/>
          <p:nvPr/>
        </p:nvSpPr>
        <p:spPr>
          <a:xfrm>
            <a:off x="1530000" y="184680"/>
            <a:ext cx="5987520" cy="48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300" spc="-1" strike="noStrike">
                <a:solidFill>
                  <a:srgbClr val="333f70"/>
                </a:solidFill>
                <a:latin typeface="Unbounded"/>
                <a:ea typeface="Unbounded"/>
              </a:rPr>
              <a:t>Practice Task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348;p61"/>
          <p:cNvSpPr/>
          <p:nvPr/>
        </p:nvSpPr>
        <p:spPr>
          <a:xfrm>
            <a:off x="2126160" y="1043280"/>
            <a:ext cx="5064120" cy="362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Create an array of numbers from 1 to 10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Insert number 99 at position 5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Remove element at index 2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Sort the array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Split it into 2 equal parts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4" name="Google Shape;349;p61"/>
          <p:cNvSpPr/>
          <p:nvPr/>
        </p:nvSpPr>
        <p:spPr>
          <a:xfrm>
            <a:off x="1530000" y="184680"/>
            <a:ext cx="5987520" cy="48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300" spc="-1" strike="noStrike">
                <a:solidFill>
                  <a:srgbClr val="333f70"/>
                </a:solidFill>
                <a:latin typeface="Unbounded"/>
                <a:ea typeface="Unbounded"/>
              </a:rPr>
              <a:t>Practice Task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355;p62"/>
          <p:cNvSpPr/>
          <p:nvPr/>
        </p:nvSpPr>
        <p:spPr>
          <a:xfrm>
            <a:off x="2126160" y="1043280"/>
            <a:ext cx="5064120" cy="362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Create an array of numbers from 1 to 10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Insert number 99 at position 5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Remove element at index 2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Sort the array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Split it into 2 equal parts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6" name="Google Shape;356;p62"/>
          <p:cNvSpPr/>
          <p:nvPr/>
        </p:nvSpPr>
        <p:spPr>
          <a:xfrm>
            <a:off x="1530000" y="184680"/>
            <a:ext cx="5987520" cy="48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300" spc="-1" strike="noStrike">
                <a:solidFill>
                  <a:srgbClr val="333f70"/>
                </a:solidFill>
                <a:latin typeface="Unbounded"/>
                <a:ea typeface="Unbounded"/>
              </a:rPr>
              <a:t>Practice Task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362;p63"/>
          <p:cNvSpPr/>
          <p:nvPr/>
        </p:nvSpPr>
        <p:spPr>
          <a:xfrm>
            <a:off x="1002240" y="1043280"/>
            <a:ext cx="7240320" cy="362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Create a 3D array of shape (2, 3, 4) with random integers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Find the mean along axis 1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Multiply the array by 3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Add a scalar and subtract another array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Transpose it to (3, 2, 4) and sum along axis 0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8" name="Google Shape;363;p63"/>
          <p:cNvSpPr/>
          <p:nvPr/>
        </p:nvSpPr>
        <p:spPr>
          <a:xfrm>
            <a:off x="1530000" y="184680"/>
            <a:ext cx="5987520" cy="48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300" spc="-1" strike="noStrike">
                <a:solidFill>
                  <a:srgbClr val="333f70"/>
                </a:solidFill>
                <a:latin typeface="Unbounded"/>
                <a:ea typeface="Unbounded"/>
              </a:rPr>
              <a:t>Practice Task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369;p64"/>
          <p:cNvSpPr/>
          <p:nvPr/>
        </p:nvSpPr>
        <p:spPr>
          <a:xfrm>
            <a:off x="1002240" y="1043280"/>
            <a:ext cx="7240320" cy="362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Create a 3D array of shape (2, 3, 4) with random integers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Find the mean along axis 1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Multiply the array by 3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Add a scalar and subtract another array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Transpose it to (3, 2, 4) and sum along axis 0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0" name="Google Shape;370;p64"/>
          <p:cNvSpPr/>
          <p:nvPr/>
        </p:nvSpPr>
        <p:spPr>
          <a:xfrm>
            <a:off x="1530000" y="184680"/>
            <a:ext cx="5987520" cy="48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300" spc="-1" strike="noStrike">
                <a:solidFill>
                  <a:srgbClr val="333f70"/>
                </a:solidFill>
                <a:latin typeface="Unbounded"/>
                <a:ea typeface="Unbounded"/>
              </a:rPr>
              <a:t>Practice Task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376;p65" descr=""/>
          <p:cNvPicPr/>
          <p:nvPr/>
        </p:nvPicPr>
        <p:blipFill>
          <a:blip r:embed="rId1"/>
          <a:srcRect l="16653" t="0" r="16659" b="0"/>
          <a:stretch/>
        </p:blipFill>
        <p:spPr>
          <a:xfrm>
            <a:off x="0" y="0"/>
            <a:ext cx="3428280" cy="5142600"/>
          </a:xfrm>
          <a:prstGeom prst="rect">
            <a:avLst/>
          </a:prstGeom>
          <a:ln w="0">
            <a:noFill/>
          </a:ln>
        </p:spPr>
      </p:pic>
      <p:sp>
        <p:nvSpPr>
          <p:cNvPr id="172" name="Google Shape;377;p65"/>
          <p:cNvSpPr/>
          <p:nvPr/>
        </p:nvSpPr>
        <p:spPr>
          <a:xfrm>
            <a:off x="3925080" y="1795680"/>
            <a:ext cx="4722120" cy="88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24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333f70"/>
                </a:solidFill>
                <a:latin typeface="Unbounded"/>
                <a:ea typeface="Unbounded"/>
              </a:rPr>
              <a:t>Questions?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3" name="Google Shape;378;p65"/>
          <p:cNvSpPr/>
          <p:nvPr/>
        </p:nvSpPr>
        <p:spPr>
          <a:xfrm>
            <a:off x="3925080" y="2322720"/>
            <a:ext cx="4722120" cy="45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62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333f70"/>
                </a:solidFill>
                <a:latin typeface="Open Sans"/>
                <a:ea typeface="Open Sans"/>
              </a:rPr>
              <a:t>"He who asks a question is a fool for a minute; he who does not remains a fool forever." – Confucius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200;p41"/>
          <p:cNvSpPr/>
          <p:nvPr/>
        </p:nvSpPr>
        <p:spPr>
          <a:xfrm>
            <a:off x="1530000" y="184680"/>
            <a:ext cx="5987520" cy="48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300" spc="-1" strike="noStrike">
                <a:solidFill>
                  <a:srgbClr val="333f70"/>
                </a:solidFill>
                <a:latin typeface="Unbounded"/>
                <a:ea typeface="Unbounded"/>
              </a:rPr>
              <a:t>Introduction to numpy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6" name="Google Shape;201;p41"/>
          <p:cNvSpPr/>
          <p:nvPr/>
        </p:nvSpPr>
        <p:spPr>
          <a:xfrm>
            <a:off x="342000" y="1043280"/>
            <a:ext cx="8573040" cy="346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57200">
              <a:lnSpc>
                <a:spcPct val="2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What is NumPy?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NumPy stands for Numerical Python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A powerful Python library for: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lvl="1" marL="9144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Working with arrays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lvl="1" marL="9144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Performing mathematical &amp; logical operations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lvl="1" marL="9144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Handling large datasets efficiently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7" name="Google Shape;202;p41" descr="File:Numpy sort function.jpg - Wikimedia Commons"/>
          <p:cNvPicPr/>
          <p:nvPr/>
        </p:nvPicPr>
        <p:blipFill>
          <a:blip r:embed="rId1"/>
          <a:stretch/>
        </p:blipFill>
        <p:spPr>
          <a:xfrm>
            <a:off x="6007680" y="3119760"/>
            <a:ext cx="3135960" cy="2023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208;p42"/>
          <p:cNvSpPr/>
          <p:nvPr/>
        </p:nvSpPr>
        <p:spPr>
          <a:xfrm>
            <a:off x="1530000" y="184680"/>
            <a:ext cx="5987520" cy="48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300" spc="-1" strike="noStrike">
                <a:solidFill>
                  <a:srgbClr val="333f70"/>
                </a:solidFill>
                <a:latin typeface="Unbounded"/>
                <a:ea typeface="Unbounded"/>
              </a:rPr>
              <a:t>Introduction to numpy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Google Shape;209;p42"/>
          <p:cNvSpPr/>
          <p:nvPr/>
        </p:nvSpPr>
        <p:spPr>
          <a:xfrm>
            <a:off x="342000" y="1043280"/>
            <a:ext cx="5540040" cy="346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914400">
              <a:lnSpc>
                <a:spcPct val="2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Why Use NumPy?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lvl="1" marL="9144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Faster than Python lists (thanks to C under the hood)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lvl="1" marL="9144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Supports multidimensional arrays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lvl="1" marL="9144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Comes with a huge set of vectorized operations (no need for loops)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lvl="1" marL="9144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Foundation for pandas, TensorFlow, PyTorch, Scikit-learn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20" name="Google Shape;210;p42" descr="First Look at FLASH! | Now I know that everyone is posting t… | Flickr"/>
          <p:cNvPicPr/>
          <p:nvPr/>
        </p:nvPicPr>
        <p:blipFill>
          <a:blip r:embed="rId1"/>
          <a:stretch/>
        </p:blipFill>
        <p:spPr>
          <a:xfrm>
            <a:off x="6006240" y="1792080"/>
            <a:ext cx="2956680" cy="1971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216;p43"/>
          <p:cNvSpPr/>
          <p:nvPr/>
        </p:nvSpPr>
        <p:spPr>
          <a:xfrm>
            <a:off x="1530000" y="184680"/>
            <a:ext cx="5987520" cy="48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300" spc="-1" strike="noStrike">
                <a:solidFill>
                  <a:srgbClr val="333f70"/>
                </a:solidFill>
                <a:latin typeface="Unbounded"/>
                <a:ea typeface="Unbounded"/>
              </a:rPr>
              <a:t>Installing numpy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Google Shape;217;p43"/>
          <p:cNvSpPr/>
          <p:nvPr/>
        </p:nvSpPr>
        <p:spPr>
          <a:xfrm>
            <a:off x="1801800" y="2096280"/>
            <a:ext cx="5540040" cy="48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2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pip install numpy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223;p44"/>
          <p:cNvSpPr/>
          <p:nvPr/>
        </p:nvSpPr>
        <p:spPr>
          <a:xfrm>
            <a:off x="1530000" y="184680"/>
            <a:ext cx="5987520" cy="48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300" spc="-1" strike="noStrike">
                <a:solidFill>
                  <a:srgbClr val="333f70"/>
                </a:solidFill>
                <a:latin typeface="Unbounded"/>
                <a:ea typeface="Unbounded"/>
              </a:rPr>
              <a:t>Importing and Creating Arrays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" name="Google Shape;224;p44"/>
          <p:cNvSpPr/>
          <p:nvPr/>
        </p:nvSpPr>
        <p:spPr>
          <a:xfrm>
            <a:off x="342000" y="1043280"/>
            <a:ext cx="2836080" cy="346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From Python Lists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import numpy as np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# 1D Array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a = np.array([1, 2, 3])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# 2D Array (Matrix)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b = np.array([[1, 2], [3, 4]])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print(a.shape)  # (3,)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print(b.shape)  # (2, 2)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5" name="Google Shape;225;p44"/>
          <p:cNvSpPr/>
          <p:nvPr/>
        </p:nvSpPr>
        <p:spPr>
          <a:xfrm>
            <a:off x="3161160" y="1043280"/>
            <a:ext cx="2836080" cy="346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From np functions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import numpy as np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np.ones((2, 2))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np.zeros((2, 3))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np.full((3, 3), 7)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np.eye(3)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np.arange(0, 10, 2)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np.linspace(0, 1, 5)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6" name="Google Shape;226;p44"/>
          <p:cNvSpPr/>
          <p:nvPr/>
        </p:nvSpPr>
        <p:spPr>
          <a:xfrm>
            <a:off x="5380920" y="1043280"/>
            <a:ext cx="3560400" cy="346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From np random arrays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import numpy as np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np.random.rand(2, 3)  # 2x3 matrix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np.random.randint(1, 10, size=(3, 3))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np.random.randn(3) #(mean=0, std=1)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np.random.seed(42)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np.random.randint(1, 10, size=(3,3))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232;p45"/>
          <p:cNvSpPr/>
          <p:nvPr/>
        </p:nvSpPr>
        <p:spPr>
          <a:xfrm>
            <a:off x="1530000" y="184680"/>
            <a:ext cx="5987520" cy="48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300" spc="-1" strike="noStrike">
                <a:solidFill>
                  <a:srgbClr val="333f70"/>
                </a:solidFill>
                <a:latin typeface="Unbounded"/>
                <a:ea typeface="Unbounded"/>
              </a:rPr>
              <a:t>Numpy vs python list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128" name="Google Shape;233;p45"/>
          <p:cNvGraphicFramePr/>
          <p:nvPr/>
        </p:nvGraphicFramePr>
        <p:xfrm>
          <a:off x="956880" y="1257120"/>
          <a:ext cx="7687080" cy="2629080"/>
        </p:xfrm>
        <a:graphic>
          <a:graphicData uri="http://schemas.openxmlformats.org/drawingml/2006/table">
            <a:tbl>
              <a:tblPr/>
              <a:tblGrid>
                <a:gridCol w="2562120"/>
                <a:gridCol w="2562120"/>
                <a:gridCol w="2562120"/>
              </a:tblGrid>
              <a:tr h="474480"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4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Feature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4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Python List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4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Numpy Array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7448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Speed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Slower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Faster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73044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Type Consistency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Mixed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Same for all elements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7448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Operations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Manual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Vectorized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7448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Broadcasting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No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Yes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239;p46"/>
          <p:cNvSpPr/>
          <p:nvPr/>
        </p:nvSpPr>
        <p:spPr>
          <a:xfrm>
            <a:off x="1530000" y="184680"/>
            <a:ext cx="5987520" cy="48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300" spc="-1" strike="noStrike">
                <a:solidFill>
                  <a:srgbClr val="333f70"/>
                </a:solidFill>
                <a:latin typeface="Unbounded"/>
                <a:ea typeface="Unbounded"/>
              </a:rPr>
              <a:t>Numpy broadcasting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0" name="Google Shape;240;p46"/>
          <p:cNvSpPr/>
          <p:nvPr/>
        </p:nvSpPr>
        <p:spPr>
          <a:xfrm>
            <a:off x="342000" y="1119600"/>
            <a:ext cx="8296200" cy="362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57200">
              <a:lnSpc>
                <a:spcPct val="2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What is Broadcasting?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Broadcasting allows NumPy to perform operations on arrays of different shapes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Instead of manually repeating data, NumPy "stretches" the smaller array so shapes align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Enables fast vectorized computation without loops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246;p47"/>
          <p:cNvSpPr/>
          <p:nvPr/>
        </p:nvSpPr>
        <p:spPr>
          <a:xfrm>
            <a:off x="1530000" y="184680"/>
            <a:ext cx="5987520" cy="48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300" spc="-1" strike="noStrike">
                <a:solidFill>
                  <a:srgbClr val="333f70"/>
                </a:solidFill>
                <a:latin typeface="Unbounded"/>
                <a:ea typeface="Unbounded"/>
              </a:rPr>
              <a:t>Numpy broadcasting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2" name="Google Shape;247;p47"/>
          <p:cNvSpPr/>
          <p:nvPr/>
        </p:nvSpPr>
        <p:spPr>
          <a:xfrm>
            <a:off x="2323080" y="1119600"/>
            <a:ext cx="4550760" cy="362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import numpy as np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a = np.array([1, 2, 3])  </a:t>
            </a: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	</a:t>
            </a: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# Shape: (3,)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b = 5                    </a:t>
            </a: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	</a:t>
            </a: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# Scalar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print(a + b)  # Output: [6 7 8]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#Scaler value 5 is broadcasted across the array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LibreOffice/7.4.7.2$Linux_X86_64 LibreOffice_project/40$Build-2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2025-04-26T01:23:34Z</dcterms:modified>
  <cp:revision>1</cp:revision>
  <dc:subject/>
  <dc:title/>
</cp:coreProperties>
</file>