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gif" ContentType="image/gif"/>
  <Override PartName="/ppt/media/image6.jpeg" ContentType="image/jpeg"/>
  <Override PartName="/ppt/media/image5.gif" ContentType="image/gif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4C0F2B6-4246-4A90-8BC0-0505CE48BF0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sldNum" idx="4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046596-4D00-433B-959E-BCB8AB4E1CAE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3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BCEF94-5E5B-403A-8FE0-4C45BA6D152D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4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D7D905-03EE-4646-A28D-9AA8497DD73F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5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7F222B-ADF0-4CFB-A244-422CF6EB5F00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6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93E59E-A8FF-4879-91C0-CA41B3E42977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7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1B298A-550A-4973-AA2B-8A92FC503E01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18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16EBB6-AFC3-4631-BE59-98063211DA45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19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25C7DE-B3B1-421B-9C0F-7DBB3777CAB6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20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6591D6-1FEF-4D8A-ADB8-B3B986971EE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21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EADB72-2A07-4161-9C77-D291B9674E4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22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54E963-36CC-4234-8D21-C453D596A60C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5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ED5A01-208A-4B94-B555-E5B40083550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6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BD6059-3843-4C81-899B-294B817DDFA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7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3D261E-ADBB-4268-9FC2-22FB86DDF31D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8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4DC310-68BE-4FC2-B62B-C16672D3953B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9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C18FBC-5853-4D2F-B898-71FCBEF639F3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0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367988-1D6E-46BD-A3AF-6214F3282FC4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1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7F90BF-EC2E-4AC7-85CB-B2979EE8C978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571680" y="714240"/>
            <a:ext cx="4570920" cy="192816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71680" y="2750400"/>
            <a:ext cx="4570920" cy="224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2"/>
          </p:nvPr>
        </p:nvSpPr>
        <p:spPr>
          <a:xfrm>
            <a:off x="3237480" y="5428440"/>
            <a:ext cx="247572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F13AC8-30E7-4759-B6D9-51A9AA0674A2}" type="slidenum">
              <a:rPr b="0" lang="en" sz="1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51;p13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52;p13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53;p13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024400" y="4843440"/>
            <a:ext cx="1075680" cy="256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5;p26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106;p26"/>
          <p:cNvSpPr/>
          <p:nvPr/>
        </p:nvSpPr>
        <p:spPr>
          <a:xfrm>
            <a:off x="0" y="0"/>
            <a:ext cx="9143280" cy="5142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107;p26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024400" y="4843440"/>
            <a:ext cx="1075680" cy="2563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63;p39"/>
          <p:cNvSpPr/>
          <p:nvPr/>
        </p:nvSpPr>
        <p:spPr>
          <a:xfrm>
            <a:off x="496080" y="822960"/>
            <a:ext cx="3902400" cy="26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Artificial Intelligence (Machine Learning &amp; Deep Learning)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Google Shape;164;p39"/>
          <p:cNvSpPr/>
          <p:nvPr/>
        </p:nvSpPr>
        <p:spPr>
          <a:xfrm>
            <a:off x="496080" y="3828240"/>
            <a:ext cx="8151120" cy="2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333f70"/>
                </a:solidFill>
                <a:latin typeface="Open Sans"/>
                <a:ea typeface="Open Sans"/>
              </a:rPr>
              <a:t>NAVTCC &amp; Strings Technologies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Google Shape;165;p39"/>
          <p:cNvSpPr/>
          <p:nvPr/>
        </p:nvSpPr>
        <p:spPr>
          <a:xfrm>
            <a:off x="496080" y="4224960"/>
            <a:ext cx="226080" cy="226080"/>
          </a:xfrm>
          <a:prstGeom prst="roundRect">
            <a:avLst>
              <a:gd name="adj" fmla="val 25194296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1" name="Google Shape;166;p39" descr="preencoded.png"/>
          <p:cNvPicPr/>
          <p:nvPr/>
        </p:nvPicPr>
        <p:blipFill>
          <a:blip r:embed="rId1"/>
          <a:stretch/>
        </p:blipFill>
        <p:spPr>
          <a:xfrm>
            <a:off x="500760" y="4229640"/>
            <a:ext cx="216720" cy="216720"/>
          </a:xfrm>
          <a:prstGeom prst="rect">
            <a:avLst/>
          </a:prstGeom>
          <a:ln w="0">
            <a:noFill/>
          </a:ln>
        </p:spPr>
      </p:pic>
      <p:sp>
        <p:nvSpPr>
          <p:cNvPr id="92" name="Google Shape;167;p39"/>
          <p:cNvSpPr/>
          <p:nvPr/>
        </p:nvSpPr>
        <p:spPr>
          <a:xfrm>
            <a:off x="793800" y="4214520"/>
            <a:ext cx="2173320" cy="2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Open Sans"/>
                <a:ea typeface="Open Sans"/>
              </a:rPr>
              <a:t>by Salman Ahmad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93" name="Google Shape;168;p39" descr=""/>
          <p:cNvPicPr/>
          <p:nvPr/>
        </p:nvPicPr>
        <p:blipFill>
          <a:blip r:embed="rId2"/>
          <a:stretch/>
        </p:blipFill>
        <p:spPr>
          <a:xfrm>
            <a:off x="5808960" y="677160"/>
            <a:ext cx="283824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50;p48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Saving/Loading as Text (CSV)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Google Shape;251;p48"/>
          <p:cNvSpPr/>
          <p:nvPr/>
        </p:nvSpPr>
        <p:spPr>
          <a:xfrm>
            <a:off x="910080" y="1181880"/>
            <a:ext cx="7240320" cy="4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Why Use genfromtxt() Instead of loadtxt()?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32" name="Google Shape;252;p48"/>
          <p:cNvGraphicFramePr/>
          <p:nvPr/>
        </p:nvGraphicFramePr>
        <p:xfrm>
          <a:off x="952560" y="1619280"/>
          <a:ext cx="7238520" cy="191160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272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Feature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loadtxt()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genfromtxt()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Handles missing data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Handles mixed data type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Auto NaN filling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No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Yes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Parsing options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Limited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</a:rPr>
                        <a:t>Flexible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258;p49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Saving/Loading as Text (CSV)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Google Shape;259;p49"/>
          <p:cNvSpPr/>
          <p:nvPr/>
        </p:nvSpPr>
        <p:spPr>
          <a:xfrm>
            <a:off x="910080" y="801000"/>
            <a:ext cx="7240320" cy="4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Why Use genfromtxt() Instead of loadtxt()?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35" name="Google Shape;260;p49"/>
          <p:cNvGraphicFramePr/>
          <p:nvPr/>
        </p:nvGraphicFramePr>
        <p:xfrm>
          <a:off x="1000800" y="1418400"/>
          <a:ext cx="7240320" cy="3641040"/>
        </p:xfrm>
        <a:graphic>
          <a:graphicData uri="http://schemas.openxmlformats.org/drawingml/2006/table">
            <a:tbl>
              <a:tblPr/>
              <a:tblGrid>
                <a:gridCol w="2314440"/>
                <a:gridCol w="4925880"/>
              </a:tblGrid>
              <a:tr h="36792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Parameter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Description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92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delimiter=','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Separator (comma, tab, etc.)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80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skip_header=1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Skip first row (headers)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66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dtype=None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Auto-detect data types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92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filling_values=0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Replace missing values with 0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180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usecols=(0, 2)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Load only specific columns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929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names=True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Treat first row as column names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266;p50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Saving/Loading as Text (CSV)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Google Shape;267;p50"/>
          <p:cNvSpPr/>
          <p:nvPr/>
        </p:nvSpPr>
        <p:spPr>
          <a:xfrm>
            <a:off x="757440" y="1258200"/>
            <a:ext cx="4510080" cy="33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Always set the correct delimiter.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Set dtype=None if file has mixed types.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 skip_header=1 if your CSV has column names.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Sometimes pandas is better for very complex structured CSVs.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8" name="Google Shape;268;p50" descr="a white background with the words &quot; don 't forget &quot; written in green (Provided by Tenor)"/>
          <p:cNvPicPr/>
          <p:nvPr/>
        </p:nvPicPr>
        <p:blipFill>
          <a:blip r:embed="rId1"/>
          <a:stretch/>
        </p:blipFill>
        <p:spPr>
          <a:xfrm>
            <a:off x="5767920" y="1354320"/>
            <a:ext cx="2918520" cy="259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274;p51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Type Casting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Google Shape;275;p51"/>
          <p:cNvSpPr/>
          <p:nvPr/>
        </p:nvSpPr>
        <p:spPr>
          <a:xfrm>
            <a:off x="757440" y="1258200"/>
            <a:ext cx="7682760" cy="35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Type Casting = Converting an array’s elements from one data type to another.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In NumPy, it’s very easy and fast.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Useful when: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You need smaller/faster data types (e.g., float32 instead of float64)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You want to match types across arrays (avoiding errors)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○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Preparing data for ML models (which expect specific types)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81;p52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Type Casting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Google Shape;282;p52"/>
          <p:cNvSpPr/>
          <p:nvPr/>
        </p:nvSpPr>
        <p:spPr>
          <a:xfrm>
            <a:off x="757440" y="1105920"/>
            <a:ext cx="3172320" cy="35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Example 1: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 = np.array([1, 2, 3])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Convert integers to float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arr_float = arr.astype(float)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print(arr_float)  # [1.0 2.0 3.0]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Google Shape;283;p52"/>
          <p:cNvSpPr/>
          <p:nvPr/>
        </p:nvSpPr>
        <p:spPr>
          <a:xfrm>
            <a:off x="4262760" y="1105920"/>
            <a:ext cx="317232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Example 2: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 = np.array([1.5, 2.7, 3.9])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arr_int = arr.astype(int)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print(arr_int)  # [1 2 3]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Google Shape;284;p52"/>
          <p:cNvSpPr/>
          <p:nvPr/>
        </p:nvSpPr>
        <p:spPr>
          <a:xfrm>
            <a:off x="4235040" y="3087000"/>
            <a:ext cx="426672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Example 3: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 = np.array([0, 1, 2, 0, 5])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arr_bool = arr.astype(bool)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print(arr_bool)  # [False True True False True]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290;p53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Arithmetic Operations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Google Shape;291;p53"/>
          <p:cNvSpPr/>
          <p:nvPr/>
        </p:nvSpPr>
        <p:spPr>
          <a:xfrm>
            <a:off x="757440" y="648720"/>
            <a:ext cx="7682760" cy="131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NumPy allows element-wise arithmetic operations between arrays or between an array and a scalar.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No need for loops — operations are vectorized and super fast!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47" name="Google Shape;292;p53"/>
          <p:cNvGraphicFramePr/>
          <p:nvPr/>
        </p:nvGraphicFramePr>
        <p:xfrm>
          <a:off x="930600" y="2234880"/>
          <a:ext cx="7447320" cy="2525400"/>
        </p:xfrm>
        <a:graphic>
          <a:graphicData uri="http://schemas.openxmlformats.org/drawingml/2006/table">
            <a:tbl>
              <a:tblPr/>
              <a:tblGrid>
                <a:gridCol w="1972440"/>
                <a:gridCol w="3208680"/>
                <a:gridCol w="2266200"/>
              </a:tblGrid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Operation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Example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Code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Addition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Element-wise addition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arr1 + arr2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Subtraction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Element-wise subtraction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arr1 - arr2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Multiplication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Element-wise multiplication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arr1 * arr2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Division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Element-wise division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arr1 / arr2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Exponentiation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Raise to a power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arr1 ** arr2 or np.power()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298;p54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Arithmetic Operations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Google Shape;299;p54"/>
          <p:cNvSpPr/>
          <p:nvPr/>
        </p:nvSpPr>
        <p:spPr>
          <a:xfrm>
            <a:off x="757440" y="1181880"/>
            <a:ext cx="7682760" cy="4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Why Vectorized Operations Matter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0" name="Google Shape;300;p54"/>
          <p:cNvGraphicFramePr/>
          <p:nvPr/>
        </p:nvGraphicFramePr>
        <p:xfrm>
          <a:off x="542880" y="1667880"/>
          <a:ext cx="8309880" cy="2966760"/>
        </p:xfrm>
        <a:graphic>
          <a:graphicData uri="http://schemas.openxmlformats.org/drawingml/2006/table">
            <a:tbl>
              <a:tblPr/>
              <a:tblGrid>
                <a:gridCol w="3975480"/>
                <a:gridCol w="4334400"/>
              </a:tblGrid>
              <a:tr h="43056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Feature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Benefit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252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No loops needed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Faster performance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44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Works on entire arrays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Compact code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44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Automatic broadcasting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Flexible dimensions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69444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GPU acceleration ready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TensorFlow/PyTorch friendly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306;p55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Universal Array Functions (ufuncs)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Google Shape;307;p55"/>
          <p:cNvSpPr/>
          <p:nvPr/>
        </p:nvSpPr>
        <p:spPr>
          <a:xfrm>
            <a:off x="823680" y="1486800"/>
            <a:ext cx="7682760" cy="269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uFuncs are fast, element-wise operations provided by NumPy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They work automatically on each element of an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No need for writing loops — internally vectorized and super optimized in C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 = np.array([1, 4, 9, 16])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np.sqrt(a)  # [1. 2. 3. 4.]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313;p56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Universal Array Functions (ufuncs)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154" name="Google Shape;314;p56"/>
          <p:cNvGraphicFramePr/>
          <p:nvPr/>
        </p:nvGraphicFramePr>
        <p:xfrm>
          <a:off x="533520" y="1371600"/>
          <a:ext cx="8255520" cy="3375000"/>
        </p:xfrm>
        <a:graphic>
          <a:graphicData uri="http://schemas.openxmlformats.org/drawingml/2006/table">
            <a:tbl>
              <a:tblPr/>
              <a:tblGrid>
                <a:gridCol w="2298600"/>
                <a:gridCol w="4106520"/>
                <a:gridCol w="1850400"/>
              </a:tblGrid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Category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Function Names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Example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Math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np.add, np.subtract, np.multiply, np.divide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np.add(a, b)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Power/Roots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np.sqrt, np.power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np.power(a, 2)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Exponentials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np.exp, np.expm1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np.exp(a)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Trigonometric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np.sin, np.cos, np.tan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np.sin(a)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Logarithmic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np.log, np.log10, np.log2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np.log(a)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Comparisons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np.maximum, np.minimum, np.fmax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np.maximum(a, b)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3796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Rounding</a:t>
                      </a:r>
                      <a:endParaRPr b="0" lang="en-US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np.round, np.floor, np.ceil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chemeClr val="dk2"/>
                          </a:solidFill>
                          <a:latin typeface="Unbounded"/>
                          <a:ea typeface="Unbounded"/>
                        </a:rPr>
                        <a:t>np.round(a)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320;p57" descr=""/>
          <p:cNvPicPr/>
          <p:nvPr/>
        </p:nvPicPr>
        <p:blipFill>
          <a:blip r:embed="rId1"/>
          <a:srcRect l="16653" t="0" r="16659" b="0"/>
          <a:stretch/>
        </p:blipFill>
        <p:spPr>
          <a:xfrm>
            <a:off x="0" y="0"/>
            <a:ext cx="3428280" cy="5142600"/>
          </a:xfrm>
          <a:prstGeom prst="rect">
            <a:avLst/>
          </a:prstGeom>
          <a:ln w="0">
            <a:noFill/>
          </a:ln>
        </p:spPr>
      </p:pic>
      <p:sp>
        <p:nvSpPr>
          <p:cNvPr id="156" name="Google Shape;321;p57"/>
          <p:cNvSpPr/>
          <p:nvPr/>
        </p:nvSpPr>
        <p:spPr>
          <a:xfrm>
            <a:off x="3925080" y="1795680"/>
            <a:ext cx="4722120" cy="88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Questions?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Google Shape;322;p57"/>
          <p:cNvSpPr/>
          <p:nvPr/>
        </p:nvSpPr>
        <p:spPr>
          <a:xfrm>
            <a:off x="3925080" y="2322720"/>
            <a:ext cx="472212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333f70"/>
                </a:solidFill>
                <a:latin typeface="Open Sans"/>
                <a:ea typeface="Open Sans"/>
              </a:rPr>
              <a:t>"He who asks a question is a fool for a minute; he who does not remains a fool forever." – Confucius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174;p40"/>
          <p:cNvSpPr/>
          <p:nvPr/>
        </p:nvSpPr>
        <p:spPr>
          <a:xfrm>
            <a:off x="4089240" y="127656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75;p40"/>
          <p:cNvSpPr/>
          <p:nvPr/>
        </p:nvSpPr>
        <p:spPr>
          <a:xfrm>
            <a:off x="4436640" y="1148040"/>
            <a:ext cx="270360" cy="2703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Google Shape;176;p40"/>
          <p:cNvSpPr/>
          <p:nvPr/>
        </p:nvSpPr>
        <p:spPr>
          <a:xfrm>
            <a:off x="4564800" y="1012680"/>
            <a:ext cx="13320" cy="373464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177;p40"/>
          <p:cNvSpPr/>
          <p:nvPr/>
        </p:nvSpPr>
        <p:spPr>
          <a:xfrm>
            <a:off x="4481640" y="1171080"/>
            <a:ext cx="1800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1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Google Shape;178;p40"/>
          <p:cNvSpPr/>
          <p:nvPr/>
        </p:nvSpPr>
        <p:spPr>
          <a:xfrm>
            <a:off x="845640" y="1180800"/>
            <a:ext cx="312336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Data Loading &amp; Saving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Google Shape;179;p40"/>
          <p:cNvSpPr/>
          <p:nvPr/>
        </p:nvSpPr>
        <p:spPr>
          <a:xfrm>
            <a:off x="4693320" y="187920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80;p40"/>
          <p:cNvSpPr/>
          <p:nvPr/>
        </p:nvSpPr>
        <p:spPr>
          <a:xfrm>
            <a:off x="4436640" y="1750680"/>
            <a:ext cx="270360" cy="2703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Google Shape;181;p40"/>
          <p:cNvSpPr/>
          <p:nvPr/>
        </p:nvSpPr>
        <p:spPr>
          <a:xfrm>
            <a:off x="4481640" y="1773360"/>
            <a:ext cx="1800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2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Google Shape;182;p40"/>
          <p:cNvSpPr/>
          <p:nvPr/>
        </p:nvSpPr>
        <p:spPr>
          <a:xfrm>
            <a:off x="5126760" y="1783440"/>
            <a:ext cx="248940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Type Casting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Google Shape;183;p40"/>
          <p:cNvSpPr/>
          <p:nvPr/>
        </p:nvSpPr>
        <p:spPr>
          <a:xfrm>
            <a:off x="4089240" y="242136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Google Shape;184;p40"/>
          <p:cNvSpPr/>
          <p:nvPr/>
        </p:nvSpPr>
        <p:spPr>
          <a:xfrm>
            <a:off x="4436640" y="2292840"/>
            <a:ext cx="270360" cy="2703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85;p40"/>
          <p:cNvSpPr/>
          <p:nvPr/>
        </p:nvSpPr>
        <p:spPr>
          <a:xfrm>
            <a:off x="4481640" y="2315520"/>
            <a:ext cx="1800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3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Google Shape;186;p40"/>
          <p:cNvSpPr/>
          <p:nvPr/>
        </p:nvSpPr>
        <p:spPr>
          <a:xfrm>
            <a:off x="425880" y="2325600"/>
            <a:ext cx="354348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Arithmetic Operations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Google Shape;187;p40"/>
          <p:cNvSpPr/>
          <p:nvPr/>
        </p:nvSpPr>
        <p:spPr>
          <a:xfrm>
            <a:off x="4693320" y="296352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Google Shape;188;p40"/>
          <p:cNvSpPr/>
          <p:nvPr/>
        </p:nvSpPr>
        <p:spPr>
          <a:xfrm>
            <a:off x="4436640" y="2835360"/>
            <a:ext cx="270360" cy="27036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56160" rIns="56160" tIns="57240" bIns="572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Google Shape;189;p40"/>
          <p:cNvSpPr/>
          <p:nvPr/>
        </p:nvSpPr>
        <p:spPr>
          <a:xfrm>
            <a:off x="4481640" y="2857680"/>
            <a:ext cx="180000" cy="22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4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Google Shape;190;p40"/>
          <p:cNvSpPr/>
          <p:nvPr/>
        </p:nvSpPr>
        <p:spPr>
          <a:xfrm>
            <a:off x="5174640" y="2867760"/>
            <a:ext cx="237564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Universal Array Functions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Google Shape;191;p40"/>
          <p:cNvSpPr/>
          <p:nvPr/>
        </p:nvSpPr>
        <p:spPr>
          <a:xfrm>
            <a:off x="2035440" y="218160"/>
            <a:ext cx="5085360" cy="44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" sz="2800" spc="-1" strike="noStrike">
                <a:solidFill>
                  <a:srgbClr val="333f70"/>
                </a:solidFill>
                <a:latin typeface="Unbounded"/>
                <a:ea typeface="Unbounded"/>
              </a:rPr>
              <a:t>Outline Week 3 Day 4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Google Shape;192;p40"/>
          <p:cNvSpPr/>
          <p:nvPr/>
        </p:nvSpPr>
        <p:spPr>
          <a:xfrm>
            <a:off x="4089240" y="3411720"/>
            <a:ext cx="360720" cy="13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6160" rIns="56160" tIns="4680" bIns="468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Google Shape;193;p40"/>
          <p:cNvSpPr/>
          <p:nvPr/>
        </p:nvSpPr>
        <p:spPr>
          <a:xfrm>
            <a:off x="4481640" y="3306240"/>
            <a:ext cx="180000" cy="2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5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Google Shape;194;p40"/>
          <p:cNvSpPr/>
          <p:nvPr/>
        </p:nvSpPr>
        <p:spPr>
          <a:xfrm>
            <a:off x="425880" y="3316320"/>
            <a:ext cx="3543480" cy="1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333f70"/>
                </a:solidFill>
                <a:latin typeface="Unbounded"/>
                <a:ea typeface="Unbounded"/>
              </a:rPr>
              <a:t>Questions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00;p41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Data Loading and Saving in NumPy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Google Shape;201;p41"/>
          <p:cNvSpPr/>
          <p:nvPr/>
        </p:nvSpPr>
        <p:spPr>
          <a:xfrm>
            <a:off x="342000" y="1576800"/>
            <a:ext cx="8573040" cy="23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NumPy can save np arrays to external files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Data can be loaded latter from those files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Permanent storage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.npy file extension for single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.npz for multiple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207;p42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Saving NumPy Array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Google Shape;208;p42"/>
          <p:cNvSpPr/>
          <p:nvPr/>
        </p:nvSpPr>
        <p:spPr>
          <a:xfrm>
            <a:off x="1865880" y="1043280"/>
            <a:ext cx="5540040" cy="346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 = np.array([1, 2, 3, 4, 5])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Save as a .npy file (binary)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np.save('my_array.npy', arr)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Save multiple arrays in a single .npz file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np.savez('arrays.npz', arr1=arr, arr2=arr*2)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4;p43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Loading NumPy Array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Google Shape;215;p43"/>
          <p:cNvSpPr/>
          <p:nvPr/>
        </p:nvSpPr>
        <p:spPr>
          <a:xfrm>
            <a:off x="1878120" y="1258200"/>
            <a:ext cx="5540040" cy="31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Load .npy file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arr_loaded = np.load('my_array.npy')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print(arr_loaded)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# Load .npz file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arrays = np.load('arrays.npz')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print(arrays['arr1'])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print(arrays['arr2'])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221;p44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Saving/Loading as Text (CSV)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Google Shape;222;p44"/>
          <p:cNvSpPr/>
          <p:nvPr/>
        </p:nvSpPr>
        <p:spPr>
          <a:xfrm>
            <a:off x="910080" y="1258200"/>
            <a:ext cx="7240320" cy="31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 np.savetxt() to save arrays as text files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Specify delimiter (e.g., ‘ , ‘ for CSV)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Creates human-readable files, easy to open in Excel or Google Sheets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np.savetxt('data.csv', arr, delimiter=',')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np.savetxt('data.csv', arr, delimiter=',', header='Col1, Col2, Col3')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228;p45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Saving/Loading as Text (CSV)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Google Shape;229;p45"/>
          <p:cNvSpPr/>
          <p:nvPr/>
        </p:nvSpPr>
        <p:spPr>
          <a:xfrm>
            <a:off x="910080" y="1258200"/>
            <a:ext cx="7240320" cy="31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Use np.loadtxt() to load data back into a NumPy array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Must specify the same delimiter if not space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All values must be numeric (or preprocessing needed)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arr_text = np.loadtxt('data.csv', delimiter=',')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235;p46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Saving/Loading as Text (CSV)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Google Shape;236;p46"/>
          <p:cNvSpPr/>
          <p:nvPr/>
        </p:nvSpPr>
        <p:spPr>
          <a:xfrm>
            <a:off x="3576960" y="1410480"/>
            <a:ext cx="4351680" cy="31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CSV format is flat — works best with 1D/2D arrays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For mixed data (strings + numbers), use np.genfromtxt() instead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.npy format is faster for large binary data, but CSV is more portable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7" name="Google Shape;237;p46" descr="a cartoon of a bunny holding a pen over a notebook (Provided by Tenor)"/>
          <p:cNvPicPr/>
          <p:nvPr/>
        </p:nvPicPr>
        <p:blipFill>
          <a:blip r:embed="rId1"/>
          <a:stretch/>
        </p:blipFill>
        <p:spPr>
          <a:xfrm>
            <a:off x="683640" y="1443600"/>
            <a:ext cx="2197440" cy="225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243;p47"/>
          <p:cNvSpPr/>
          <p:nvPr/>
        </p:nvSpPr>
        <p:spPr>
          <a:xfrm>
            <a:off x="1530000" y="184680"/>
            <a:ext cx="59875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300" spc="-1" strike="noStrike">
                <a:solidFill>
                  <a:srgbClr val="333f70"/>
                </a:solidFill>
                <a:latin typeface="Unbounded"/>
                <a:ea typeface="Unbounded"/>
              </a:rPr>
              <a:t>Saving/Loading as Text (CSV)</a:t>
            </a:r>
            <a:endParaRPr b="0" lang="en-US" sz="2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Google Shape;244;p47"/>
          <p:cNvSpPr/>
          <p:nvPr/>
        </p:nvSpPr>
        <p:spPr>
          <a:xfrm>
            <a:off x="1018080" y="862200"/>
            <a:ext cx="7240320" cy="367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>
              <a:lnSpc>
                <a:spcPct val="2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What is np.genfromtxt()?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np.genfromtxt()</a:t>
            </a: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 loads structured data from a text file.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Designed to handle: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Missing values (NaNs)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Mixed data types (numbers + text)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Custom delimiters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914400" indent="-317520">
              <a:lnSpc>
                <a:spcPct val="200000"/>
              </a:lnSpc>
              <a:buClr>
                <a:srgbClr val="333f70"/>
              </a:buClr>
              <a:buFont typeface="Unbounded"/>
              <a:buChar char="-"/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Unbounded"/>
                <a:ea typeface="Unbounded"/>
              </a:rPr>
              <a:t>Column skipping, headers, etc.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import numpy as np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333f70"/>
                </a:solidFill>
                <a:latin typeface="Montserrat"/>
                <a:ea typeface="Montserrat"/>
              </a:rPr>
              <a:t>data = np.genfromtxt('data.csv', delimiter=',')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2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2025-04-30T13:00:10Z</dcterms:modified>
  <cp:revision>1</cp:revision>
  <dc:subject/>
  <dc:title/>
</cp:coreProperties>
</file>