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9"/>
  </p:notesMasterIdLst>
  <p:handoutMasterIdLst>
    <p:handoutMasterId r:id="rId20"/>
  </p:handoutMasterIdLst>
  <p:sldIdLst>
    <p:sldId id="283" r:id="rId5"/>
    <p:sldId id="271" r:id="rId6"/>
    <p:sldId id="279" r:id="rId7"/>
    <p:sldId id="284" r:id="rId8"/>
    <p:sldId id="285" r:id="rId9"/>
    <p:sldId id="286" r:id="rId10"/>
    <p:sldId id="287" r:id="rId11"/>
    <p:sldId id="294" r:id="rId12"/>
    <p:sldId id="288" r:id="rId13"/>
    <p:sldId id="293" r:id="rId14"/>
    <p:sldId id="296" r:id="rId15"/>
    <p:sldId id="295" r:id="rId16"/>
    <p:sldId id="290" r:id="rId17"/>
    <p:sldId id="29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83"/>
            <p14:sldId id="271"/>
            <p14:sldId id="279"/>
            <p14:sldId id="284"/>
            <p14:sldId id="285"/>
            <p14:sldId id="286"/>
            <p14:sldId id="287"/>
            <p14:sldId id="294"/>
            <p14:sldId id="288"/>
            <p14:sldId id="293"/>
            <p14:sldId id="296"/>
            <p14:sldId id="295"/>
            <p14:sldId id="290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1" autoAdjust="0"/>
  </p:normalViewPr>
  <p:slideViewPr>
    <p:cSldViewPr snapToGrid="0">
      <p:cViewPr varScale="1">
        <p:scale>
          <a:sx n="43" d="100"/>
          <a:sy n="43" d="100"/>
        </p:scale>
        <p:origin x="121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12/10/2024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12/10/2024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phoenixnap.com/kb/raid-levels-and-types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raid-redundant-arrays-of-independent-disks/" TargetMode="External"/><Relationship Id="rId5" Type="http://schemas.openxmlformats.org/officeDocument/2006/relationships/hyperlink" Target="https://en.wikipedia.org/wiki/Standard_RAID_levels" TargetMode="External"/><Relationship Id="rId4" Type="http://schemas.openxmlformats.org/officeDocument/2006/relationships/hyperlink" Target="https://www.slideshare.net/slideshow/raidpresentation/257768640#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3428C-DEED-53ED-488C-72E5BDC8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616226"/>
            <a:ext cx="11942463" cy="1560046"/>
          </a:xfrm>
        </p:spPr>
        <p:txBody>
          <a:bodyPr>
            <a:normAutofit/>
          </a:bodyPr>
          <a:lstStyle/>
          <a:p>
            <a:r>
              <a:rPr lang="en-US" sz="6000" b="1" dirty="0"/>
              <a:t>RAID MODELS</a:t>
            </a:r>
            <a:endParaRPr lang="en-PK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4032A-44E1-3E9A-0471-A3E54E23382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10025800" cy="4297680"/>
          </a:xfrm>
        </p:spPr>
        <p:txBody>
          <a:bodyPr>
            <a:normAutofit fontScale="85000" lnSpcReduction="10000"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2000" dirty="0"/>
              <a:t>Redundancy: Duplicating data across multiple disks. Ensures availability even if one disk fails</a:t>
            </a:r>
            <a:endParaRPr lang="en-US" sz="1900" dirty="0"/>
          </a:p>
          <a:p>
            <a:endParaRPr lang="en-US" sz="1600" dirty="0"/>
          </a:p>
          <a:p>
            <a:r>
              <a:rPr lang="en-US" sz="1900" dirty="0"/>
              <a:t>FROM BSAI GROUP B, BY </a:t>
            </a:r>
            <a:r>
              <a:rPr lang="en-US" sz="1900" b="1" dirty="0"/>
              <a:t>MUHAMMAD HAMMAD SHAKEEL </a:t>
            </a:r>
            <a:r>
              <a:rPr lang="en-US" sz="1900" dirty="0"/>
              <a:t>, </a:t>
            </a:r>
            <a:r>
              <a:rPr lang="en-US" sz="1900" dirty="0" err="1"/>
              <a:t>hammad</a:t>
            </a:r>
            <a:r>
              <a:rPr lang="en-US" sz="1900" dirty="0"/>
              <a:t> </a:t>
            </a:r>
            <a:r>
              <a:rPr lang="en-US" sz="1900" dirty="0" err="1"/>
              <a:t>hussain</a:t>
            </a:r>
            <a:r>
              <a:rPr lang="en-US" sz="1900" dirty="0"/>
              <a:t> </a:t>
            </a:r>
            <a:r>
              <a:rPr lang="en-US" sz="1900" i="1" dirty="0"/>
              <a:t>,</a:t>
            </a:r>
            <a:r>
              <a:rPr lang="ar-AE" sz="1900" i="1" dirty="0"/>
              <a:t> </a:t>
            </a:r>
            <a:r>
              <a:rPr lang="en-US" sz="1900" i="1" dirty="0" err="1"/>
              <a:t>syed-hissam-ul-mulk</a:t>
            </a:r>
            <a:r>
              <a:rPr lang="en-US" sz="1900" i="1" dirty="0"/>
              <a:t>  for ICT theory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5A274D-8A02-5E76-D92B-B7002CC08075}"/>
              </a:ext>
            </a:extLst>
          </p:cNvPr>
          <p:cNvSpPr txBox="1"/>
          <p:nvPr/>
        </p:nvSpPr>
        <p:spPr>
          <a:xfrm>
            <a:off x="539496" y="3657601"/>
            <a:ext cx="67757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(Redundant Array of Independent Disks)</a:t>
            </a:r>
          </a:p>
          <a:p>
            <a:r>
              <a:rPr lang="en-US" sz="2400" dirty="0"/>
              <a:t>(Redundant Array of Inexpensive Disks)</a:t>
            </a:r>
          </a:p>
        </p:txBody>
      </p:sp>
    </p:spTree>
    <p:extLst>
      <p:ext uri="{BB962C8B-B14F-4D97-AF65-F5344CB8AC3E}">
        <p14:creationId xmlns:p14="http://schemas.microsoft.com/office/powerpoint/2010/main" val="426077681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96E83-E37C-6A73-30FC-90486C48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Parity disk speed bottleneck</a:t>
            </a:r>
            <a:endParaRPr lang="en-PK" dirty="0"/>
          </a:p>
        </p:txBody>
      </p:sp>
      <p:pic>
        <p:nvPicPr>
          <p:cNvPr id="5" name="Content Placeholder 4" descr="A diagram of several columns&#10;&#10;Description automatically generated with medium confidence">
            <a:extLst>
              <a:ext uri="{FF2B5EF4-FFF2-40B4-BE49-F238E27FC236}">
                <a16:creationId xmlns:a16="http://schemas.microsoft.com/office/drawing/2014/main" id="{DA454868-EC07-6026-CCE6-278655A5F52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718037" y="2296059"/>
            <a:ext cx="4416425" cy="323991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E74B3E-8042-5711-0017-62CE410D1C74}"/>
              </a:ext>
            </a:extLst>
          </p:cNvPr>
          <p:cNvSpPr txBox="1"/>
          <p:nvPr/>
        </p:nvSpPr>
        <p:spPr>
          <a:xfrm>
            <a:off x="733241" y="3541763"/>
            <a:ext cx="4636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Parity mechanism with data Striping at block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Minimum 3 disks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4939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D020-3230-E099-74FD-F88B8278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 descr="A diagram of a server&#10;&#10;Description automatically generated">
            <a:extLst>
              <a:ext uri="{FF2B5EF4-FFF2-40B4-BE49-F238E27FC236}">
                <a16:creationId xmlns:a16="http://schemas.microsoft.com/office/drawing/2014/main" id="{D97C4BAB-FE60-F4F2-AD6E-A0460E0F4C5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22416" y="2039088"/>
            <a:ext cx="6318250" cy="39632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347D0D-32D7-F7F1-26EC-1D3E9FDB4B3E}"/>
              </a:ext>
            </a:extLst>
          </p:cNvPr>
          <p:cNvSpPr txBox="1"/>
          <p:nvPr/>
        </p:nvSpPr>
        <p:spPr>
          <a:xfrm>
            <a:off x="521207" y="4020721"/>
            <a:ext cx="534244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RAID 5 (Striping with Parity):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Balanced performance and fault tolerance.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at least three disks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41025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F5DE-CCE2-2B40-F4BB-FE3C5E5B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82217-1450-1613-7A24-ADD57171E431}"/>
              </a:ext>
            </a:extLst>
          </p:cNvPr>
          <p:cNvSpPr txBox="1"/>
          <p:nvPr/>
        </p:nvSpPr>
        <p:spPr>
          <a:xfrm>
            <a:off x="417692" y="3762465"/>
            <a:ext cx="4275182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RAID 6 (Striping with Double Parity):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withstand two disk failures.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Suitable for high-availability systems.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Minimum 5 disks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F6D749-E5CD-1C33-2BD4-D9D578E3247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884A5A-5CB6-EE61-1CFD-C3A8A1A73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874" y="1690156"/>
            <a:ext cx="6612759" cy="414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0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B498-02B4-1100-D625-72F7FF90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496" y="2641820"/>
            <a:ext cx="6877119" cy="64008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BEF5A5-6845-F176-DBB6-4AF20A9E9736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539496" y="3472042"/>
            <a:ext cx="59971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</a:t>
            </a:r>
            <a:r>
              <a:rPr kumimoji="0" lang="en-PK" altLang="en-PK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centers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storage providers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</a:t>
            </a:r>
            <a:endParaRPr kumimoji="0" lang="en-PK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systems like </a:t>
            </a:r>
            <a:r>
              <a:rPr kumimoji="0" lang="en-PK" altLang="en-PK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financial services and healthcare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Multimedia production and </a:t>
            </a:r>
            <a:r>
              <a:rPr kumimoji="0" lang="en-PK" altLang="en-PK" sz="18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delivery networks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Network-Attached Storage (NAS). </a:t>
            </a:r>
            <a:endParaRPr kumimoji="0" lang="en-US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High-performance computing. </a:t>
            </a:r>
            <a:endParaRPr kumimoji="0" lang="en-US" altLang="en-PK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/>
              <a:t>RAID provide reliable data protection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dirty="0"/>
              <a:t>Increased read/write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53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itting on a bench under a covered structure&#10;&#10;Description automatically generated">
            <a:extLst>
              <a:ext uri="{FF2B5EF4-FFF2-40B4-BE49-F238E27FC236}">
                <a16:creationId xmlns:a16="http://schemas.microsoft.com/office/drawing/2014/main" id="{A7F297E6-6B22-3569-1C1D-DB2ECB44E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6680"/>
            <a:ext cx="12192000" cy="7071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ACFD6A-E9EE-AD0B-9432-15781079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7869" y="1153270"/>
            <a:ext cx="10157791" cy="333225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Tenorite" panose="00000500000000000000" pitchFamily="2" charset="0"/>
                <a:hlinkClick r:id="rId3"/>
              </a:rPr>
              <a:t>link</a:t>
            </a:r>
            <a:r>
              <a:rPr lang="en-US" sz="4000" b="1" dirty="0">
                <a:solidFill>
                  <a:schemeClr val="bg1"/>
                </a:solidFill>
                <a:latin typeface="Tenorite" panose="00000500000000000000" pitchFamily="2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Tenorite" panose="00000500000000000000" pitchFamily="2" charset="0"/>
                <a:hlinkClick r:id="rId4"/>
              </a:rPr>
              <a:t>link2</a:t>
            </a:r>
            <a:r>
              <a:rPr lang="en-US" sz="4000" b="1" dirty="0">
                <a:solidFill>
                  <a:schemeClr val="bg1"/>
                </a:solidFill>
                <a:latin typeface="Tenorite" panose="00000500000000000000" pitchFamily="2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Tenorite" panose="00000500000000000000" pitchFamily="2" charset="0"/>
                <a:hlinkClick r:id="rId5"/>
              </a:rPr>
              <a:t>link3</a:t>
            </a:r>
            <a:r>
              <a:rPr lang="en-US" sz="4000" b="1" dirty="0">
                <a:solidFill>
                  <a:schemeClr val="bg1"/>
                </a:solidFill>
                <a:latin typeface="Tenorite" panose="00000500000000000000" pitchFamily="2" charset="0"/>
              </a:rPr>
              <a:t> </a:t>
            </a:r>
            <a:r>
              <a:rPr lang="en-US" sz="4000" b="1" dirty="0">
                <a:solidFill>
                  <a:schemeClr val="bg1"/>
                </a:solidFill>
                <a:latin typeface="Tenorite" panose="00000500000000000000" pitchFamily="2" charset="0"/>
                <a:hlinkClick r:id="rId6"/>
              </a:rPr>
              <a:t>link4</a:t>
            </a:r>
            <a:br>
              <a:rPr lang="en-PK" sz="4000" b="1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sz="4000" b="1" dirty="0">
                <a:solidFill>
                  <a:schemeClr val="bg1"/>
                </a:solidFill>
                <a:latin typeface="Tenorite" panose="00000500000000000000" pitchFamily="2" charset="0"/>
              </a:rPr>
              <a:t>Thank you Everyone</a:t>
            </a:r>
            <a:br>
              <a:rPr lang="en-US" sz="4000" b="1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endParaRPr lang="en-PK" sz="4000" b="1" dirty="0">
              <a:solidFill>
                <a:schemeClr val="bg1"/>
              </a:solidFill>
              <a:latin typeface="Tenorite" panose="00000500000000000000" pitchFamily="2" charset="0"/>
            </a:endParaRPr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05B81437-8F4F-9BC5-B018-E74032FEEDA3}"/>
              </a:ext>
            </a:extLst>
          </p:cNvPr>
          <p:cNvSpPr/>
          <p:nvPr/>
        </p:nvSpPr>
        <p:spPr>
          <a:xfrm>
            <a:off x="7193280" y="2819400"/>
            <a:ext cx="594360" cy="457200"/>
          </a:xfrm>
          <a:prstGeom prst="heart">
            <a:avLst/>
          </a:prstGeom>
          <a:solidFill>
            <a:schemeClr val="accent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12330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/>
          <p:cNvSpPr txBox="1">
            <a:spLocks/>
          </p:cNvSpPr>
          <p:nvPr/>
        </p:nvSpPr>
        <p:spPr>
          <a:xfrm>
            <a:off x="541610" y="1524708"/>
            <a:ext cx="4321704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6A9C25-267F-D781-4E14-278A3FCD7935}"/>
              </a:ext>
            </a:extLst>
          </p:cNvPr>
          <p:cNvSpPr txBox="1"/>
          <p:nvPr/>
        </p:nvSpPr>
        <p:spPr>
          <a:xfrm>
            <a:off x="541611" y="3460467"/>
            <a:ext cx="798616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Introduction to RAID</a:t>
            </a:r>
          </a:p>
          <a:p>
            <a:endParaRPr lang="en-US" sz="24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Combines multiple physical disks into one logical unit.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Enhances performance, reliability, or both..</a:t>
            </a:r>
          </a:p>
          <a:p>
            <a:endParaRPr lang="en-PK" sz="2400" dirty="0">
              <a:latin typeface="+mj-lt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967883-E3F1-2C5A-94B5-1D6130F8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319367-03FB-3D94-D664-2F1EFDDE0E81}"/>
              </a:ext>
            </a:extLst>
          </p:cNvPr>
          <p:cNvSpPr txBox="1"/>
          <p:nvPr/>
        </p:nvSpPr>
        <p:spPr>
          <a:xfrm>
            <a:off x="7010400" y="1868999"/>
            <a:ext cx="38149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>
                    <a:lumMod val="85000"/>
                  </a:schemeClr>
                </a:solidFill>
              </a:rPr>
              <a:t>storage virtualization technology: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It enables users and systems to interact with storage as a centralized resource, hiding the complexity of the underlying hardware.</a:t>
            </a:r>
            <a:endParaRPr lang="en-PK" dirty="0">
              <a:solidFill>
                <a:schemeClr val="bg1">
                  <a:lumMod val="85000"/>
                </a:schemeClr>
              </a:solidFill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CCDC92-0BDB-B44F-2EEF-858BC2A2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344480" y="3786183"/>
            <a:ext cx="3604639" cy="20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4442DEE-6AB6-B861-6B7C-4F25A3563F34}"/>
              </a:ext>
            </a:extLst>
          </p:cNvPr>
          <p:cNvSpPr txBox="1"/>
          <p:nvPr/>
        </p:nvSpPr>
        <p:spPr>
          <a:xfrm>
            <a:off x="515017" y="3568148"/>
            <a:ext cx="908618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BENEFITS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Can help </a:t>
            </a:r>
            <a:r>
              <a:rPr lang="en-US" sz="2800" u="sng" dirty="0">
                <a:latin typeface="+mj-lt"/>
              </a:rPr>
              <a:t>prevent data loss by </a:t>
            </a:r>
            <a:r>
              <a:rPr lang="en-US" sz="2800" dirty="0"/>
              <a:t>Providing redundancy</a:t>
            </a:r>
            <a:endParaRPr lang="en-US" sz="28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Increases Storage capacity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Improves read/write </a:t>
            </a:r>
            <a:r>
              <a:rPr lang="en-US" sz="2800" u="sng" dirty="0">
                <a:latin typeface="+mj-lt"/>
              </a:rPr>
              <a:t>performance</a:t>
            </a:r>
            <a:r>
              <a:rPr lang="en-US" sz="2800" dirty="0">
                <a:latin typeface="+mj-lt"/>
              </a:rPr>
              <a:t>.</a:t>
            </a:r>
            <a:endParaRPr lang="en-PK" sz="2000" dirty="0"/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E1C3-E085-1D7A-A2F0-C41CE818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9EB03C-AE51-6462-42D6-56625A55DF1C}"/>
              </a:ext>
            </a:extLst>
          </p:cNvPr>
          <p:cNvSpPr txBox="1"/>
          <p:nvPr/>
        </p:nvSpPr>
        <p:spPr>
          <a:xfrm>
            <a:off x="521207" y="2893463"/>
            <a:ext cx="985160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RAID Concepts</a:t>
            </a:r>
          </a:p>
          <a:p>
            <a:endParaRPr lang="en-US" sz="2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Striping:</a:t>
            </a:r>
            <a:r>
              <a:rPr lang="en-US" sz="2400" dirty="0">
                <a:latin typeface="+mj-lt"/>
              </a:rPr>
              <a:t> Distributes data across multiple disks to improve performance.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Mirroring:</a:t>
            </a:r>
            <a:r>
              <a:rPr lang="en-US" sz="2400" dirty="0">
                <a:latin typeface="+mj-lt"/>
              </a:rPr>
              <a:t> Copies identical data onto two or more disks for redundancy.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+mj-lt"/>
              </a:rPr>
              <a:t>Parity:</a:t>
            </a:r>
            <a:r>
              <a:rPr lang="en-US" sz="2400" dirty="0">
                <a:latin typeface="+mj-lt"/>
              </a:rPr>
              <a:t> Stores error-correcting information to recover data in case of failure.</a:t>
            </a:r>
          </a:p>
          <a:p>
            <a:endParaRPr lang="en-PK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012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08EE-2142-6BE9-5847-B7772755C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</a:rPr>
              <a:t>STRIPING</a:t>
            </a:r>
            <a:endParaRPr lang="en-PK" dirty="0">
              <a:latin typeface="+mn-lt"/>
            </a:endParaRPr>
          </a:p>
        </p:txBody>
      </p:sp>
      <p:pic>
        <p:nvPicPr>
          <p:cNvPr id="5" name="Content Placeholder 4" descr="A diagram of a raid&#10;&#10;Description automatically generated with medium confidence">
            <a:extLst>
              <a:ext uri="{FF2B5EF4-FFF2-40B4-BE49-F238E27FC236}">
                <a16:creationId xmlns:a16="http://schemas.microsoft.com/office/drawing/2014/main" id="{9D411209-BA82-5791-7C49-18765D39CEC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39750" y="2039792"/>
            <a:ext cx="4416425" cy="2768891"/>
          </a:xfr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B76CA2C-524B-AAC3-2555-5968794495D6}"/>
              </a:ext>
            </a:extLst>
          </p:cNvPr>
          <p:cNvGrpSpPr/>
          <p:nvPr/>
        </p:nvGrpSpPr>
        <p:grpSpPr>
          <a:xfrm>
            <a:off x="1619757" y="4808683"/>
            <a:ext cx="984293" cy="982434"/>
            <a:chOff x="1619757" y="4808683"/>
            <a:chExt cx="984293" cy="98243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DD0B0C2-D39D-69A7-E9A5-4DAE0915F6AB}"/>
                </a:ext>
              </a:extLst>
            </p:cNvPr>
            <p:cNvCxnSpPr/>
            <p:nvPr/>
          </p:nvCxnSpPr>
          <p:spPr>
            <a:xfrm flipV="1">
              <a:off x="2047461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255372-145A-3DE3-6DA8-CF2F961BA706}"/>
                </a:ext>
              </a:extLst>
            </p:cNvPr>
            <p:cNvSpPr txBox="1"/>
            <p:nvPr/>
          </p:nvSpPr>
          <p:spPr>
            <a:xfrm>
              <a:off x="1619757" y="5391007"/>
              <a:ext cx="984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1</a:t>
              </a:r>
              <a:endParaRPr lang="en-PK" sz="2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34B3DF-B011-4BAC-F146-FFA3DC97359D}"/>
              </a:ext>
            </a:extLst>
          </p:cNvPr>
          <p:cNvGrpSpPr/>
          <p:nvPr/>
        </p:nvGrpSpPr>
        <p:grpSpPr>
          <a:xfrm>
            <a:off x="3009673" y="4808683"/>
            <a:ext cx="984291" cy="982434"/>
            <a:chOff x="3004609" y="4808683"/>
            <a:chExt cx="984291" cy="98243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BD03CB3-9248-CD63-E555-0C5BCD4B92A0}"/>
                </a:ext>
              </a:extLst>
            </p:cNvPr>
            <p:cNvCxnSpPr/>
            <p:nvPr/>
          </p:nvCxnSpPr>
          <p:spPr>
            <a:xfrm flipV="1">
              <a:off x="3432313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77ECB64-FBC3-244E-FD99-56259258B81C}"/>
                </a:ext>
              </a:extLst>
            </p:cNvPr>
            <p:cNvSpPr txBox="1"/>
            <p:nvPr/>
          </p:nvSpPr>
          <p:spPr>
            <a:xfrm>
              <a:off x="3004609" y="5391007"/>
              <a:ext cx="984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2</a:t>
              </a:r>
              <a:endParaRPr lang="en-PK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F732E45-5541-2B8E-5823-3A1C6F22AA49}"/>
              </a:ext>
            </a:extLst>
          </p:cNvPr>
          <p:cNvSpPr txBox="1"/>
          <p:nvPr/>
        </p:nvSpPr>
        <p:spPr>
          <a:xfrm>
            <a:off x="5496232" y="2039792"/>
            <a:ext cx="53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046FF1-6C04-C668-56EA-F42751FB5FA8}"/>
              </a:ext>
            </a:extLst>
          </p:cNvPr>
          <p:cNvSpPr txBox="1"/>
          <p:nvPr/>
        </p:nvSpPr>
        <p:spPr>
          <a:xfrm>
            <a:off x="5618815" y="2224458"/>
            <a:ext cx="5309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P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6FF07D-A4B4-9B81-0CEC-A705798B0F1E}"/>
              </a:ext>
            </a:extLst>
          </p:cNvPr>
          <p:cNvSpPr txBox="1"/>
          <p:nvPr/>
        </p:nvSpPr>
        <p:spPr>
          <a:xfrm>
            <a:off x="5496232" y="3227228"/>
            <a:ext cx="6559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performance, no redundancy.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systems needing speed.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Block level data division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3431261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4DF40-61CF-EE35-EBEE-0F0DBD5F6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+mn-lt"/>
              </a:rPr>
              <a:t>Mirroring</a:t>
            </a:r>
            <a:endParaRPr lang="en-PK" sz="3200" dirty="0">
              <a:latin typeface="+mn-lt"/>
            </a:endParaRPr>
          </a:p>
        </p:txBody>
      </p:sp>
      <p:pic>
        <p:nvPicPr>
          <p:cNvPr id="5" name="Content Placeholder 4" descr="A diagram of a server&#10;&#10;Description automatically generated with medium confidence">
            <a:extLst>
              <a:ext uri="{FF2B5EF4-FFF2-40B4-BE49-F238E27FC236}">
                <a16:creationId xmlns:a16="http://schemas.microsoft.com/office/drawing/2014/main" id="{E4D598D2-60F1-5778-858B-893D330D82C6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590261"/>
            <a:ext cx="5788145" cy="3627781"/>
          </a:xfr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00E0E85-1F6D-7D1F-1C20-4E903DE99EDA}"/>
              </a:ext>
            </a:extLst>
          </p:cNvPr>
          <p:cNvGrpSpPr/>
          <p:nvPr/>
        </p:nvGrpSpPr>
        <p:grpSpPr>
          <a:xfrm>
            <a:off x="2007383" y="5116796"/>
            <a:ext cx="984293" cy="982434"/>
            <a:chOff x="1619757" y="4808683"/>
            <a:chExt cx="984293" cy="982434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01A5D5D-4C64-57F3-FF48-EA28932EC6D1}"/>
                </a:ext>
              </a:extLst>
            </p:cNvPr>
            <p:cNvCxnSpPr/>
            <p:nvPr/>
          </p:nvCxnSpPr>
          <p:spPr>
            <a:xfrm flipV="1">
              <a:off x="2047461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B26D96-004A-20F4-CF04-601AAE9F25C4}"/>
                </a:ext>
              </a:extLst>
            </p:cNvPr>
            <p:cNvSpPr txBox="1"/>
            <p:nvPr/>
          </p:nvSpPr>
          <p:spPr>
            <a:xfrm>
              <a:off x="1619757" y="5391007"/>
              <a:ext cx="984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1</a:t>
              </a:r>
              <a:endParaRPr lang="en-PK" sz="20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2181D56-8CDA-5C67-2F03-7E309396BEF7}"/>
              </a:ext>
            </a:extLst>
          </p:cNvPr>
          <p:cNvGrpSpPr/>
          <p:nvPr/>
        </p:nvGrpSpPr>
        <p:grpSpPr>
          <a:xfrm>
            <a:off x="3921265" y="5116796"/>
            <a:ext cx="984291" cy="982434"/>
            <a:chOff x="3004609" y="4808683"/>
            <a:chExt cx="984291" cy="98243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440E077-C005-5564-51D2-0A06FF932D24}"/>
                </a:ext>
              </a:extLst>
            </p:cNvPr>
            <p:cNvCxnSpPr/>
            <p:nvPr/>
          </p:nvCxnSpPr>
          <p:spPr>
            <a:xfrm flipV="1">
              <a:off x="3432313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9685C1-51E2-FB9D-87E4-FE54A9191BC8}"/>
                </a:ext>
              </a:extLst>
            </p:cNvPr>
            <p:cNvSpPr txBox="1"/>
            <p:nvPr/>
          </p:nvSpPr>
          <p:spPr>
            <a:xfrm>
              <a:off x="3004609" y="5391007"/>
              <a:ext cx="984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2</a:t>
              </a:r>
              <a:endParaRPr lang="en-PK" sz="2000" dirty="0"/>
            </a:p>
          </p:txBody>
        </p:sp>
      </p:grpSp>
      <p:sp>
        <p:nvSpPr>
          <p:cNvPr id="22" name="Rectangle 10">
            <a:extLst>
              <a:ext uri="{FF2B5EF4-FFF2-40B4-BE49-F238E27FC236}">
                <a16:creationId xmlns:a16="http://schemas.microsoft.com/office/drawing/2014/main" id="{DDD5878F-773C-07D8-E777-E7AD20EBB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234" y="2171603"/>
            <a:ext cx="51703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redundancy, lower storage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PK" sz="2400" dirty="0">
                <a:latin typeface="Arial" panose="020B0604020202020204" pitchFamily="34" charset="0"/>
              </a:rPr>
              <a:t>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PK" sz="2400" dirty="0">
                <a:latin typeface="Arial" panose="020B0604020202020204" pitchFamily="34" charset="0"/>
              </a:rPr>
              <a:t>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efficiency.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for critical systems requiring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PK" sz="2400" dirty="0">
                <a:latin typeface="Arial" panose="020B0604020202020204" pitchFamily="34" charset="0"/>
              </a:rPr>
              <a:t>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protection </a:t>
            </a:r>
            <a:endParaRPr kumimoji="0" lang="en-US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PK" sz="24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performance compared to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PK" sz="2400" dirty="0">
                <a:latin typeface="Arial" panose="020B0604020202020204" pitchFamily="34" charset="0"/>
              </a:rPr>
              <a:t>   </a:t>
            </a:r>
            <a:r>
              <a:rPr kumimoji="0" lang="en-US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Raid 0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990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A8220-9BCB-5FB3-7B67-8D3BB95A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Raid 10 (1+0)</a:t>
            </a:r>
            <a:endParaRPr lang="en-PK" dirty="0"/>
          </a:p>
        </p:txBody>
      </p:sp>
      <p:pic>
        <p:nvPicPr>
          <p:cNvPr id="5" name="Content Placeholder 4" descr="A diagram of several red cylinders with black text&#10;&#10;Description automatically generated">
            <a:extLst>
              <a:ext uri="{FF2B5EF4-FFF2-40B4-BE49-F238E27FC236}">
                <a16:creationId xmlns:a16="http://schemas.microsoft.com/office/drawing/2014/main" id="{DA8BB192-3AB4-E52E-6412-07FA82EF8D3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21207" y="1510749"/>
            <a:ext cx="6560068" cy="411285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4D0D5D-0CD9-9544-7AAD-6F8141B3F76A}"/>
              </a:ext>
            </a:extLst>
          </p:cNvPr>
          <p:cNvSpPr txBox="1"/>
          <p:nvPr/>
        </p:nvSpPr>
        <p:spPr>
          <a:xfrm>
            <a:off x="7081275" y="3567176"/>
            <a:ext cx="4739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Combines striping and mirroring.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performance and redundancy.</a:t>
            </a:r>
          </a:p>
        </p:txBody>
      </p:sp>
    </p:spTree>
    <p:extLst>
      <p:ext uri="{BB962C8B-B14F-4D97-AF65-F5344CB8AC3E}">
        <p14:creationId xmlns:p14="http://schemas.microsoft.com/office/powerpoint/2010/main" val="3060476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384A-B732-7258-812C-E77C1EB65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E59D7C-EBB2-62C4-1628-69DDA68B1BDD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/>
          <a:stretch>
            <a:fillRect/>
          </a:stretch>
        </p:blipFill>
        <p:spPr>
          <a:xfrm>
            <a:off x="5160946" y="2496441"/>
            <a:ext cx="6685518" cy="33491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F87F1A-F9D4-924F-E9B3-9D46FCBD857B}"/>
              </a:ext>
            </a:extLst>
          </p:cNvPr>
          <p:cNvSpPr txBox="1"/>
          <p:nvPr/>
        </p:nvSpPr>
        <p:spPr>
          <a:xfrm>
            <a:off x="576674" y="3429000"/>
            <a:ext cx="45842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RAID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Parity with data Striping at bit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b="1" dirty="0"/>
              <a:t>hamming code </a:t>
            </a:r>
            <a:r>
              <a:rPr lang="en-US" dirty="0"/>
              <a:t>and </a:t>
            </a:r>
            <a:r>
              <a:rPr lang="en-US" b="1" dirty="0"/>
              <a:t>error correction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7C878A-AD83-AAFA-C6FD-A259A07E572A}"/>
              </a:ext>
            </a:extLst>
          </p:cNvPr>
          <p:cNvSpPr txBox="1"/>
          <p:nvPr/>
        </p:nvSpPr>
        <p:spPr>
          <a:xfrm>
            <a:off x="576674" y="4914633"/>
            <a:ext cx="437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expensive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26254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F52B7-220E-4935-2B51-39E1B5913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Parity</a:t>
            </a:r>
            <a:endParaRPr lang="en-PK" sz="3600" dirty="0">
              <a:latin typeface="+mn-lt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D89684-81E9-5114-23A0-E705A499353D}"/>
              </a:ext>
            </a:extLst>
          </p:cNvPr>
          <p:cNvGrpSpPr/>
          <p:nvPr/>
        </p:nvGrpSpPr>
        <p:grpSpPr>
          <a:xfrm>
            <a:off x="884261" y="5524300"/>
            <a:ext cx="984293" cy="982434"/>
            <a:chOff x="1619757" y="4808683"/>
            <a:chExt cx="984293" cy="982434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5AF97C9-865C-5438-0670-7C37F186D20B}"/>
                </a:ext>
              </a:extLst>
            </p:cNvPr>
            <p:cNvCxnSpPr/>
            <p:nvPr/>
          </p:nvCxnSpPr>
          <p:spPr>
            <a:xfrm flipV="1">
              <a:off x="2047461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BBD665C-0F2D-00A9-6111-8DC7169FD867}"/>
                </a:ext>
              </a:extLst>
            </p:cNvPr>
            <p:cNvSpPr txBox="1"/>
            <p:nvPr/>
          </p:nvSpPr>
          <p:spPr>
            <a:xfrm>
              <a:off x="1619757" y="5391007"/>
              <a:ext cx="9842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1</a:t>
              </a:r>
              <a:endParaRPr lang="en-PK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A06B45-DE51-0734-2B04-4701C00DA50F}"/>
              </a:ext>
            </a:extLst>
          </p:cNvPr>
          <p:cNvGrpSpPr/>
          <p:nvPr/>
        </p:nvGrpSpPr>
        <p:grpSpPr>
          <a:xfrm>
            <a:off x="2575594" y="5524300"/>
            <a:ext cx="984291" cy="982434"/>
            <a:chOff x="3004609" y="4808683"/>
            <a:chExt cx="984291" cy="982434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016A8F0-F3EE-824E-5B40-76276671AA1E}"/>
                </a:ext>
              </a:extLst>
            </p:cNvPr>
            <p:cNvCxnSpPr/>
            <p:nvPr/>
          </p:nvCxnSpPr>
          <p:spPr>
            <a:xfrm flipV="1">
              <a:off x="3432313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B3790F1-F906-7543-7613-0C72D548B3AA}"/>
                </a:ext>
              </a:extLst>
            </p:cNvPr>
            <p:cNvSpPr txBox="1"/>
            <p:nvPr/>
          </p:nvSpPr>
          <p:spPr>
            <a:xfrm>
              <a:off x="3004609" y="5391007"/>
              <a:ext cx="98429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2</a:t>
              </a:r>
              <a:endParaRPr lang="en-PK" sz="20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517AB-7B77-B355-B4B9-345AA24464E8}"/>
              </a:ext>
            </a:extLst>
          </p:cNvPr>
          <p:cNvGrpSpPr/>
          <p:nvPr/>
        </p:nvGrpSpPr>
        <p:grpSpPr>
          <a:xfrm>
            <a:off x="4025753" y="5524300"/>
            <a:ext cx="2450927" cy="982434"/>
            <a:chOff x="2732619" y="4808683"/>
            <a:chExt cx="2450927" cy="98243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B18487-23A9-278C-3A7B-7BF53D7F83BD}"/>
                </a:ext>
              </a:extLst>
            </p:cNvPr>
            <p:cNvCxnSpPr/>
            <p:nvPr/>
          </p:nvCxnSpPr>
          <p:spPr>
            <a:xfrm flipV="1">
              <a:off x="3432313" y="4808683"/>
              <a:ext cx="0" cy="5485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5534AF-901B-10B6-BDD2-FB24C09EEFB9}"/>
                </a:ext>
              </a:extLst>
            </p:cNvPr>
            <p:cNvSpPr txBox="1"/>
            <p:nvPr/>
          </p:nvSpPr>
          <p:spPr>
            <a:xfrm>
              <a:off x="2732619" y="5391007"/>
              <a:ext cx="24509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Disk 3 (parity disk)</a:t>
              </a:r>
              <a:endParaRPr lang="en-PK" sz="2000" dirty="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892AA25B-7007-6FAE-31E7-314E5B3B1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915956"/>
              </p:ext>
            </p:extLst>
          </p:nvPr>
        </p:nvGraphicFramePr>
        <p:xfrm>
          <a:off x="6341162" y="2114852"/>
          <a:ext cx="4452735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0547">
                  <a:extLst>
                    <a:ext uri="{9D8B030D-6E8A-4147-A177-3AD203B41FA5}">
                      <a16:colId xmlns:a16="http://schemas.microsoft.com/office/drawing/2014/main" val="786621249"/>
                    </a:ext>
                  </a:extLst>
                </a:gridCol>
                <a:gridCol w="890547">
                  <a:extLst>
                    <a:ext uri="{9D8B030D-6E8A-4147-A177-3AD203B41FA5}">
                      <a16:colId xmlns:a16="http://schemas.microsoft.com/office/drawing/2014/main" val="1870316327"/>
                    </a:ext>
                  </a:extLst>
                </a:gridCol>
                <a:gridCol w="890547">
                  <a:extLst>
                    <a:ext uri="{9D8B030D-6E8A-4147-A177-3AD203B41FA5}">
                      <a16:colId xmlns:a16="http://schemas.microsoft.com/office/drawing/2014/main" val="1739177206"/>
                    </a:ext>
                  </a:extLst>
                </a:gridCol>
                <a:gridCol w="890547">
                  <a:extLst>
                    <a:ext uri="{9D8B030D-6E8A-4147-A177-3AD203B41FA5}">
                      <a16:colId xmlns:a16="http://schemas.microsoft.com/office/drawing/2014/main" val="3288216864"/>
                    </a:ext>
                  </a:extLst>
                </a:gridCol>
                <a:gridCol w="890547">
                  <a:extLst>
                    <a:ext uri="{9D8B030D-6E8A-4147-A177-3AD203B41FA5}">
                      <a16:colId xmlns:a16="http://schemas.microsoft.com/office/drawing/2014/main" val="2448281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617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0962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668309703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3FC3BE9-95B3-8A8B-83EF-369BB8878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41564"/>
              </p:ext>
            </p:extLst>
          </p:nvPr>
        </p:nvGraphicFramePr>
        <p:xfrm>
          <a:off x="6837245" y="4689896"/>
          <a:ext cx="439366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8732">
                  <a:extLst>
                    <a:ext uri="{9D8B030D-6E8A-4147-A177-3AD203B41FA5}">
                      <a16:colId xmlns:a16="http://schemas.microsoft.com/office/drawing/2014/main" val="2894450458"/>
                    </a:ext>
                  </a:extLst>
                </a:gridCol>
                <a:gridCol w="878732">
                  <a:extLst>
                    <a:ext uri="{9D8B030D-6E8A-4147-A177-3AD203B41FA5}">
                      <a16:colId xmlns:a16="http://schemas.microsoft.com/office/drawing/2014/main" val="3575472556"/>
                    </a:ext>
                  </a:extLst>
                </a:gridCol>
                <a:gridCol w="878732">
                  <a:extLst>
                    <a:ext uri="{9D8B030D-6E8A-4147-A177-3AD203B41FA5}">
                      <a16:colId xmlns:a16="http://schemas.microsoft.com/office/drawing/2014/main" val="1213670381"/>
                    </a:ext>
                  </a:extLst>
                </a:gridCol>
                <a:gridCol w="878732">
                  <a:extLst>
                    <a:ext uri="{9D8B030D-6E8A-4147-A177-3AD203B41FA5}">
                      <a16:colId xmlns:a16="http://schemas.microsoft.com/office/drawing/2014/main" val="1436774571"/>
                    </a:ext>
                  </a:extLst>
                </a:gridCol>
                <a:gridCol w="878732">
                  <a:extLst>
                    <a:ext uri="{9D8B030D-6E8A-4147-A177-3AD203B41FA5}">
                      <a16:colId xmlns:a16="http://schemas.microsoft.com/office/drawing/2014/main" val="2530306441"/>
                    </a:ext>
                  </a:extLst>
                </a:gridCol>
              </a:tblGrid>
              <a:tr h="3492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150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941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XOR</a:t>
                      </a:r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109206"/>
                  </a:ext>
                </a:extLst>
              </a:tr>
            </a:tbl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980291E9-06A7-31C6-D73F-6D504B6F40D1}"/>
              </a:ext>
            </a:extLst>
          </p:cNvPr>
          <p:cNvGrpSpPr/>
          <p:nvPr/>
        </p:nvGrpSpPr>
        <p:grpSpPr>
          <a:xfrm>
            <a:off x="6341162" y="3174695"/>
            <a:ext cx="4954900" cy="1009337"/>
            <a:chOff x="6038777" y="3402398"/>
            <a:chExt cx="4954900" cy="100933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DC14057-6B88-81E1-5DDD-0BC67C9B24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38777" y="3429000"/>
              <a:ext cx="875805" cy="982735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4B74B0-CBA9-F4D1-C18D-0F839F3E7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9280" y="3407988"/>
              <a:ext cx="885168" cy="993241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9567020-DC71-96DA-6CD9-A12AEA74E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41379" y="3402398"/>
              <a:ext cx="164873" cy="63506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ABCF722-3779-C404-968E-497728DCC7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34075" y="3977917"/>
              <a:ext cx="1959602" cy="423312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A53135C-1CD3-14CC-4421-56E29B89D1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9921" y="5800667"/>
            <a:ext cx="4950381" cy="1012024"/>
          </a:xfrm>
          <a:prstGeom prst="rect">
            <a:avLst/>
          </a:prstGeom>
        </p:spPr>
      </p:pic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01F4AB6F-846F-488D-9707-4E19F4F7C90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7"/>
          <a:stretch>
            <a:fillRect/>
          </a:stretch>
        </p:blipFill>
        <p:spPr>
          <a:xfrm>
            <a:off x="352382" y="1918253"/>
            <a:ext cx="5419666" cy="344887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6B43D21-9310-0D12-2B60-89D24BD5D9E8}"/>
              </a:ext>
            </a:extLst>
          </p:cNvPr>
          <p:cNvSpPr txBox="1"/>
          <p:nvPr/>
        </p:nvSpPr>
        <p:spPr>
          <a:xfrm>
            <a:off x="1135675" y="1437918"/>
            <a:ext cx="463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Parity with data Striping at byte level</a:t>
            </a:r>
            <a:endParaRPr lang="en-PK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61503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</Template>
  <TotalTime>305</TotalTime>
  <Words>392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Segoe UI</vt:lpstr>
      <vt:lpstr>Segoe UI Light</vt:lpstr>
      <vt:lpstr>Tenorite</vt:lpstr>
      <vt:lpstr>Custom</vt:lpstr>
      <vt:lpstr>RAID MODELS</vt:lpstr>
      <vt:lpstr>PowerPoint Presentation</vt:lpstr>
      <vt:lpstr>PowerPoint Presentation</vt:lpstr>
      <vt:lpstr>PowerPoint Presentation</vt:lpstr>
      <vt:lpstr>STRIPING</vt:lpstr>
      <vt:lpstr>Mirroring</vt:lpstr>
      <vt:lpstr>Nested Raid 10 (1+0)</vt:lpstr>
      <vt:lpstr>PowerPoint Presentation</vt:lpstr>
      <vt:lpstr>Parity</vt:lpstr>
      <vt:lpstr>Parity disk speed bottleneck</vt:lpstr>
      <vt:lpstr>PowerPoint Presentation</vt:lpstr>
      <vt:lpstr>PowerPoint Presentation</vt:lpstr>
      <vt:lpstr>Conclusion</vt:lpstr>
      <vt:lpstr>link link2 link3 link4 Thank you Everyone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Hammad Shakeel</dc:creator>
  <cp:keywords/>
  <cp:lastModifiedBy>Hammad Shakeel</cp:lastModifiedBy>
  <cp:revision>4</cp:revision>
  <dcterms:created xsi:type="dcterms:W3CDTF">2024-12-09T15:14:10Z</dcterms:created>
  <dcterms:modified xsi:type="dcterms:W3CDTF">2024-12-09T20:27:42Z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