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63" r:id="rId7"/>
    <p:sldId id="264" r:id="rId8"/>
    <p:sldId id="268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CB14-81EA-1C31-8AF1-CB083D316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597A4-1EE4-647D-760D-386661961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9959-17FE-5DCE-9901-5939D0BE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93B9-9A2D-1CE1-0B5E-ACDEFB26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6B59-2836-F4FA-D2BC-023EEA9C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73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3921-B8EE-7DAE-9C54-E58E022F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BAD75-5833-7F33-85E1-69EEC0C9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C7FC-27E4-F0C2-BCAC-0AE416B2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0B89-51B1-3671-97DE-076A1166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6710-7D36-3748-033F-4824CFD3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69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31A84-941E-209D-B888-71158D14A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F64BF-F62B-5A1F-141A-2A5571045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637B-ED83-9B3D-FB08-6971E263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D0EF-5BCC-3630-597E-B78712D0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468D-50E1-F2C8-2949-067CB1BA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025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56DB-E320-AA0D-5FEC-EFC25DC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3A8E-1CE1-B158-D9FD-A6C13676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D109-FAD7-31C3-465E-9914BF9D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D918D-2D0B-B1E0-5BA4-0DC41255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7689-C062-8697-5420-FC7998AF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613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5193-493B-0941-9C6D-63B5C491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146E-2368-04A2-851A-3B86237D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1F31-2AF8-82FB-A8B5-03C8227A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1670-4878-56D4-ACC5-3CDC19B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C949-BB2A-20A1-66AC-145BF4EF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4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2411-FB41-3185-208A-27BADAF0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432E-EE48-DD95-CF59-75A9584A4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A5B9-9104-A14B-1E10-4609BB64A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E2FFC-DF0F-1E2B-5440-42F5BD70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68A0-57FF-D907-F6FF-42C14F0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E7512-76D6-ACAC-D4E4-3B065F42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342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94C9-2401-FFB8-1968-B5096D11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6BB1-7A67-36B9-FD29-E02D3B85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E5043-F1C6-E9FB-5372-CD4CDE47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AF03B-2D0F-58D5-B04E-E010211DE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1FFC1-298C-5A17-F148-007F9949E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B2BEC-08D7-39FB-3A26-7AA54FA7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E92A-2DDF-085B-2A60-EB6E47C3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94C61-8FFD-A1A1-7100-97139D84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725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282E-0A0E-712B-32DF-4591D8B7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8FFC5-F97C-7818-B5A0-7B1C77AF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060C8-D20B-7D44-295A-1EEC94C8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1F9AE-A17E-D7CB-058B-1D1D1DA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264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78E4D-7BCB-3796-B067-26FA1478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681F3-879E-66A1-CEAC-ED76B72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1E26-66AF-5EA8-E6CA-2CC02C7D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6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0166-EAC9-FB42-6CE2-7EA320CE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11C4-3E6E-D381-38AA-7BE20B43F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CD7E-7C16-CEB4-8884-68423033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295E-FE12-EE85-E314-1237A731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729C5-5B16-2CB8-F45E-3C9E6DA6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ABC78-940E-4E3C-F098-372704BE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175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639-1EB0-3AB3-5A2C-E948A506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F857E-BBD7-CC93-DDDE-B346AB661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CAA4B-DA2A-9C20-DB7F-BB23AAFA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5054-832E-1AEF-9FA4-A664694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69FF-FC39-B0C0-C0C8-5F423A0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77414-EC7F-8238-55F1-33105C52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519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32194-0AA3-61FF-F2AB-874AFBF0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10F4D-B098-390A-A32B-72CAD7CD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86A1-04C3-E815-0EF7-4DAE1DC6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38AB2-4951-49BD-8B3E-BD792D2F2BA7}" type="datetimeFigureOut">
              <a:rPr lang="en-PK" smtClean="0"/>
              <a:t>17/05/2025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F990-A347-E473-795E-317BAFD24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3521-9938-A3FC-4158-7F3F240E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DBACF-2171-4010-A6A1-B11B5FB675A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7181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wn.com/news/434449/naked-lunch-to-burn-or-not-to-burn-in-hel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C4E2-A177-9A55-FDD2-E01638A90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…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9D356-8D1C-8350-6E50-E74DD9B27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Hammad Shakeel</a:t>
            </a:r>
          </a:p>
          <a:p>
            <a:r>
              <a:rPr lang="en-US" dirty="0"/>
              <a:t>From </a:t>
            </a:r>
            <a:r>
              <a:rPr lang="en-US" dirty="0" err="1"/>
              <a:t>Bsai</a:t>
            </a:r>
            <a:r>
              <a:rPr lang="en-US" dirty="0"/>
              <a:t> Group (B)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6949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7D38-5DB4-B594-E2FC-1D5028B3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Audience Details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B99A-13AB-72F4-FD86-78D10C2F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942320" cy="524255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Age:</a:t>
            </a:r>
            <a:br>
              <a:rPr lang="en-US" sz="2400" dirty="0"/>
            </a:br>
            <a:r>
              <a:rPr lang="en-US" sz="2400" dirty="0"/>
              <a:t>Young adults to middle-aged readers (18–45), especially those questioning or rethinking faith.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Language in Style:</a:t>
            </a:r>
            <a:br>
              <a:rPr lang="en-US" sz="2400" dirty="0"/>
            </a:br>
            <a:r>
              <a:rPr lang="en-US" sz="2400" dirty="0"/>
              <a:t>Casual, yet philosophical. Direct dialogue mixed with reflective narration. Simple vocabulary with deep meaning.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Call to Action:</a:t>
            </a:r>
            <a:br>
              <a:rPr lang="en-US" sz="2400" dirty="0"/>
            </a:br>
            <a:r>
              <a:rPr lang="en-US" sz="2400" dirty="0"/>
              <a:t>Think critically about religious practice; prioritize interpretation, reason, and compassion over ritual and sectarianism.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Persuasive Technique:</a:t>
            </a:r>
            <a:endParaRPr lang="en-US" sz="24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Dialogue-based reasoning</a:t>
            </a:r>
            <a:endParaRPr lang="en-US" sz="18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Irony and humor</a:t>
            </a:r>
            <a:endParaRPr lang="en-US" sz="18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Moral questioning</a:t>
            </a:r>
            <a:endParaRPr lang="en-US" sz="18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Contrast between two mindsets (ritual vs reason)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0292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508F-3F2D-4EAC-BEBA-D97BCAB1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8DFF-2863-F2FB-D48C-D90BBCAB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piece uses a personal encounter to expose the tension between ritualistic religiosity and intellectual spirituality in Islam. Through layered conversation, it advocates for deeper engagement with faith using </a:t>
            </a:r>
            <a:r>
              <a:rPr lang="en-US" b="1" dirty="0"/>
              <a:t>reason, compassion, and critical inquiry</a:t>
            </a:r>
            <a:r>
              <a:rPr lang="en-US" dirty="0"/>
              <a:t>, urging readers to move beyond outward practices and towards meaningful understanding.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5235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95B3-EF33-1276-7C40-BB2ADBB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Elements: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4186-6653-F0AB-404C-79439634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Why did you write (inform, analyze, persuade, entertain, instruct,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Tone:</a:t>
            </a:r>
            <a:r>
              <a:rPr lang="en-US" dirty="0"/>
              <a:t> Attitude toward reader/topic (formal, neutral, urgent, playful…)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Style:</a:t>
            </a:r>
            <a:r>
              <a:rPr lang="en-US" dirty="0"/>
              <a:t> Sentence structure &amp; word choice ,how a message is conveyed (concise, narrative, technical…)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Audience:</a:t>
            </a:r>
            <a:r>
              <a:rPr lang="en-US" dirty="0"/>
              <a:t> Who reads it (demographics, knowledge level, needs)</a:t>
            </a:r>
          </a:p>
        </p:txBody>
      </p:sp>
    </p:spTree>
    <p:extLst>
      <p:ext uri="{BB962C8B-B14F-4D97-AF65-F5344CB8AC3E}">
        <p14:creationId xmlns:p14="http://schemas.microsoft.com/office/powerpoint/2010/main" val="141706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B389-3CD7-4839-A7E8-1A08714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Purposes &amp; 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736D-66ED-8030-B518-C95F7024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Inform:</a:t>
            </a:r>
            <a:r>
              <a:rPr lang="en-US" dirty="0"/>
              <a:t> Neutral, factual; clear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Analyze:</a:t>
            </a:r>
            <a:r>
              <a:rPr lang="en-US" dirty="0"/>
              <a:t> Logical, evidence-based; in-depth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Persuade:</a:t>
            </a:r>
            <a:r>
              <a:rPr lang="en-US" dirty="0"/>
              <a:t> Confident, emotive; calls to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Entertain:</a:t>
            </a:r>
            <a:r>
              <a:rPr lang="en-US" dirty="0"/>
              <a:t> Playful, vivid; storytelling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Instruct:</a:t>
            </a:r>
            <a:r>
              <a:rPr lang="en-US" dirty="0"/>
              <a:t> Direct, step-by-step; imperative verbs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Reflect:</a:t>
            </a:r>
            <a:r>
              <a:rPr lang="en-US" dirty="0"/>
              <a:t> Introspective, descriptive; first person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Celebrate:</a:t>
            </a:r>
            <a:r>
              <a:rPr lang="en-US" dirty="0"/>
              <a:t> Warm, respectful; uplifting language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4614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7F8F-2416-F8EE-3E68-B7271737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Audience Types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05B6-0B1F-4455-57F7-9FC66385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Academic:</a:t>
            </a:r>
            <a:r>
              <a:rPr lang="en-US" dirty="0"/>
              <a:t> Formal, objective, cited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Public:</a:t>
            </a:r>
            <a:r>
              <a:rPr lang="en-US" dirty="0"/>
              <a:t> Simple, engaging, jargon-free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Professional:</a:t>
            </a:r>
            <a:r>
              <a:rPr lang="en-US" dirty="0"/>
              <a:t> Direct, structured, action-oriented</a:t>
            </a:r>
          </a:p>
        </p:txBody>
      </p:sp>
    </p:spTree>
    <p:extLst>
      <p:ext uri="{BB962C8B-B14F-4D97-AF65-F5344CB8AC3E}">
        <p14:creationId xmlns:p14="http://schemas.microsoft.com/office/powerpoint/2010/main" val="12107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1E74-1C65-79F9-BF99-E08EC8B5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Audience Profile &amp; Persuasion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57A4-DB59-B5FB-1A3D-7FC95A54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Demographics:</a:t>
            </a:r>
            <a:r>
              <a:rPr lang="en-US" dirty="0"/>
              <a:t> Age, role of that person in society,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Language/Style:</a:t>
            </a:r>
            <a:r>
              <a:rPr lang="en-US" dirty="0"/>
              <a:t> Jargon level  , formality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Call to Action :</a:t>
            </a:r>
            <a:r>
              <a:rPr lang="en-US" dirty="0"/>
              <a:t> some thing to learn or act on from writer’s writing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r>
              <a:rPr lang="en-US" dirty="0"/>
              <a:t> Reinforce core message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1367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5FB1-712F-294C-E03E-59E11746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PK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6B013-E169-58D6-F39F-D3108A11C0AF}"/>
              </a:ext>
            </a:extLst>
          </p:cNvPr>
          <p:cNvSpPr/>
          <p:nvPr/>
        </p:nvSpPr>
        <p:spPr>
          <a:xfrm>
            <a:off x="426720" y="1690688"/>
            <a:ext cx="11430000" cy="498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 met Ashfaq—a bright young man with a Manchester accent—outside my office after he greeted me with “</a:t>
            </a:r>
            <a:r>
              <a:rPr lang="en-US" sz="2000" dirty="0" err="1">
                <a:solidFill>
                  <a:schemeClr val="tx1"/>
                </a:solidFill>
              </a:rPr>
              <a:t>Aslamalaikum</a:t>
            </a:r>
            <a:r>
              <a:rPr lang="en-US" sz="2000" dirty="0">
                <a:solidFill>
                  <a:schemeClr val="tx1"/>
                </a:solidFill>
              </a:rPr>
              <a:t>” and asked where the local mosques were. After pointing out two nearby mosques, he pressed me on which one I attended. When I admitted I hadn’t been in a while, he invited me to pray with him. Intrigued, I invited him for tea, where he told me he’d been in Karachi for eighteen months studying economics and had already had his phone stolen twice. 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Over chai and biscuits, our conversation turned from crime and violence in Pakistan to the deeper purpose of prayer. Ashfaq insisted on the importance of mosque attendance, while I challenged him to value philosophical interpretation of the Qur’an—its metaphors and relevance to modern life—over mere ritual. We sparred about sectarian labels, intellectual inactivity, and even our responses to the 7/7 attacks in Britain. As he worried over missing his prayers, I teased that I wouldn’t go to hell for skipping one—only to have him ominously remind me that I would.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~Nadeem F. Paracha x </a:t>
            </a:r>
            <a:r>
              <a:rPr lang="en-US" sz="2000" dirty="0" err="1">
                <a:solidFill>
                  <a:schemeClr val="tx1"/>
                </a:solidFill>
              </a:rPr>
              <a:t>chatgpt</a:t>
            </a:r>
            <a:endParaRPr lang="en-PK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6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2128-7863-D784-E180-7D4D28EF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5D93-BE89-0B2E-DE51-AE1A3F15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afternoon I met Ashfaq, a British-born economics student with a Manchester accent, who greeted me with “</a:t>
            </a:r>
            <a:r>
              <a:rPr lang="en-US" dirty="0" err="1"/>
              <a:t>Aslamalaikum</a:t>
            </a:r>
            <a:r>
              <a:rPr lang="en-US" dirty="0"/>
              <a:t>” and asked for directions to the nearest mosques. When I admitted I hadn’t prayed in a while, he invited me to join him, so we sat over chai and biscuits at a nearby stall. He told me about his studies in Karachi, his stolen phones and his faith; he insisted that mosque attendance was indispensable, while I countered that deeper, metaphorical and philosophical interpretations of the Qur’an were urgently needed. We sparred over sectarian labels, intellectual stagnation and even our responses to the 7/7 attacks, ending with his gentle warning that skipping prayer might cost me dearly.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35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3DBF-0673-6E98-CC0F-027B2A1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281B-BAE0-2B28-3EA4-081E8409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To critique blind ritualism in religion and emphasize the need for rational, intellectual engagement with Islam.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Tone:</a:t>
            </a:r>
            <a:br>
              <a:rPr lang="en-US" dirty="0"/>
            </a:br>
            <a:r>
              <a:rPr lang="en-US" dirty="0"/>
              <a:t>Thought-provoking, critical, conversational, and at times, sarcastic.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Style:</a:t>
            </a:r>
            <a:br>
              <a:rPr lang="en-US" dirty="0"/>
            </a:br>
            <a:r>
              <a:rPr lang="en-US" dirty="0"/>
              <a:t>Narrative, dialogical, reflective; uses real-life conversation to highlight philosophical differences.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Audience:</a:t>
            </a:r>
            <a:br>
              <a:rPr lang="en-US" dirty="0"/>
            </a:br>
            <a:r>
              <a:rPr lang="en-US" dirty="0"/>
              <a:t>Educated Muslims, youth, progressive thinkers, those exploring faith beyond rituals.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04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0836-E1C9-04BB-4C7D-71E50E4B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CB20-C503-938D-889E-E076877A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 on Audience:</a:t>
            </a:r>
            <a:br>
              <a:rPr lang="en-US" dirty="0"/>
            </a:br>
            <a:r>
              <a:rPr lang="en-US" dirty="0"/>
              <a:t>Prompts self-reflection about one's religious practices and beliefs. Challenges the audience to think beyond superficial rituals and question the state of Muslim intellectualism.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Message:</a:t>
            </a:r>
            <a:br>
              <a:rPr lang="en-US" dirty="0"/>
            </a:br>
            <a:r>
              <a:rPr lang="en-US" dirty="0"/>
              <a:t>Islam should not be reduced to ritual; it must be intellectually explored and reinterpreted for modern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Type:</a:t>
            </a:r>
            <a:br>
              <a:rPr lang="en-US" dirty="0"/>
            </a:br>
            <a:r>
              <a:rPr lang="en-US" dirty="0"/>
              <a:t>Philosophical/religious commentary through personal storytelling.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648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821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…</vt:lpstr>
      <vt:lpstr>Key Elements:</vt:lpstr>
      <vt:lpstr>Purposes &amp; Features</vt:lpstr>
      <vt:lpstr>Audience Types</vt:lpstr>
      <vt:lpstr>Audience Profile &amp; Persuasion</vt:lpstr>
      <vt:lpstr>Link</vt:lpstr>
      <vt:lpstr>.</vt:lpstr>
      <vt:lpstr>Writing</vt:lpstr>
      <vt:lpstr>Message</vt:lpstr>
      <vt:lpstr>Audience Details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lastModifiedBy>Hammad Shakeel</cp:lastModifiedBy>
  <cp:revision>1</cp:revision>
  <dcterms:created xsi:type="dcterms:W3CDTF">2025-05-16T20:12:21Z</dcterms:created>
  <dcterms:modified xsi:type="dcterms:W3CDTF">2025-05-16T21:05:49Z</dcterms:modified>
</cp:coreProperties>
</file>