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379F93-2E16-4189-B0B3-9CF97749C288}">
  <a:tblStyle styleId="{3B379F93-2E16-4189-B0B3-9CF97749C2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f3b050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bf3b050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bf3b0503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bf3b0503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bf3b0503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bf3b0503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bf3b0503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bf3b0503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bf3b0503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bf3b0503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bf3b0503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bf3b0503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f3b0503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f3b0503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bf3b050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bf3b050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bf3b050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bf3b050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bf3b0503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bf3b050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bf3b050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bf3b050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bf3b0503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bf3b050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f3b050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f3b050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bf3b050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bf3b050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the Severity of an Accident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Hammad Yaqoob</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4294967295" type="title"/>
          </p:nvPr>
        </p:nvSpPr>
        <p:spPr>
          <a:xfrm>
            <a:off x="535775" y="7860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Incidents over the years</a:t>
            </a:r>
            <a:endParaRPr sz="2400"/>
          </a:p>
        </p:txBody>
      </p:sp>
      <p:pic>
        <p:nvPicPr>
          <p:cNvPr id="129" name="Google Shape;129;p22"/>
          <p:cNvPicPr preferRelativeResize="0"/>
          <p:nvPr/>
        </p:nvPicPr>
        <p:blipFill>
          <a:blip r:embed="rId3">
            <a:alphaModFix/>
          </a:blip>
          <a:stretch>
            <a:fillRect/>
          </a:stretch>
        </p:blipFill>
        <p:spPr>
          <a:xfrm>
            <a:off x="1580575" y="2920725"/>
            <a:ext cx="4276725" cy="2222775"/>
          </a:xfrm>
          <a:prstGeom prst="rect">
            <a:avLst/>
          </a:prstGeom>
          <a:noFill/>
          <a:ln>
            <a:noFill/>
          </a:ln>
        </p:spPr>
      </p:pic>
      <p:pic>
        <p:nvPicPr>
          <p:cNvPr id="130" name="Google Shape;130;p22"/>
          <p:cNvPicPr preferRelativeResize="0"/>
          <p:nvPr/>
        </p:nvPicPr>
        <p:blipFill>
          <a:blip r:embed="rId4">
            <a:alphaModFix/>
          </a:blip>
          <a:stretch>
            <a:fillRect/>
          </a:stretch>
        </p:blipFill>
        <p:spPr>
          <a:xfrm>
            <a:off x="0" y="760700"/>
            <a:ext cx="4276725" cy="2160025"/>
          </a:xfrm>
          <a:prstGeom prst="rect">
            <a:avLst/>
          </a:prstGeom>
          <a:noFill/>
          <a:ln>
            <a:noFill/>
          </a:ln>
        </p:spPr>
      </p:pic>
      <p:pic>
        <p:nvPicPr>
          <p:cNvPr id="131" name="Google Shape;131;p22"/>
          <p:cNvPicPr preferRelativeResize="0"/>
          <p:nvPr/>
        </p:nvPicPr>
        <p:blipFill>
          <a:blip r:embed="rId5">
            <a:alphaModFix/>
          </a:blip>
          <a:stretch>
            <a:fillRect/>
          </a:stretch>
        </p:blipFill>
        <p:spPr>
          <a:xfrm>
            <a:off x="4635225" y="894338"/>
            <a:ext cx="2981900" cy="18927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Classification Models Used</a:t>
            </a:r>
            <a:endParaRPr sz="2400"/>
          </a:p>
        </p:txBody>
      </p:sp>
      <p:sp>
        <p:nvSpPr>
          <p:cNvPr id="137" name="Google Shape;137;p23"/>
          <p:cNvSpPr txBox="1"/>
          <p:nvPr>
            <p:ph idx="4294967295" type="title"/>
          </p:nvPr>
        </p:nvSpPr>
        <p:spPr>
          <a:xfrm>
            <a:off x="501750" y="887675"/>
            <a:ext cx="8140500" cy="3547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KNN: This is a classification algorithm which uses supervised learning. When training the model the data points and their classification are plotted. When testing the new data is plotted and depending on the nearest k points the new point is classified. This is ideal as the model needs to classify whether new points will be severity 1 or 2</a:t>
            </a:r>
            <a:endParaRPr b="0" sz="1100">
              <a:latin typeface="Arial"/>
              <a:ea typeface="Arial"/>
              <a:cs typeface="Arial"/>
              <a:sym typeface="Arial"/>
            </a:endParaRPr>
          </a:p>
          <a:p>
            <a:pPr indent="0" lvl="0" marL="457200" rtl="0" algn="l">
              <a:lnSpc>
                <a:spcPct val="115000"/>
              </a:lnSpc>
              <a:spcBef>
                <a:spcPts val="0"/>
              </a:spcBef>
              <a:spcAft>
                <a:spcPts val="0"/>
              </a:spcAft>
              <a:buNone/>
            </a:pPr>
            <a:r>
              <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Decision Trees: This is another classification algorithm where a tree is created based on the training data. Each leaf is a feature and 2 paths coming out of it. Depending on the value of that feature it will follow a certain path. That is how new entries are classified. Since we want to classify the severity of an accident based on the features this algorithm is ideal.</a:t>
            </a:r>
            <a:endParaRPr b="0" sz="1100">
              <a:latin typeface="Arial"/>
              <a:ea typeface="Arial"/>
              <a:cs typeface="Arial"/>
              <a:sym typeface="Arial"/>
            </a:endParaRPr>
          </a:p>
          <a:p>
            <a:pPr indent="0" lvl="0" marL="457200" rtl="0" algn="l">
              <a:lnSpc>
                <a:spcPct val="115000"/>
              </a:lnSpc>
              <a:spcBef>
                <a:spcPts val="0"/>
              </a:spcBef>
              <a:spcAft>
                <a:spcPts val="0"/>
              </a:spcAft>
              <a:buNone/>
            </a:pPr>
            <a:r>
              <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Logistic regression: Logistic regression is a form of linear regression, however where linear regression focuses on predicting continuous values Logistic regression is used to predict categorical values using a similar mechanism. Hence this would be good to use to predict whether the accidents is of severity 1 or 2</a:t>
            </a:r>
            <a:endParaRPr b="0" sz="1100">
              <a:latin typeface="Arial"/>
              <a:ea typeface="Arial"/>
              <a:cs typeface="Arial"/>
              <a:sym typeface="Arial"/>
            </a:endParaRPr>
          </a:p>
          <a:p>
            <a:pPr indent="0" lvl="0" marL="457200" rtl="0" algn="l">
              <a:lnSpc>
                <a:spcPct val="115000"/>
              </a:lnSpc>
              <a:spcBef>
                <a:spcPts val="0"/>
              </a:spcBef>
              <a:spcAft>
                <a:spcPts val="0"/>
              </a:spcAft>
              <a:buNone/>
            </a:pPr>
            <a:r>
              <a:t/>
            </a:r>
            <a:endParaRPr b="0"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0" lang="en" sz="1100">
                <a:latin typeface="Arial"/>
                <a:ea typeface="Arial"/>
                <a:cs typeface="Arial"/>
                <a:sym typeface="Arial"/>
              </a:rPr>
              <a:t>SVM works by mapping data to a high-dimensional feature space so that data points can be categorised. Hence this algorithm will be used for classification purposes</a:t>
            </a:r>
            <a:endParaRPr b="0"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Metrics Used to Evaluate Model</a:t>
            </a:r>
            <a:endParaRPr sz="2400"/>
          </a:p>
        </p:txBody>
      </p:sp>
      <p:sp>
        <p:nvSpPr>
          <p:cNvPr id="143" name="Google Shape;143;p24"/>
          <p:cNvSpPr txBox="1"/>
          <p:nvPr>
            <p:ph idx="4294967295" type="title"/>
          </p:nvPr>
        </p:nvSpPr>
        <p:spPr>
          <a:xfrm>
            <a:off x="501750" y="887675"/>
            <a:ext cx="8140500" cy="3547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1500">
              <a:latin typeface="Arial"/>
              <a:ea typeface="Arial"/>
              <a:cs typeface="Arial"/>
              <a:sym typeface="Arial"/>
            </a:endParaRPr>
          </a:p>
          <a:p>
            <a:pPr indent="0" lvl="0" marL="457200" rtl="0" algn="l">
              <a:lnSpc>
                <a:spcPct val="115000"/>
              </a:lnSpc>
              <a:spcBef>
                <a:spcPts val="0"/>
              </a:spcBef>
              <a:spcAft>
                <a:spcPts val="0"/>
              </a:spcAft>
              <a:buNone/>
            </a:pPr>
            <a:r>
              <a:rPr b="0" lang="en" sz="1800">
                <a:latin typeface="Arial"/>
                <a:ea typeface="Arial"/>
                <a:cs typeface="Arial"/>
                <a:sym typeface="Arial"/>
              </a:rPr>
              <a:t>● Jaccard Similarity Score: This will prove a score of how many of the predicted values produced by the model match the actual values</a:t>
            </a:r>
            <a:endParaRPr b="0" sz="1800">
              <a:latin typeface="Arial"/>
              <a:ea typeface="Arial"/>
              <a:cs typeface="Arial"/>
              <a:sym typeface="Arial"/>
            </a:endParaRPr>
          </a:p>
          <a:p>
            <a:pPr indent="0" lvl="0" marL="457200" rtl="0" algn="l">
              <a:lnSpc>
                <a:spcPct val="115000"/>
              </a:lnSpc>
              <a:spcBef>
                <a:spcPts val="0"/>
              </a:spcBef>
              <a:spcAft>
                <a:spcPts val="0"/>
              </a:spcAft>
              <a:buNone/>
            </a:pPr>
            <a:r>
              <a:t/>
            </a:r>
            <a:endParaRPr b="0" sz="1900">
              <a:latin typeface="Arial"/>
              <a:ea typeface="Arial"/>
              <a:cs typeface="Arial"/>
              <a:sym typeface="Arial"/>
            </a:endParaRPr>
          </a:p>
          <a:p>
            <a:pPr indent="0" lvl="0" marL="457200" rtl="0" algn="l">
              <a:lnSpc>
                <a:spcPct val="115000"/>
              </a:lnSpc>
              <a:spcBef>
                <a:spcPts val="0"/>
              </a:spcBef>
              <a:spcAft>
                <a:spcPts val="0"/>
              </a:spcAft>
              <a:buNone/>
            </a:pPr>
            <a:r>
              <a:rPr b="0" lang="en" sz="1800">
                <a:latin typeface="Arial"/>
                <a:ea typeface="Arial"/>
                <a:cs typeface="Arial"/>
                <a:sym typeface="Arial"/>
              </a:rPr>
              <a:t>● F1-score: This metric uses a confusion matrix to calculate the recall and precision values and then calculates the average to produce the F1-score</a:t>
            </a:r>
            <a:endParaRPr b="0"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Machine Learning Results</a:t>
            </a:r>
            <a:endParaRPr sz="2400"/>
          </a:p>
        </p:txBody>
      </p:sp>
      <p:graphicFrame>
        <p:nvGraphicFramePr>
          <p:cNvPr id="149" name="Google Shape;149;p25"/>
          <p:cNvGraphicFramePr/>
          <p:nvPr/>
        </p:nvGraphicFramePr>
        <p:xfrm>
          <a:off x="952500" y="1484825"/>
          <a:ext cx="3000000" cy="3000000"/>
        </p:xfrm>
        <a:graphic>
          <a:graphicData uri="http://schemas.openxmlformats.org/drawingml/2006/table">
            <a:tbl>
              <a:tblPr>
                <a:noFill/>
                <a:tableStyleId>{3B379F93-2E16-4189-B0B3-9CF97749C288}</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KNN</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Decision Tree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Logistic Regression</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100"/>
                        <a:t>SVM</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Jaccard Similarity Score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0.680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0.698</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0.696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0.697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100"/>
                        <a:t>F1-Score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FF0000"/>
                          </a:solidFill>
                        </a:rPr>
                        <a:t>0.637</a:t>
                      </a:r>
                      <a:endParaRPr sz="1100">
                        <a:solidFill>
                          <a:srgbClr val="FF0000"/>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0.605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0.601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t>0.603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4294967295" type="title"/>
          </p:nvPr>
        </p:nvSpPr>
        <p:spPr>
          <a:xfrm>
            <a:off x="535775" y="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Confusion </a:t>
            </a:r>
            <a:r>
              <a:rPr lang="en" sz="3600">
                <a:solidFill>
                  <a:schemeClr val="dk1"/>
                </a:solidFill>
              </a:rPr>
              <a:t>Matrices</a:t>
            </a:r>
            <a:endParaRPr sz="2400"/>
          </a:p>
        </p:txBody>
      </p:sp>
      <p:pic>
        <p:nvPicPr>
          <p:cNvPr id="155" name="Google Shape;155;p26"/>
          <p:cNvPicPr preferRelativeResize="0"/>
          <p:nvPr/>
        </p:nvPicPr>
        <p:blipFill>
          <a:blip r:embed="rId3">
            <a:alphaModFix/>
          </a:blip>
          <a:stretch>
            <a:fillRect/>
          </a:stretch>
        </p:blipFill>
        <p:spPr>
          <a:xfrm>
            <a:off x="152400" y="920400"/>
            <a:ext cx="3495675" cy="2828925"/>
          </a:xfrm>
          <a:prstGeom prst="rect">
            <a:avLst/>
          </a:prstGeom>
          <a:noFill/>
          <a:ln>
            <a:noFill/>
          </a:ln>
        </p:spPr>
      </p:pic>
      <p:pic>
        <p:nvPicPr>
          <p:cNvPr id="156" name="Google Shape;156;p26"/>
          <p:cNvPicPr preferRelativeResize="0"/>
          <p:nvPr/>
        </p:nvPicPr>
        <p:blipFill>
          <a:blip r:embed="rId4">
            <a:alphaModFix/>
          </a:blip>
          <a:stretch>
            <a:fillRect/>
          </a:stretch>
        </p:blipFill>
        <p:spPr>
          <a:xfrm>
            <a:off x="3800475" y="920400"/>
            <a:ext cx="3495675" cy="282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535775" y="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Confusion Matrices continued</a:t>
            </a:r>
            <a:endParaRPr sz="2400"/>
          </a:p>
        </p:txBody>
      </p:sp>
      <p:pic>
        <p:nvPicPr>
          <p:cNvPr id="162" name="Google Shape;162;p27"/>
          <p:cNvPicPr preferRelativeResize="0"/>
          <p:nvPr/>
        </p:nvPicPr>
        <p:blipFill>
          <a:blip r:embed="rId3">
            <a:alphaModFix/>
          </a:blip>
          <a:stretch>
            <a:fillRect/>
          </a:stretch>
        </p:blipFill>
        <p:spPr>
          <a:xfrm>
            <a:off x="152400" y="920400"/>
            <a:ext cx="3495675" cy="2828925"/>
          </a:xfrm>
          <a:prstGeom prst="rect">
            <a:avLst/>
          </a:prstGeom>
          <a:noFill/>
          <a:ln>
            <a:noFill/>
          </a:ln>
        </p:spPr>
      </p:pic>
      <p:pic>
        <p:nvPicPr>
          <p:cNvPr id="163" name="Google Shape;163;p27"/>
          <p:cNvPicPr preferRelativeResize="0"/>
          <p:nvPr/>
        </p:nvPicPr>
        <p:blipFill>
          <a:blip r:embed="rId4">
            <a:alphaModFix/>
          </a:blip>
          <a:stretch>
            <a:fillRect/>
          </a:stretch>
        </p:blipFill>
        <p:spPr>
          <a:xfrm>
            <a:off x="3800475" y="920400"/>
            <a:ext cx="3495675" cy="282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4294967295" type="title"/>
          </p:nvPr>
        </p:nvSpPr>
        <p:spPr>
          <a:xfrm>
            <a:off x="535775" y="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Conclusion and Future Work</a:t>
            </a:r>
            <a:endParaRPr sz="2400"/>
          </a:p>
        </p:txBody>
      </p:sp>
      <p:sp>
        <p:nvSpPr>
          <p:cNvPr id="169" name="Google Shape;169;p28"/>
          <p:cNvSpPr txBox="1"/>
          <p:nvPr>
            <p:ph idx="4294967295" type="title"/>
          </p:nvPr>
        </p:nvSpPr>
        <p:spPr>
          <a:xfrm>
            <a:off x="501750" y="887675"/>
            <a:ext cx="8140500" cy="3547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2"/>
              </a:buClr>
              <a:buSzPts val="1100"/>
              <a:buFont typeface="Arial"/>
              <a:buNone/>
            </a:pPr>
            <a:r>
              <a:rPr b="0" lang="en" sz="1600">
                <a:latin typeface="Arial"/>
                <a:ea typeface="Arial"/>
                <a:cs typeface="Arial"/>
                <a:sym typeface="Arial"/>
              </a:rPr>
              <a:t>During the process of this assignment we have analysed the data and during the explanatory analysis stage found the relationships between Light Condition. Road conditions, Weather conditions, Speeding, Under the influence and inattention and traffic accidents and presented the results. We also have mapped the number of incidents per year over the years to show trends</a:t>
            </a:r>
            <a:endParaRPr b="0" sz="1600">
              <a:latin typeface="Arial"/>
              <a:ea typeface="Arial"/>
              <a:cs typeface="Arial"/>
              <a:sym typeface="Arial"/>
            </a:endParaRPr>
          </a:p>
          <a:p>
            <a:pPr indent="0" lvl="0" marL="457200" rtl="0" algn="l">
              <a:lnSpc>
                <a:spcPct val="115000"/>
              </a:lnSpc>
              <a:spcBef>
                <a:spcPts val="0"/>
              </a:spcBef>
              <a:spcAft>
                <a:spcPts val="0"/>
              </a:spcAft>
              <a:buClr>
                <a:schemeClr val="dk2"/>
              </a:buClr>
              <a:buSzPts val="1100"/>
              <a:buFont typeface="Arial"/>
              <a:buNone/>
            </a:pPr>
            <a:r>
              <a:t/>
            </a:r>
            <a:endParaRPr b="0" sz="1100">
              <a:latin typeface="Arial"/>
              <a:ea typeface="Arial"/>
              <a:cs typeface="Arial"/>
              <a:sym typeface="Arial"/>
            </a:endParaRPr>
          </a:p>
          <a:p>
            <a:pPr indent="0" lvl="0" marL="457200" rtl="0" algn="l">
              <a:lnSpc>
                <a:spcPct val="115000"/>
              </a:lnSpc>
              <a:spcBef>
                <a:spcPts val="0"/>
              </a:spcBef>
              <a:spcAft>
                <a:spcPts val="0"/>
              </a:spcAft>
              <a:buClr>
                <a:schemeClr val="dk2"/>
              </a:buClr>
              <a:buSzPts val="1100"/>
              <a:buFont typeface="Arial"/>
              <a:buNone/>
            </a:pPr>
            <a:r>
              <a:rPr b="0" lang="en" sz="1700">
                <a:latin typeface="Arial"/>
                <a:ea typeface="Arial"/>
                <a:cs typeface="Arial"/>
                <a:sym typeface="Arial"/>
              </a:rPr>
              <a:t>Also we have attempted to create various different classification models to predict the severity of an accident and have found the models are good at predicting when the severity of an accident will be a 1</a:t>
            </a:r>
            <a:endParaRPr b="0" sz="1700">
              <a:latin typeface="Arial"/>
              <a:ea typeface="Arial"/>
              <a:cs typeface="Arial"/>
              <a:sym typeface="Arial"/>
            </a:endParaRPr>
          </a:p>
          <a:p>
            <a:pPr indent="0" lvl="0" marL="457200" rtl="0" algn="l">
              <a:lnSpc>
                <a:spcPct val="115000"/>
              </a:lnSpc>
              <a:spcBef>
                <a:spcPts val="0"/>
              </a:spcBef>
              <a:spcAft>
                <a:spcPts val="0"/>
              </a:spcAft>
              <a:buNone/>
            </a:pPr>
            <a:r>
              <a:t/>
            </a:r>
            <a:endParaRPr b="0" sz="1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 Problem</a:t>
            </a:r>
            <a:endParaRPr sz="2400"/>
          </a:p>
        </p:txBody>
      </p:sp>
      <p:sp>
        <p:nvSpPr>
          <p:cNvPr id="79" name="Google Shape;79;p14"/>
          <p:cNvSpPr txBox="1"/>
          <p:nvPr>
            <p:ph idx="4294967295" type="title"/>
          </p:nvPr>
        </p:nvSpPr>
        <p:spPr>
          <a:xfrm>
            <a:off x="535775" y="1480150"/>
            <a:ext cx="81405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The business problem is to analyse the collision dataset and build a model which can predict under the current condition if a route is dangerous or not based on past accidents</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200"/>
              </a:spcBef>
              <a:spcAft>
                <a:spcPts val="0"/>
              </a:spcAft>
              <a:buNone/>
            </a:pPr>
            <a:r>
              <a:rPr b="0" lang="en" sz="1800">
                <a:latin typeface="Lato"/>
                <a:ea typeface="Lato"/>
                <a:cs typeface="Lato"/>
                <a:sym typeface="Lato"/>
              </a:rPr>
              <a:t>This model can be useful to various navigation systems and car manufacturers as a built in safety feature which could warn users of potential hazardous routes </a:t>
            </a:r>
            <a:endParaRPr b="0" sz="1800">
              <a:latin typeface="Lato"/>
              <a:ea typeface="Lato"/>
              <a:cs typeface="Lato"/>
              <a:sym typeface="Lato"/>
            </a:endParaRPr>
          </a:p>
          <a:p>
            <a:pPr indent="0" lvl="0" marL="0" rtl="0" algn="l">
              <a:lnSpc>
                <a:spcPct val="115000"/>
              </a:lnSpc>
              <a:spcBef>
                <a:spcPts val="1200"/>
              </a:spcBef>
              <a:spcAft>
                <a:spcPts val="0"/>
              </a:spcAft>
              <a:buClr>
                <a:schemeClr val="dk2"/>
              </a:buClr>
              <a:buSzPts val="1100"/>
              <a:buFont typeface="Arial"/>
              <a:buNone/>
            </a:pPr>
            <a:r>
              <a:t/>
            </a:r>
            <a:endParaRPr b="0" sz="1800">
              <a:latin typeface="Lato"/>
              <a:ea typeface="Lato"/>
              <a:cs typeface="Lato"/>
              <a:sym typeface="Lato"/>
            </a:endParaRPr>
          </a:p>
          <a:p>
            <a:pPr indent="0" lvl="0" marL="0" rtl="0" algn="l">
              <a:lnSpc>
                <a:spcPct val="115000"/>
              </a:lnSpc>
              <a:spcBef>
                <a:spcPts val="1200"/>
              </a:spcBef>
              <a:spcAft>
                <a:spcPts val="0"/>
              </a:spcAft>
              <a:buClr>
                <a:schemeClr val="dk2"/>
              </a:buClr>
              <a:buSzPts val="1100"/>
              <a:buFont typeface="Arial"/>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600"/>
              </a:spcBef>
              <a:spcAft>
                <a:spcPts val="0"/>
              </a:spcAft>
              <a:buClr>
                <a:schemeClr val="dk2"/>
              </a:buClr>
              <a:buSzPts val="1100"/>
              <a:buFont typeface="Arial"/>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Background of Problem</a:t>
            </a:r>
            <a:endParaRPr sz="2400"/>
          </a:p>
        </p:txBody>
      </p:sp>
      <p:sp>
        <p:nvSpPr>
          <p:cNvPr id="85" name="Google Shape;85;p15"/>
          <p:cNvSpPr txBox="1"/>
          <p:nvPr>
            <p:ph idx="4294967295" type="title"/>
          </p:nvPr>
        </p:nvSpPr>
        <p:spPr>
          <a:xfrm>
            <a:off x="535775" y="1480150"/>
            <a:ext cx="81405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1800">
                <a:latin typeface="Lato"/>
                <a:ea typeface="Lato"/>
                <a:cs typeface="Lato"/>
                <a:sym typeface="Lato"/>
              </a:rPr>
              <a:t>According to SDOT Traffic Management Division in 2019 there were over 9000 accidents in Seattle. 32% of those resulted in injuries. In 2020 there have been 2245 accidents. This can be avoided by using collected data to build a machine learning model which can predict whether a route is dangerous based on the current conditions. </a:t>
            </a:r>
            <a:endParaRPr b="0" sz="1800">
              <a:latin typeface="Lato"/>
              <a:ea typeface="Lato"/>
              <a:cs typeface="Lato"/>
              <a:sym typeface="Lato"/>
            </a:endParaRPr>
          </a:p>
          <a:p>
            <a:pPr indent="0" lvl="0" marL="0" rtl="0" algn="l">
              <a:lnSpc>
                <a:spcPct val="115000"/>
              </a:lnSpc>
              <a:spcBef>
                <a:spcPts val="12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2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2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2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200"/>
              </a:spcBef>
              <a:spcAft>
                <a:spcPts val="0"/>
              </a:spcAft>
              <a:buNone/>
            </a:pPr>
            <a:r>
              <a:t/>
            </a:r>
            <a:endParaRPr b="0" sz="1800">
              <a:latin typeface="Lato"/>
              <a:ea typeface="Lato"/>
              <a:cs typeface="Lato"/>
              <a:sym typeface="Lato"/>
            </a:endParaRPr>
          </a:p>
          <a:p>
            <a:pPr indent="0" lvl="0" marL="0" rtl="0" algn="l">
              <a:lnSpc>
                <a:spcPct val="115000"/>
              </a:lnSpc>
              <a:spcBef>
                <a:spcPts val="1200"/>
              </a:spcBef>
              <a:spcAft>
                <a:spcPts val="0"/>
              </a:spcAft>
              <a:buNone/>
            </a:pPr>
            <a:r>
              <a:t/>
            </a:r>
            <a:endParaRPr b="0" sz="1800">
              <a:latin typeface="Lato"/>
              <a:ea typeface="Lato"/>
              <a:cs typeface="Lato"/>
              <a:sym typeface="Lato"/>
            </a:endParaRPr>
          </a:p>
          <a:p>
            <a:pPr indent="0" lvl="0" marL="0" rtl="0" algn="l">
              <a:lnSpc>
                <a:spcPct val="115000"/>
              </a:lnSpc>
              <a:spcBef>
                <a:spcPts val="12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		</a:t>
            </a:r>
            <a:endParaRPr b="0" sz="1800">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Acquisition</a:t>
            </a:r>
            <a:endParaRPr sz="2400"/>
          </a:p>
        </p:txBody>
      </p:sp>
      <p:sp>
        <p:nvSpPr>
          <p:cNvPr id="91" name="Google Shape;91;p16"/>
          <p:cNvSpPr txBox="1"/>
          <p:nvPr>
            <p:ph idx="4294967295" type="title"/>
          </p:nvPr>
        </p:nvSpPr>
        <p:spPr>
          <a:xfrm>
            <a:off x="501750" y="887675"/>
            <a:ext cx="8140500" cy="3547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1800">
                <a:latin typeface="Lato"/>
                <a:ea typeface="Lato"/>
                <a:cs typeface="Lato"/>
                <a:sym typeface="Lato"/>
              </a:rPr>
              <a:t>The data we will be using is provided by the SDOT Traffic Management Division and Traffic Records Group. It has various information of accidents that has occurred from 2004 to the present day.</a:t>
            </a:r>
            <a:endParaRPr b="0" sz="1800">
              <a:latin typeface="Lato"/>
              <a:ea typeface="Lato"/>
              <a:cs typeface="Lato"/>
              <a:sym typeface="Lato"/>
            </a:endParaRPr>
          </a:p>
          <a:p>
            <a:pPr indent="0" lvl="0" marL="0" rtl="0" algn="l">
              <a:lnSpc>
                <a:spcPct val="100000"/>
              </a:lnSpc>
              <a:spcBef>
                <a:spcPts val="1200"/>
              </a:spcBef>
              <a:spcAft>
                <a:spcPts val="0"/>
              </a:spcAft>
              <a:buNone/>
            </a:pPr>
            <a:r>
              <a:rPr b="0" lang="en" sz="1800">
                <a:latin typeface="Lato"/>
                <a:ea typeface="Lato"/>
                <a:cs typeface="Lato"/>
                <a:sym typeface="Lato"/>
              </a:rPr>
              <a:t>Includes:	</a:t>
            </a:r>
            <a:r>
              <a:rPr b="0" lang="en" sz="1800">
                <a:latin typeface="Lato"/>
                <a:ea typeface="Lato"/>
                <a:cs typeface="Lato"/>
                <a:sym typeface="Lato"/>
              </a:rPr>
              <a:t>										</a:t>
            </a:r>
            <a:endParaRPr b="0" sz="1800">
              <a:latin typeface="Lato"/>
              <a:ea typeface="Lato"/>
              <a:cs typeface="Lato"/>
              <a:sym typeface="Lato"/>
            </a:endParaRPr>
          </a:p>
          <a:p>
            <a:pPr indent="-342900" lvl="0" marL="457200" rtl="0" algn="l">
              <a:lnSpc>
                <a:spcPct val="100000"/>
              </a:lnSpc>
              <a:spcBef>
                <a:spcPts val="1200"/>
              </a:spcBef>
              <a:spcAft>
                <a:spcPts val="0"/>
              </a:spcAft>
              <a:buSzPts val="1800"/>
              <a:buFont typeface="Lato"/>
              <a:buChar char="●"/>
            </a:pPr>
            <a:r>
              <a:rPr b="0" lang="en" sz="1800">
                <a:latin typeface="Lato"/>
                <a:ea typeface="Lato"/>
                <a:cs typeface="Lato"/>
                <a:sym typeface="Lato"/>
              </a:rPr>
              <a:t>Severity of the incident</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Location of the incident</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Whether or not the accident was caused due to inattention or if drugs or alcohol was involved or if speeding was involved</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Weather at the time of the incident</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Road condition at time of incident</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Light condition at time of incident</a:t>
            </a:r>
            <a:endParaRPr b="0"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Data Cleaning</a:t>
            </a:r>
            <a:endParaRPr sz="2400"/>
          </a:p>
        </p:txBody>
      </p:sp>
      <p:sp>
        <p:nvSpPr>
          <p:cNvPr id="97" name="Google Shape;97;p17"/>
          <p:cNvSpPr txBox="1"/>
          <p:nvPr>
            <p:ph idx="4294967295" type="title"/>
          </p:nvPr>
        </p:nvSpPr>
        <p:spPr>
          <a:xfrm>
            <a:off x="501750" y="887675"/>
            <a:ext cx="8140500" cy="3547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SzPts val="1800"/>
              <a:buFont typeface="Lato"/>
              <a:buChar char="●"/>
            </a:pPr>
            <a:r>
              <a:rPr b="0" lang="en" sz="1800">
                <a:latin typeface="Lato"/>
                <a:ea typeface="Lato"/>
                <a:cs typeface="Lato"/>
                <a:sym typeface="Lato"/>
              </a:rPr>
              <a:t>Removed incidents where not enough information was present</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Removed incidents where X and Y coordinate was not present</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Cleaned up columns indication under influence, speeding and inattention to only contain 0 and 1 values</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Changed information containing junction type, Address Type, Weather conditions, road conditions and light conditions from categorical data to binary data and removed nulls</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Removed information after the incident occurred</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Removed ID information about the incident</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Removed repetitive information</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Data </a:t>
            </a:r>
            <a:r>
              <a:rPr b="0" lang="en" sz="1800">
                <a:latin typeface="Lato"/>
                <a:ea typeface="Lato"/>
                <a:cs typeface="Lato"/>
                <a:sym typeface="Lato"/>
              </a:rPr>
              <a:t>contains 185653 entries and 17 features</a:t>
            </a:r>
            <a:endParaRPr b="0"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Speeding Incidents</a:t>
            </a:r>
            <a:endParaRPr sz="2400"/>
          </a:p>
        </p:txBody>
      </p:sp>
      <p:sp>
        <p:nvSpPr>
          <p:cNvPr id="103" name="Google Shape;103;p18"/>
          <p:cNvSpPr txBox="1"/>
          <p:nvPr>
            <p:ph idx="4294967295" type="title"/>
          </p:nvPr>
        </p:nvSpPr>
        <p:spPr>
          <a:xfrm>
            <a:off x="501750" y="887675"/>
            <a:ext cx="8140500" cy="3547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SzPts val="1800"/>
              <a:buFont typeface="Lato"/>
              <a:buChar char="●"/>
            </a:pPr>
            <a:r>
              <a:rPr b="0" lang="en" sz="1800">
                <a:latin typeface="Lato"/>
                <a:ea typeface="Lato"/>
                <a:cs typeface="Lato"/>
                <a:sym typeface="Lato"/>
              </a:rPr>
              <a:t>Number of accidents with speeding involved: ​8681</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Percentage of severity 2 accidents when speeding was involved: 38.2%</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Number of accidents with speeding not involved: ​176972</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Percentage of severity 2 accidents when speeding was not involved: 30.2%</a:t>
            </a:r>
            <a:endParaRPr b="0" sz="1800">
              <a:latin typeface="Lato"/>
              <a:ea typeface="Lato"/>
              <a:cs typeface="Lato"/>
              <a:sym typeface="Lato"/>
            </a:endParaRPr>
          </a:p>
          <a:p>
            <a:pPr indent="0" lvl="0" marL="0" rtl="0" algn="l">
              <a:lnSpc>
                <a:spcPct val="100000"/>
              </a:lnSpc>
              <a:spcBef>
                <a:spcPts val="1200"/>
              </a:spcBef>
              <a:spcAft>
                <a:spcPts val="0"/>
              </a:spcAft>
              <a:buNone/>
            </a:pPr>
            <a:r>
              <a:t/>
            </a:r>
            <a:endParaRPr b="0" sz="1800">
              <a:latin typeface="Lato"/>
              <a:ea typeface="Lato"/>
              <a:cs typeface="Lato"/>
              <a:sym typeface="Lato"/>
            </a:endParaRPr>
          </a:p>
          <a:p>
            <a:pPr indent="-342900" lvl="0" marL="457200" rtl="0" algn="l">
              <a:lnSpc>
                <a:spcPct val="100000"/>
              </a:lnSpc>
              <a:spcBef>
                <a:spcPts val="1200"/>
              </a:spcBef>
              <a:spcAft>
                <a:spcPts val="0"/>
              </a:spcAft>
              <a:buSzPts val="1800"/>
              <a:buFont typeface="Lato"/>
              <a:buChar char="●"/>
            </a:pPr>
            <a:r>
              <a:rPr b="0" lang="en" sz="1800">
                <a:latin typeface="Lato"/>
                <a:ea typeface="Lato"/>
                <a:cs typeface="Lato"/>
                <a:sym typeface="Lato"/>
              </a:rPr>
              <a:t>From the results we can we can conclude that the majority of accidents did not involve speeding and those that did only 38% resulted in severity 2 accidents</a:t>
            </a:r>
            <a:endParaRPr b="0"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Under Influence</a:t>
            </a:r>
            <a:r>
              <a:rPr lang="en" sz="3600">
                <a:solidFill>
                  <a:schemeClr val="dk1"/>
                </a:solidFill>
              </a:rPr>
              <a:t> Incidents</a:t>
            </a:r>
            <a:endParaRPr sz="2400"/>
          </a:p>
        </p:txBody>
      </p:sp>
      <p:sp>
        <p:nvSpPr>
          <p:cNvPr id="109" name="Google Shape;109;p19"/>
          <p:cNvSpPr txBox="1"/>
          <p:nvPr>
            <p:ph idx="4294967295" type="title"/>
          </p:nvPr>
        </p:nvSpPr>
        <p:spPr>
          <a:xfrm>
            <a:off x="501750" y="887675"/>
            <a:ext cx="8140500" cy="3547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SzPts val="1800"/>
              <a:buFont typeface="Lato"/>
              <a:buChar char="●"/>
            </a:pPr>
            <a:r>
              <a:rPr b="0" lang="en" sz="1800">
                <a:latin typeface="Lato"/>
                <a:ea typeface="Lato"/>
                <a:cs typeface="Lato"/>
                <a:sym typeface="Lato"/>
              </a:rPr>
              <a:t>Number of accidents which involved being under the influence: ​8855</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Percentage of severity 2 accidents ​which involved being under the influence​: 39%</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Number of accidents which did not involve being under the influence: ​176798 Percentage of severity 2 accidents ​which did not involve being under the influence​: 30%</a:t>
            </a:r>
            <a:endParaRPr b="0" sz="1800">
              <a:latin typeface="Lato"/>
              <a:ea typeface="Lato"/>
              <a:cs typeface="Lato"/>
              <a:sym typeface="Lato"/>
            </a:endParaRPr>
          </a:p>
          <a:p>
            <a:pPr indent="0" lvl="0" marL="457200" rtl="0" algn="l">
              <a:lnSpc>
                <a:spcPct val="100000"/>
              </a:lnSpc>
              <a:spcBef>
                <a:spcPts val="1200"/>
              </a:spcBef>
              <a:spcAft>
                <a:spcPts val="0"/>
              </a:spcAft>
              <a:buNone/>
            </a:pPr>
            <a:r>
              <a:t/>
            </a:r>
            <a:endParaRPr b="0" sz="1800">
              <a:latin typeface="Lato"/>
              <a:ea typeface="Lato"/>
              <a:cs typeface="Lato"/>
              <a:sym typeface="Lato"/>
            </a:endParaRPr>
          </a:p>
          <a:p>
            <a:pPr indent="-342900" lvl="0" marL="457200" rtl="0" algn="l">
              <a:lnSpc>
                <a:spcPct val="100000"/>
              </a:lnSpc>
              <a:spcBef>
                <a:spcPts val="1200"/>
              </a:spcBef>
              <a:spcAft>
                <a:spcPts val="0"/>
              </a:spcAft>
              <a:buSzPts val="1800"/>
              <a:buFont typeface="Lato"/>
              <a:buChar char="●"/>
            </a:pPr>
            <a:r>
              <a:rPr b="0" lang="en" sz="1800">
                <a:latin typeface="Lato"/>
                <a:ea typeface="Lato"/>
                <a:cs typeface="Lato"/>
                <a:sym typeface="Lato"/>
              </a:rPr>
              <a:t>From the results we can conclude that the majority of accidents did not involve being under the influence and those that did only 39% resulted in severity 2 accidents</a:t>
            </a:r>
            <a:endParaRPr b="0" sz="1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Inattention</a:t>
            </a:r>
            <a:r>
              <a:rPr lang="en" sz="3600">
                <a:solidFill>
                  <a:schemeClr val="dk1"/>
                </a:solidFill>
              </a:rPr>
              <a:t> Incidents</a:t>
            </a:r>
            <a:endParaRPr sz="2400"/>
          </a:p>
        </p:txBody>
      </p:sp>
      <p:sp>
        <p:nvSpPr>
          <p:cNvPr id="115" name="Google Shape;115;p20"/>
          <p:cNvSpPr txBox="1"/>
          <p:nvPr>
            <p:ph idx="4294967295" type="title"/>
          </p:nvPr>
        </p:nvSpPr>
        <p:spPr>
          <a:xfrm>
            <a:off x="501750" y="887675"/>
            <a:ext cx="8140500" cy="3547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SzPts val="1800"/>
              <a:buFont typeface="Lato"/>
              <a:buChar char="●"/>
            </a:pPr>
            <a:r>
              <a:rPr b="0" lang="en" sz="1800">
                <a:latin typeface="Lato"/>
                <a:ea typeface="Lato"/>
                <a:cs typeface="Lato"/>
                <a:sym typeface="Lato"/>
              </a:rPr>
              <a:t>Number of accidents which involved inattention: ​28754 Percentage of severity 2 accidents ​which involved inattention:​ 35%</a:t>
            </a:r>
            <a:endParaRPr b="0" sz="1800">
              <a:latin typeface="Lato"/>
              <a:ea typeface="Lato"/>
              <a:cs typeface="Lato"/>
              <a:sym typeface="Lato"/>
            </a:endParaRPr>
          </a:p>
          <a:p>
            <a:pPr indent="-342900" lvl="0" marL="457200" rtl="0" algn="l">
              <a:lnSpc>
                <a:spcPct val="100000"/>
              </a:lnSpc>
              <a:spcBef>
                <a:spcPts val="0"/>
              </a:spcBef>
              <a:spcAft>
                <a:spcPts val="0"/>
              </a:spcAft>
              <a:buSzPts val="1800"/>
              <a:buFont typeface="Lato"/>
              <a:buChar char="●"/>
            </a:pPr>
            <a:r>
              <a:rPr b="0" lang="en" sz="1800">
                <a:latin typeface="Lato"/>
                <a:ea typeface="Lato"/>
                <a:cs typeface="Lato"/>
                <a:sym typeface="Lato"/>
              </a:rPr>
              <a:t>Number of accidents which did not involve inattention : ​156899 Percentage of severity 2 accidents ​which did not involve inattention​: 30%</a:t>
            </a:r>
            <a:endParaRPr b="0" sz="1800">
              <a:latin typeface="Lato"/>
              <a:ea typeface="Lato"/>
              <a:cs typeface="Lato"/>
              <a:sym typeface="Lato"/>
            </a:endParaRPr>
          </a:p>
          <a:p>
            <a:pPr indent="0" lvl="0" marL="457200" rtl="0" algn="l">
              <a:lnSpc>
                <a:spcPct val="100000"/>
              </a:lnSpc>
              <a:spcBef>
                <a:spcPts val="1200"/>
              </a:spcBef>
              <a:spcAft>
                <a:spcPts val="0"/>
              </a:spcAft>
              <a:buNone/>
            </a:pPr>
            <a:r>
              <a:t/>
            </a:r>
            <a:endParaRPr b="0" sz="1800">
              <a:latin typeface="Lato"/>
              <a:ea typeface="Lato"/>
              <a:cs typeface="Lato"/>
              <a:sym typeface="Lato"/>
            </a:endParaRPr>
          </a:p>
          <a:p>
            <a:pPr indent="-342900" lvl="0" marL="457200" rtl="0" algn="l">
              <a:lnSpc>
                <a:spcPct val="100000"/>
              </a:lnSpc>
              <a:spcBef>
                <a:spcPts val="1200"/>
              </a:spcBef>
              <a:spcAft>
                <a:spcPts val="0"/>
              </a:spcAft>
              <a:buSzPts val="1800"/>
              <a:buFont typeface="Lato"/>
              <a:buChar char="●"/>
            </a:pPr>
            <a:r>
              <a:rPr b="0" lang="en" sz="1800">
                <a:latin typeface="Lato"/>
                <a:ea typeface="Lato"/>
                <a:cs typeface="Lato"/>
                <a:sym typeface="Lato"/>
              </a:rPr>
              <a:t>From the results we can see that a significant proportion of accidents were caused by inattention with 35% of those result in severity 2 injuries</a:t>
            </a:r>
            <a:endParaRPr b="0" sz="18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4294967295" type="title"/>
          </p:nvPr>
        </p:nvSpPr>
        <p:spPr>
          <a:xfrm>
            <a:off x="535775" y="261150"/>
            <a:ext cx="7421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Condition of Incidents</a:t>
            </a:r>
            <a:endParaRPr sz="2400"/>
          </a:p>
        </p:txBody>
      </p:sp>
      <p:pic>
        <p:nvPicPr>
          <p:cNvPr id="121" name="Google Shape;121;p21"/>
          <p:cNvPicPr preferRelativeResize="0"/>
          <p:nvPr/>
        </p:nvPicPr>
        <p:blipFill>
          <a:blip r:embed="rId3">
            <a:alphaModFix/>
          </a:blip>
          <a:stretch>
            <a:fillRect/>
          </a:stretch>
        </p:blipFill>
        <p:spPr>
          <a:xfrm>
            <a:off x="77225" y="1029150"/>
            <a:ext cx="3419475" cy="3200400"/>
          </a:xfrm>
          <a:prstGeom prst="rect">
            <a:avLst/>
          </a:prstGeom>
          <a:noFill/>
          <a:ln>
            <a:noFill/>
          </a:ln>
        </p:spPr>
      </p:pic>
      <p:pic>
        <p:nvPicPr>
          <p:cNvPr id="122" name="Google Shape;122;p21"/>
          <p:cNvPicPr preferRelativeResize="0"/>
          <p:nvPr/>
        </p:nvPicPr>
        <p:blipFill>
          <a:blip r:embed="rId4">
            <a:alphaModFix/>
          </a:blip>
          <a:stretch>
            <a:fillRect/>
          </a:stretch>
        </p:blipFill>
        <p:spPr>
          <a:xfrm>
            <a:off x="3496700" y="1136963"/>
            <a:ext cx="2886075" cy="2984775"/>
          </a:xfrm>
          <a:prstGeom prst="rect">
            <a:avLst/>
          </a:prstGeom>
          <a:noFill/>
          <a:ln>
            <a:noFill/>
          </a:ln>
        </p:spPr>
      </p:pic>
      <p:pic>
        <p:nvPicPr>
          <p:cNvPr id="123" name="Google Shape;123;p21"/>
          <p:cNvPicPr preferRelativeResize="0"/>
          <p:nvPr/>
        </p:nvPicPr>
        <p:blipFill>
          <a:blip r:embed="rId5">
            <a:alphaModFix/>
          </a:blip>
          <a:stretch>
            <a:fillRect/>
          </a:stretch>
        </p:blipFill>
        <p:spPr>
          <a:xfrm>
            <a:off x="6535175" y="1181550"/>
            <a:ext cx="2456425" cy="20233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