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07" r:id="rId2"/>
    <p:sldId id="400" r:id="rId3"/>
    <p:sldId id="394" r:id="rId4"/>
    <p:sldId id="393" r:id="rId5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66AE2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 autoAdjust="0"/>
    <p:restoredTop sz="90144" autoAdjust="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580" y="-90"/>
      </p:cViewPr>
      <p:guideLst>
        <p:guide orient="horz" pos="2920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fld id="{46C97EC7-164A-482B-B996-09DA390C9B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3725"/>
            <a:ext cx="5130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fld id="{1DF5CB9C-9F6A-4BDE-B8A6-DD4FB1A01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www.vita.virginia.gov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www.vita.virginia.gov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0600"/>
            <a:ext cx="2057400" cy="5364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6019800" cy="5364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www.vita.virginia.gov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www.vita.virginia.gov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www.vita.virginia.gov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www.vita.virginia.gov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www.vita.virginia.gov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www.vita.virginia.gov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www.vita.virginia.gov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www.vita.virginia.gov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www.vita.virginia.gov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66A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7" name="Picture 8" descr="thinBanner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0" y="1066800"/>
            <a:ext cx="91440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906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438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www.vita.virginia.gov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66A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2" name="Picture 9" descr="VITAlogo"/>
          <p:cNvPicPr>
            <a:picLocks noChangeAspect="1" noChangeArrowheads="1"/>
          </p:cNvPicPr>
          <p:nvPr userDrawn="1"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457200" y="304800"/>
            <a:ext cx="14478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0" descr="VITAtext"/>
          <p:cNvPicPr>
            <a:picLocks noChangeAspect="1" noChangeArrowheads="1"/>
          </p:cNvPicPr>
          <p:nvPr userDrawn="1"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1981200" y="471488"/>
            <a:ext cx="49530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1" descr="stateSeal"/>
          <p:cNvPicPr>
            <a:picLocks noChangeAspect="1" noChangeArrowheads="1"/>
          </p:cNvPicPr>
          <p:nvPr userDrawn="1"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8153400" y="381000"/>
            <a:ext cx="454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8382000" y="6537325"/>
            <a:ext cx="204788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fld id="{3D3E63D5-F86E-458E-B85A-B7A952509AFC}" type="slidenum">
              <a:rPr lang="en-US" sz="1000">
                <a:solidFill>
                  <a:schemeClr val="bg1"/>
                </a:solidFill>
              </a:rPr>
              <a:pPr algn="ctr">
                <a:defRPr/>
              </a:pPr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Virginia Parcels Workgroup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WebEx on Aug 27 started a group of stakeholders that will:</a:t>
            </a:r>
            <a:endParaRPr lang="en-US" sz="2400" dirty="0" smtClean="0"/>
          </a:p>
          <a:p>
            <a:pPr lvl="1"/>
            <a:r>
              <a:rPr lang="en-US" dirty="0" smtClean="0"/>
              <a:t>Inventory and compile existing digital parcel </a:t>
            </a:r>
            <a:r>
              <a:rPr lang="en-US" dirty="0" smtClean="0"/>
              <a:t>datasets</a:t>
            </a:r>
          </a:p>
          <a:p>
            <a:pPr lvl="1"/>
            <a:r>
              <a:rPr lang="en-US" dirty="0" smtClean="0"/>
              <a:t>Recommend parcel data standards and best practices</a:t>
            </a:r>
          </a:p>
          <a:p>
            <a:pPr lvl="1"/>
            <a:r>
              <a:rPr lang="en-US" dirty="0" smtClean="0"/>
              <a:t>Promote data sharing and incorporate parcel data in the existing clearinghouse</a:t>
            </a:r>
          </a:p>
          <a:p>
            <a:pPr lvl="1"/>
            <a:r>
              <a:rPr lang="en-US" dirty="0" smtClean="0"/>
              <a:t>Investigate the potential for a seamless statewide parcel spatial database.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www.vita.virginia.gov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governments</a:t>
            </a:r>
          </a:p>
          <a:p>
            <a:pPr lvl="1"/>
            <a:r>
              <a:rPr lang="en-US" dirty="0" smtClean="0"/>
              <a:t>Assessment offices</a:t>
            </a:r>
          </a:p>
          <a:p>
            <a:pPr lvl="1"/>
            <a:r>
              <a:rPr lang="en-US" dirty="0" smtClean="0"/>
              <a:t>GIS staff</a:t>
            </a:r>
          </a:p>
          <a:p>
            <a:r>
              <a:rPr lang="en-US" dirty="0" smtClean="0"/>
              <a:t>Private geospatial services providers</a:t>
            </a:r>
          </a:p>
          <a:p>
            <a:r>
              <a:rPr lang="en-US" dirty="0" smtClean="0"/>
              <a:t>Surveyors</a:t>
            </a:r>
          </a:p>
          <a:p>
            <a:r>
              <a:rPr lang="en-US" dirty="0" smtClean="0"/>
              <a:t>State Agencies</a:t>
            </a:r>
          </a:p>
          <a:p>
            <a:pPr lvl="1"/>
            <a:r>
              <a:rPr lang="en-US" dirty="0" smtClean="0"/>
              <a:t>Tax, DGS, DEM, DCR, DGIF, DEQ, DOF</a:t>
            </a:r>
          </a:p>
          <a:p>
            <a:r>
              <a:rPr lang="en-US" dirty="0" smtClean="0"/>
              <a:t>Real Estate Industry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www.vita.virginia.gov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Improved inventory and data collection </a:t>
            </a: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for 2013</a:t>
            </a:r>
            <a:endParaRPr lang="en-US" sz="24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Develop and adopt a standard for a core set of parcel attributes </a:t>
            </a:r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dirty="0" smtClean="0"/>
              <a:t>2013-2014)</a:t>
            </a:r>
            <a:endParaRPr lang="en-US" sz="24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2400" dirty="0" smtClean="0"/>
              <a:t>Create a statewide layer of parcels with attributes translated to the core set </a:t>
            </a:r>
            <a:r>
              <a:rPr lang="en-US" sz="2400" dirty="0" smtClean="0"/>
              <a:t>(2014)</a:t>
            </a:r>
            <a:endParaRPr lang="en-US" sz="2400" dirty="0" smtClean="0"/>
          </a:p>
          <a:p>
            <a:pPr lvl="1"/>
            <a:r>
              <a:rPr lang="en-US" sz="2000" dirty="0" smtClean="0"/>
              <a:t>Incomplete and un-reconciled geometry </a:t>
            </a:r>
          </a:p>
          <a:p>
            <a:pPr lvl="1"/>
            <a:r>
              <a:rPr lang="en-US" sz="2000" dirty="0" smtClean="0"/>
              <a:t>Incomplete attributes</a:t>
            </a:r>
          </a:p>
          <a:p>
            <a:r>
              <a:rPr lang="en-US" sz="24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In out years move to</a:t>
            </a:r>
          </a:p>
          <a:p>
            <a:pPr lvl="1"/>
            <a:r>
              <a:rPr lang="en-US" sz="2000" dirty="0" smtClean="0"/>
              <a:t>Reconciled </a:t>
            </a:r>
            <a:r>
              <a:rPr lang="en-US" sz="2000" dirty="0" smtClean="0"/>
              <a:t>geometry</a:t>
            </a:r>
          </a:p>
          <a:p>
            <a:pPr lvl="1"/>
            <a:r>
              <a:rPr lang="en-US" sz="2000" dirty="0" smtClean="0"/>
              <a:t>C</a:t>
            </a:r>
            <a:r>
              <a:rPr lang="en-US" sz="2000" dirty="0" smtClean="0"/>
              <a:t>omplete </a:t>
            </a:r>
            <a:r>
              <a:rPr lang="en-US" sz="2000" dirty="0" smtClean="0"/>
              <a:t>set of core attributes</a:t>
            </a:r>
          </a:p>
          <a:p>
            <a:pPr lvl="1"/>
            <a:endParaRPr lang="en-US" sz="2000" dirty="0" smtClean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www.vita.virginia.gov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www.vita.virginia.gov</a:t>
            </a:r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1828800"/>
            <a:ext cx="9144000" cy="4303713"/>
            <a:chOff x="0" y="1828800"/>
            <a:chExt cx="9144000" cy="4303713"/>
          </a:xfrm>
        </p:grpSpPr>
        <p:pic>
          <p:nvPicPr>
            <p:cNvPr id="5123" name="Picture 4" descr="Virginia Tax Parcels 2013.jpg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0" y="1828800"/>
              <a:ext cx="9144000" cy="430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4" name="TextBox 7"/>
            <p:cNvSpPr txBox="1">
              <a:spLocks noChangeArrowheads="1"/>
            </p:cNvSpPr>
            <p:nvPr/>
          </p:nvSpPr>
          <p:spPr bwMode="auto">
            <a:xfrm>
              <a:off x="304800" y="2952750"/>
              <a:ext cx="3810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/>
                <a:t>5</a:t>
              </a:r>
            </a:p>
          </p:txBody>
        </p:sp>
        <p:sp>
          <p:nvSpPr>
            <p:cNvPr id="5125" name="TextBox 8"/>
            <p:cNvSpPr txBox="1">
              <a:spLocks noChangeArrowheads="1"/>
            </p:cNvSpPr>
            <p:nvPr/>
          </p:nvSpPr>
          <p:spPr bwMode="auto">
            <a:xfrm>
              <a:off x="304800" y="3228975"/>
              <a:ext cx="3810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/>
                <a:t>81</a:t>
              </a:r>
            </a:p>
          </p:txBody>
        </p:sp>
        <p:sp>
          <p:nvSpPr>
            <p:cNvPr id="5126" name="TextBox 9"/>
            <p:cNvSpPr txBox="1">
              <a:spLocks noChangeArrowheads="1"/>
            </p:cNvSpPr>
            <p:nvPr/>
          </p:nvSpPr>
          <p:spPr bwMode="auto">
            <a:xfrm>
              <a:off x="304800" y="3533775"/>
              <a:ext cx="3810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/>
                <a:t>1</a:t>
              </a:r>
            </a:p>
          </p:txBody>
        </p:sp>
        <p:sp>
          <p:nvSpPr>
            <p:cNvPr id="5127" name="TextBox 10"/>
            <p:cNvSpPr txBox="1">
              <a:spLocks noChangeArrowheads="1"/>
            </p:cNvSpPr>
            <p:nvPr/>
          </p:nvSpPr>
          <p:spPr bwMode="auto">
            <a:xfrm>
              <a:off x="2481263" y="2943225"/>
              <a:ext cx="3810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/>
                <a:t>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00313" y="3238500"/>
              <a:ext cx="381000" cy="2762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chemeClr val="accent3"/>
                  </a:solidFill>
                </a:rPr>
                <a:t>3</a:t>
              </a:r>
            </a:p>
          </p:txBody>
        </p:sp>
        <p:sp>
          <p:nvSpPr>
            <p:cNvPr id="5129" name="TextBox 12"/>
            <p:cNvSpPr txBox="1">
              <a:spLocks noChangeArrowheads="1"/>
            </p:cNvSpPr>
            <p:nvPr/>
          </p:nvSpPr>
          <p:spPr bwMode="auto">
            <a:xfrm>
              <a:off x="2476500" y="3524250"/>
              <a:ext cx="3810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/>
                <a:t>40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457200" y="1066800"/>
            <a:ext cx="8229600" cy="76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Parcels Inventory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5343</TotalTime>
  <Words>151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Virginia Parcels Workgroup</vt:lpstr>
      <vt:lpstr>Stakeholders</vt:lpstr>
      <vt:lpstr>Next Steps </vt:lpstr>
      <vt:lpstr>Slide 4</vt:lpstr>
    </vt:vector>
  </TitlesOfParts>
  <Company>VITA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Stout, Wendy (VITA)</dc:creator>
  <cp:lastModifiedBy>fvw07115</cp:lastModifiedBy>
  <cp:revision>199</cp:revision>
  <dcterms:created xsi:type="dcterms:W3CDTF">2005-03-23T18:12:39Z</dcterms:created>
  <dcterms:modified xsi:type="dcterms:W3CDTF">2013-09-06T15:45:12Z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>PowerPoint Template</vt:lpwstr>
  </property>
  <property fmtid="{D5CDD505-2E9C-101B-9397-08002B2CF9AE}" pid="3" name="Owner">
    <vt:lpwstr>Jenny Hunter</vt:lpwstr>
  </property>
  <property fmtid="{D5CDD505-2E9C-101B-9397-08002B2CF9AE}" pid="4" name="Status">
    <vt:lpwstr/>
  </property>
</Properties>
</file>