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274" r:id="rId6"/>
    <p:sldId id="278" r:id="rId7"/>
    <p:sldId id="279" r:id="rId8"/>
    <p:sldId id="280" r:id="rId9"/>
    <p:sldId id="281" r:id="rId10"/>
    <p:sldId id="275" r:id="rId11"/>
    <p:sldId id="276" r:id="rId12"/>
    <p:sldId id="28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E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9" autoAdjust="0"/>
    <p:restoredTop sz="90231" autoAdjust="0"/>
  </p:normalViewPr>
  <p:slideViewPr>
    <p:cSldViewPr>
      <p:cViewPr varScale="1">
        <p:scale>
          <a:sx n="66" d="100"/>
          <a:sy n="66" d="100"/>
        </p:scale>
        <p:origin x="-4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152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0A5C08-5DB6-4992-9588-BFB60238F9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078B95-7A80-4542-8CB4-3941281037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1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1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66A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thinBanner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066802"/>
            <a:ext cx="9144000" cy="731839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438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www.vita.virginia.gov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66A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9" descr="VITA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304802"/>
            <a:ext cx="1447800" cy="504825"/>
          </a:xfrm>
          <a:prstGeom prst="rect">
            <a:avLst/>
          </a:prstGeom>
          <a:noFill/>
        </p:spPr>
      </p:pic>
      <p:pic>
        <p:nvPicPr>
          <p:cNvPr id="1034" name="Picture 10" descr="VITAtext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81200" y="471490"/>
            <a:ext cx="4953000" cy="361951"/>
          </a:xfrm>
          <a:prstGeom prst="rect">
            <a:avLst/>
          </a:prstGeom>
          <a:noFill/>
        </p:spPr>
      </p:pic>
      <p:pic>
        <p:nvPicPr>
          <p:cNvPr id="1035" name="Picture 11" descr="stateSeal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53404" y="381000"/>
            <a:ext cx="454025" cy="457200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8382000" y="6537327"/>
            <a:ext cx="204788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fld id="{8EAD74AA-5C23-47E3-86B4-96B0E0A45E52}" type="slidenum">
              <a:rPr lang="en-US" sz="1000">
                <a:solidFill>
                  <a:schemeClr val="bg1"/>
                </a:solidFill>
              </a:rPr>
              <a:pPr algn="ctr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scrivani@vita.virginia.go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Clearinghouse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3657600" cy="4525963"/>
          </a:xfrm>
        </p:spPr>
        <p:txBody>
          <a:bodyPr/>
          <a:lstStyle/>
          <a:p>
            <a:r>
              <a:rPr lang="en-US" sz="2400" dirty="0" smtClean="0"/>
              <a:t>ArcGIS Online for Organizations selected as the platform for the clearinghouse</a:t>
            </a:r>
          </a:p>
          <a:p>
            <a:r>
              <a:rPr lang="en-US" sz="2400" dirty="0" smtClean="0"/>
              <a:t>VDEM Grant Funding for a one-year subscription made this possible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www.vita.virginia.gov</a:t>
            </a:r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 l="14919" t="11287" r="15748" b="-2051"/>
          <a:stretch>
            <a:fillRect/>
          </a:stretch>
        </p:blipFill>
        <p:spPr bwMode="auto">
          <a:xfrm>
            <a:off x="3505199" y="1828800"/>
            <a:ext cx="561473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ArcGIS Online for Organizations- AGOLO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97364"/>
          </a:xfrm>
        </p:spPr>
        <p:txBody>
          <a:bodyPr/>
          <a:lstStyle/>
          <a:p>
            <a:r>
              <a:rPr lang="en-US" sz="2400" dirty="0" smtClean="0"/>
              <a:t>Cloud-hosted document management system for geospatial data</a:t>
            </a:r>
          </a:p>
          <a:p>
            <a:r>
              <a:rPr lang="en-US" sz="2400" dirty="0" smtClean="0"/>
              <a:t>Secure system for sharing with authorized state, local, federal and private sector partners</a:t>
            </a:r>
          </a:p>
          <a:p>
            <a:r>
              <a:rPr lang="en-US" sz="2400" dirty="0" smtClean="0"/>
              <a:t>Selected items can also be made available to the general public</a:t>
            </a:r>
          </a:p>
          <a:p>
            <a:r>
              <a:rPr lang="en-US" sz="2400" dirty="0" smtClean="0"/>
              <a:t>Content includes downloadable data, links to external web services, hosted services, and apps</a:t>
            </a:r>
          </a:p>
          <a:p>
            <a:r>
              <a:rPr lang="en-US" sz="2400" dirty="0" smtClean="0"/>
              <a:t>Total solution a blend of locally hosted services and ESRI services.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www.vita.virginia.gov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VGIN AGOL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User accounts will be pre assigned</a:t>
            </a:r>
          </a:p>
          <a:p>
            <a:r>
              <a:rPr lang="en-US" sz="2400" dirty="0" smtClean="0"/>
              <a:t>Initially, one general user per entity (local government, state agency, others) upon request </a:t>
            </a:r>
            <a:r>
              <a:rPr lang="en-US" sz="1800" dirty="0" smtClean="0"/>
              <a:t>(e.g. VGIN.Chesterfield)</a:t>
            </a:r>
            <a:endParaRPr lang="en-US" sz="2400" dirty="0" smtClean="0"/>
          </a:p>
          <a:p>
            <a:r>
              <a:rPr lang="en-US" sz="2400" dirty="0" smtClean="0"/>
              <a:t>Will allow the user to post geospatial content to the clearinghouse</a:t>
            </a:r>
          </a:p>
          <a:p>
            <a:r>
              <a:rPr lang="en-US" sz="2400" dirty="0" smtClean="0"/>
              <a:t>User can choose to share their data with </a:t>
            </a:r>
          </a:p>
          <a:p>
            <a:pPr lvl="1"/>
            <a:r>
              <a:rPr lang="en-US" sz="2000" dirty="0" smtClean="0"/>
              <a:t>All others in the organization</a:t>
            </a:r>
          </a:p>
          <a:p>
            <a:pPr lvl="1"/>
            <a:r>
              <a:rPr lang="en-US" sz="2000" dirty="0" smtClean="0"/>
              <a:t>Select groups within the organization</a:t>
            </a:r>
          </a:p>
          <a:p>
            <a:pPr lvl="1"/>
            <a:r>
              <a:rPr lang="en-US" sz="2000" dirty="0" smtClean="0"/>
              <a:t>Select groups outside the organization</a:t>
            </a:r>
          </a:p>
          <a:p>
            <a:pPr lvl="1"/>
            <a:r>
              <a:rPr lang="en-US" sz="2000" dirty="0" smtClean="0"/>
              <a:t>The general public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www.vita.virginia.gov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can be used in many apps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www.vita.virginia.gov</a:t>
            </a:r>
            <a:endParaRPr lang="en-US"/>
          </a:p>
        </p:txBody>
      </p:sp>
      <p:pic>
        <p:nvPicPr>
          <p:cNvPr id="1026" name="Picture 2" descr="Apps powered b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5159719" cy="45119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91200" y="2819400"/>
            <a:ext cx="297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 smtClean="0"/>
              <a:t>Desktop software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Web map viewers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Embedded maps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Smart phones/tablets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Other mobile devices</a:t>
            </a:r>
          </a:p>
          <a:p>
            <a:pPr>
              <a:lnSpc>
                <a:spcPct val="150000"/>
              </a:lnSpc>
            </a:pP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AGOLO Subscription Limits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limited to 250 users</a:t>
            </a:r>
          </a:p>
          <a:p>
            <a:r>
              <a:rPr lang="en-US" dirty="0" smtClean="0"/>
              <a:t>137,500 service credits</a:t>
            </a:r>
          </a:p>
          <a:p>
            <a:r>
              <a:rPr lang="en-US" dirty="0" smtClean="0"/>
              <a:t>Credits are consumed by storage costs, downloads, and hosting services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www.vita.virginia.gov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Clearinghouse Usage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Sharing of data by download - use freely</a:t>
            </a:r>
          </a:p>
          <a:p>
            <a:pPr lvl="1"/>
            <a:r>
              <a:rPr lang="en-US" sz="2000" dirty="0" smtClean="0"/>
              <a:t>Layer packages</a:t>
            </a:r>
          </a:p>
          <a:p>
            <a:pPr lvl="1"/>
            <a:r>
              <a:rPr lang="en-US" sz="2000" dirty="0" smtClean="0"/>
              <a:t>Map packages</a:t>
            </a:r>
          </a:p>
          <a:p>
            <a:pPr lvl="1"/>
            <a:r>
              <a:rPr lang="en-US" sz="2000" dirty="0" smtClean="0"/>
              <a:t>Shapefiles (w/o feature service)</a:t>
            </a:r>
          </a:p>
          <a:p>
            <a:r>
              <a:rPr lang="en-US" sz="2400" dirty="0" smtClean="0"/>
              <a:t>Register services published by your ArcGIS Server</a:t>
            </a:r>
          </a:p>
          <a:p>
            <a:pPr lvl="1"/>
            <a:r>
              <a:rPr lang="en-US" sz="2000" dirty="0" smtClean="0"/>
              <a:t>Use freely </a:t>
            </a:r>
          </a:p>
          <a:p>
            <a:r>
              <a:rPr lang="en-US" sz="2400" dirty="0" smtClean="0"/>
              <a:t>Hosted Services (</a:t>
            </a:r>
            <a:r>
              <a:rPr lang="en-US" sz="2000" dirty="0" smtClean="0"/>
              <a:t>coordinate with VGIN before using)</a:t>
            </a:r>
            <a:endParaRPr lang="en-US" dirty="0" smtClean="0"/>
          </a:p>
          <a:p>
            <a:pPr lvl="1"/>
            <a:r>
              <a:rPr lang="en-US" sz="2000" dirty="0" smtClean="0"/>
              <a:t>Feature services</a:t>
            </a:r>
          </a:p>
          <a:p>
            <a:pPr lvl="1"/>
            <a:r>
              <a:rPr lang="en-US" sz="2000" dirty="0" smtClean="0"/>
              <a:t>Tiled cache services</a:t>
            </a:r>
          </a:p>
          <a:p>
            <a:pPr lvl="1"/>
            <a:r>
              <a:rPr lang="en-US" sz="2000" dirty="0" smtClean="0"/>
              <a:t>Geocoding</a:t>
            </a:r>
          </a:p>
          <a:p>
            <a:pPr lvl="1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www.vita.virginia.gov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Clearinghouse User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Services </a:t>
            </a:r>
          </a:p>
          <a:p>
            <a:pPr lvl="1"/>
            <a:r>
              <a:rPr lang="en-US" dirty="0" smtClean="0"/>
              <a:t>coordinate with VGIN before using</a:t>
            </a:r>
            <a:endParaRPr lang="en-US" sz="2800" dirty="0" smtClean="0"/>
          </a:p>
          <a:p>
            <a:pPr lvl="1"/>
            <a:r>
              <a:rPr lang="en-US" dirty="0" smtClean="0"/>
              <a:t>Feature services</a:t>
            </a:r>
          </a:p>
          <a:p>
            <a:pPr lvl="1"/>
            <a:r>
              <a:rPr lang="en-US" dirty="0" smtClean="0"/>
              <a:t>Tiled cache services</a:t>
            </a:r>
          </a:p>
          <a:p>
            <a:pPr lvl="1"/>
            <a:r>
              <a:rPr lang="en-US" dirty="0" smtClean="0"/>
              <a:t>Geocoding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www.vita.virginia.gov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John Scrivani – VGIN</a:t>
            </a:r>
          </a:p>
          <a:p>
            <a:pPr algn="ctr">
              <a:buNone/>
            </a:pPr>
            <a:r>
              <a:rPr lang="en-US" dirty="0" smtClean="0">
                <a:hlinkClick r:id="rId2"/>
              </a:rPr>
              <a:t>John.scrivani@vita.virginia.gov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www.vita.virginia.gov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E7E38617DC964286BE5259882D3648" ma:contentTypeVersion="3" ma:contentTypeDescription="Create a new document." ma:contentTypeScope="" ma:versionID="c8e92258c82806397929907d7942ac94">
  <xsd:schema xmlns:xsd="http://www.w3.org/2001/XMLSchema" xmlns:p="http://schemas.microsoft.com/office/2006/metadata/properties" xmlns:ns2="CF75D7CF-B311-4023-B192-9D476180805A" targetNamespace="http://schemas.microsoft.com/office/2006/metadata/properties" ma:root="true" ma:fieldsID="8f0d9d883a15b731d6a15ac45fdd33a2" ns2:_="">
    <xsd:import namespace="CF75D7CF-B311-4023-B192-9D476180805A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SPSDescriptio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F75D7CF-B311-4023-B192-9D476180805A" elementFormDefault="qualified">
    <xsd:import namespace="http://schemas.microsoft.com/office/2006/documentManagement/types"/>
    <xsd:element name="Owner" ma:index="8" nillable="true" ma:displayName="Owner" ma:internalName="Owner">
      <xsd:simpleType>
        <xsd:restriction base="dms:Text"/>
      </xsd:simpleType>
    </xsd:element>
    <xsd:element name="SPSDescription" ma:index="9" nillable="true" ma:displayName="Description" ma:internalName="SPSDescription">
      <xsd:simpleType>
        <xsd:restriction base="dms:Note"/>
      </xsd:simpleType>
    </xsd:element>
    <xsd:element name="Status" ma:index="10" nillable="true" ma:displayName="Status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Owner xmlns="CF75D7CF-B311-4023-B192-9D476180805A">Communications</Owner>
    <SPSDescription xmlns="CF75D7CF-B311-4023-B192-9D476180805A" xsi:nil="true"/>
    <Status xmlns="CF75D7CF-B311-4023-B192-9D476180805A" xsi:nil="true"/>
  </documentManagement>
</p:properties>
</file>

<file path=customXml/itemProps1.xml><?xml version="1.0" encoding="utf-8"?>
<ds:datastoreItem xmlns:ds="http://schemas.openxmlformats.org/officeDocument/2006/customXml" ds:itemID="{CBA61C92-6C40-4BD1-A3CD-01D874A97B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75D7CF-B311-4023-B192-9D476180805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C65E6D3-2C42-4AF8-809B-A6CE1C5239AA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21CEC0FD-A20F-404D-8576-24C2D5F986F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F6FB60A-BD3A-4EED-8E39-4D911291066D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CF75D7CF-B311-4023-B192-9D476180805A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 OS X HD:Applications:Microsoft Office X:Templates:Presentations:Designs:Blank Presentation</Template>
  <TotalTime>1704</TotalTime>
  <Words>279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Clearinghouse Update</vt:lpstr>
      <vt:lpstr>ArcGIS Online for Organizations- AGOLO</vt:lpstr>
      <vt:lpstr>The VGIN AGOL Organization</vt:lpstr>
      <vt:lpstr>Content can be used in many apps</vt:lpstr>
      <vt:lpstr>AGOLO Subscription Limits</vt:lpstr>
      <vt:lpstr>Clearinghouse Usage Guidelines</vt:lpstr>
      <vt:lpstr>Clearinghouse User Guidelines</vt:lpstr>
      <vt:lpstr>Questions or Comments?</vt:lpstr>
    </vt:vector>
  </TitlesOfParts>
  <Company>VITA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PowerPoint Template</dc:title>
  <dc:creator>Owens, John (VITA)</dc:creator>
  <cp:lastModifiedBy>ibj54811</cp:lastModifiedBy>
  <cp:revision>41</cp:revision>
  <dcterms:created xsi:type="dcterms:W3CDTF">2005-03-23T18:12:39Z</dcterms:created>
  <dcterms:modified xsi:type="dcterms:W3CDTF">2012-10-10T12:51:42Z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DITLAN\JRogers</vt:lpwstr>
  </property>
  <property fmtid="{D5CDD505-2E9C-101B-9397-08002B2CF9AE}" pid="3" name="display_urn:schemas-microsoft-com:office:office#Author">
    <vt:lpwstr>DITLAN\JRogers</vt:lpwstr>
  </property>
  <property fmtid="{D5CDD505-2E9C-101B-9397-08002B2CF9AE}" pid="4" name="xd_Signature">
    <vt:lpwstr/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ContentType">
    <vt:lpwstr>Document</vt:lpwstr>
  </property>
  <property fmtid="{D5CDD505-2E9C-101B-9397-08002B2CF9AE}" pid="9" name="ContentTypeId">
    <vt:lpwstr>0x01010089E7E38617DC964286BE5259882D3648</vt:lpwstr>
  </property>
  <property fmtid="{D5CDD505-2E9C-101B-9397-08002B2CF9AE}" pid="10" name="_AdHocReviewCycleID">
    <vt:i4>-52025924</vt:i4>
  </property>
  <property fmtid="{D5CDD505-2E9C-101B-9397-08002B2CF9AE}" pid="11" name="_NewReviewCycle">
    <vt:lpwstr/>
  </property>
  <property fmtid="{D5CDD505-2E9C-101B-9397-08002B2CF9AE}" pid="12" name="_EmailSubject">
    <vt:lpwstr>VGIN Board Oct 10, 2012 - Clearinghouse Update.pptx</vt:lpwstr>
  </property>
  <property fmtid="{D5CDD505-2E9C-101B-9397-08002B2CF9AE}" pid="13" name="_AuthorEmail">
    <vt:lpwstr>John.Scrivani@vita.virginia.gov</vt:lpwstr>
  </property>
  <property fmtid="{D5CDD505-2E9C-101B-9397-08002B2CF9AE}" pid="14" name="_AuthorEmailDisplayName">
    <vt:lpwstr>Scrivani, John (VITA)</vt:lpwstr>
  </property>
</Properties>
</file>