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charts/chart13.xml" ContentType="application/vnd.openxmlformats-officedocument.drawingml.char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8.xml" ContentType="application/vnd.openxmlformats-officedocument.drawingml.chart+xml"/>
  <Override PartName="/ppt/charts/chart9.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docProps/custom.xml" ContentType="application/vnd.openxmlformats-officedocument.custom-properties+xml"/>
  <Override PartName="/ppt/slideLayouts/slideLayout10.xml" ContentType="application/vnd.openxmlformats-officedocument.presentationml.slideLayout+xml"/>
  <Override PartName="/ppt/charts/chart6.xml" ContentType="application/vnd.openxmlformats-officedocument.drawingml.chart+xml"/>
  <Override PartName="/ppt/charts/chart7.xml" ContentType="application/vnd.openxmlformats-officedocument.drawingml.chart+xml"/>
  <Override PartName="/ppt/charts/chart10.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2"/>
  </p:notesMasterIdLst>
  <p:handoutMasterIdLst>
    <p:handoutMasterId r:id="rId23"/>
  </p:handoutMasterIdLst>
  <p:sldIdLst>
    <p:sldId id="258" r:id="rId6"/>
    <p:sldId id="272" r:id="rId7"/>
    <p:sldId id="257"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3"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AE2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60" autoAdjust="0"/>
    <p:restoredTop sz="90169" autoAdjust="0"/>
  </p:normalViewPr>
  <p:slideViewPr>
    <p:cSldViewPr>
      <p:cViewPr varScale="1">
        <p:scale>
          <a:sx n="66" d="100"/>
          <a:sy n="66" d="100"/>
        </p:scale>
        <p:origin x="-40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18" d="100"/>
          <a:sy n="118" d="100"/>
        </p:scale>
        <p:origin x="-1520" y="-10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xsg76306\Documents\State%20Agency%20GIS%20Survey%20Worksheet.xls" TargetMode="External"/></Relationships>
</file>

<file path=ppt/charts/_rels/chart10.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xsg76306\Documents\State%20Agency%20GIS%20Survey%20Worksheet.xls"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xsg76306\Documents\State%20Agency%20GIS%20Survey%20Worksheet.xls"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xsg76306\Documents\State%20Agency%20GIS%20Survey%20Worksheet.xls"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xsg76306\Documents\State%20Agency%20GIS%20Survey%20Worksheet.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xsg76306\Documents\State%20Agency%20GIS%20Survey%20Worksheet.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xsg76306\Documents\State%20Agency%20GIS%20Survey%20Worksheet.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xsg76306\Documents\State%20Agency%20GIS%20Survey%20Worksheet.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xsg76306\Documents\State%20Agency%20GIS%20Survey%20Worksheet.xls"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xsg76306\Documents\State%20Agency%20GIS%20Survey%20Worksheet.xls"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xsg76306\Documents\State%20Agency%20GIS%20Survey%20Worksheet.xls"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xsg76306\Documents\State%20Agency%20GIS%20Survey%20Worksheet.xls"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xsg76306\Documents\State%20Agency%20GIS%20Survey%20Worksheet.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7"/>
  <c:chart>
    <c:title>
      <c:tx>
        <c:rich>
          <a:bodyPr/>
          <a:lstStyle/>
          <a:p>
            <a:pPr>
              <a:defRPr/>
            </a:pPr>
            <a:r>
              <a:rPr lang="en-US"/>
              <a:t>Number of Respondents that use GIS/Mapping in their work</a:t>
            </a:r>
          </a:p>
        </c:rich>
      </c:tx>
      <c:layout/>
    </c:title>
    <c:view3D>
      <c:rotX val="30"/>
      <c:perspective val="30"/>
    </c:view3D>
    <c:plotArea>
      <c:layout/>
      <c:pie3DChart>
        <c:varyColors val="1"/>
        <c:ser>
          <c:idx val="0"/>
          <c:order val="0"/>
          <c:dPt>
            <c:idx val="0"/>
            <c:spPr>
              <a:solidFill>
                <a:srgbClr val="FF0000"/>
              </a:solidFill>
            </c:spPr>
          </c:dPt>
          <c:dPt>
            <c:idx val="1"/>
            <c:spPr>
              <a:solidFill>
                <a:srgbClr val="0070C0"/>
              </a:solidFill>
            </c:spPr>
          </c:dPt>
          <c:dLbls>
            <c:showPercent val="1"/>
            <c:showLeaderLines val="1"/>
          </c:dLbls>
          <c:cat>
            <c:strRef>
              <c:f>Sheet2!$B$3:$B$4</c:f>
              <c:strCache>
                <c:ptCount val="2"/>
                <c:pt idx="0">
                  <c:v>Yes</c:v>
                </c:pt>
                <c:pt idx="1">
                  <c:v>No</c:v>
                </c:pt>
              </c:strCache>
            </c:strRef>
          </c:cat>
          <c:val>
            <c:numRef>
              <c:f>Sheet2!$C$3:$C$4</c:f>
              <c:numCache>
                <c:formatCode>General</c:formatCode>
                <c:ptCount val="2"/>
                <c:pt idx="0">
                  <c:v>24</c:v>
                </c:pt>
                <c:pt idx="1">
                  <c:v>22</c:v>
                </c:pt>
              </c:numCache>
            </c:numRef>
          </c:val>
        </c:ser>
        <c:dLbls>
          <c:showPercent val="1"/>
        </c:dLbls>
      </c:pie3DChart>
    </c:plotArea>
    <c:legend>
      <c:legendPos val="t"/>
      <c:layout/>
    </c:legend>
    <c:plotVisOnly val="1"/>
    <c:dispBlanksAs val="zero"/>
  </c:chart>
  <c:txPr>
    <a:bodyPr/>
    <a:lstStyle/>
    <a:p>
      <a:pPr>
        <a:defRPr sz="1800"/>
      </a:pPr>
      <a:endParaRPr lang="en-US"/>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5.8342635426797421E-2"/>
          <c:y val="0.14834895838579032"/>
          <c:w val="0.92637958512462659"/>
          <c:h val="0.63068948892087562"/>
        </c:manualLayout>
      </c:layout>
      <c:barChart>
        <c:barDir val="col"/>
        <c:grouping val="clustered"/>
        <c:varyColors val="1"/>
        <c:ser>
          <c:idx val="0"/>
          <c:order val="0"/>
          <c:spPr>
            <a:solidFill>
              <a:srgbClr val="0070C0"/>
            </a:solidFill>
          </c:spPr>
          <c:dPt>
            <c:idx val="0"/>
            <c:spPr>
              <a:solidFill>
                <a:srgbClr val="FF0000"/>
              </a:solidFill>
            </c:spPr>
          </c:dPt>
          <c:dPt>
            <c:idx val="1"/>
            <c:spPr>
              <a:solidFill>
                <a:srgbClr val="FF0000"/>
              </a:solidFill>
            </c:spPr>
          </c:dPt>
          <c:cat>
            <c:strRef>
              <c:f>Sheet1!$CR$48:$CX$48</c:f>
              <c:strCache>
                <c:ptCount val="7"/>
                <c:pt idx="0">
                  <c:v>VBMP Orthos</c:v>
                </c:pt>
                <c:pt idx="1">
                  <c:v>Other Orthos or Obliques</c:v>
                </c:pt>
                <c:pt idx="3">
                  <c:v>VGIN Web Services</c:v>
                </c:pt>
                <c:pt idx="4">
                  <c:v>RCL</c:v>
                </c:pt>
                <c:pt idx="5">
                  <c:v>VGIN Geocoder</c:v>
                </c:pt>
                <c:pt idx="6">
                  <c:v>Other Geocoder</c:v>
                </c:pt>
              </c:strCache>
            </c:strRef>
          </c:cat>
          <c:val>
            <c:numRef>
              <c:f>Sheet1!$CR$49:$CX$49</c:f>
              <c:numCache>
                <c:formatCode>General</c:formatCode>
                <c:ptCount val="7"/>
                <c:pt idx="0">
                  <c:v>11</c:v>
                </c:pt>
                <c:pt idx="1">
                  <c:v>9</c:v>
                </c:pt>
                <c:pt idx="3">
                  <c:v>11</c:v>
                </c:pt>
                <c:pt idx="4">
                  <c:v>11</c:v>
                </c:pt>
                <c:pt idx="5">
                  <c:v>9</c:v>
                </c:pt>
                <c:pt idx="6">
                  <c:v>11</c:v>
                </c:pt>
              </c:numCache>
            </c:numRef>
          </c:val>
        </c:ser>
        <c:axId val="39675392"/>
        <c:axId val="39676928"/>
      </c:barChart>
      <c:catAx>
        <c:axId val="39675392"/>
        <c:scaling>
          <c:orientation val="minMax"/>
        </c:scaling>
        <c:axPos val="b"/>
        <c:numFmt formatCode="General" sourceLinked="1"/>
        <c:majorTickMark val="none"/>
        <c:tickLblPos val="nextTo"/>
        <c:txPr>
          <a:bodyPr/>
          <a:lstStyle/>
          <a:p>
            <a:pPr>
              <a:defRPr sz="1800">
                <a:latin typeface="Arial" pitchFamily="34" charset="0"/>
                <a:cs typeface="Arial" pitchFamily="34" charset="0"/>
              </a:defRPr>
            </a:pPr>
            <a:endParaRPr lang="en-US"/>
          </a:p>
        </c:txPr>
        <c:crossAx val="39676928"/>
        <c:crosses val="autoZero"/>
        <c:auto val="1"/>
        <c:lblAlgn val="ctr"/>
        <c:lblOffset val="100"/>
      </c:catAx>
      <c:valAx>
        <c:axId val="39676928"/>
        <c:scaling>
          <c:orientation val="minMax"/>
        </c:scaling>
        <c:axPos val="l"/>
        <c:majorGridlines/>
        <c:numFmt formatCode="General" sourceLinked="1"/>
        <c:majorTickMark val="none"/>
        <c:tickLblPos val="nextTo"/>
        <c:txPr>
          <a:bodyPr/>
          <a:lstStyle/>
          <a:p>
            <a:pPr>
              <a:defRPr sz="1800">
                <a:latin typeface="Arial" pitchFamily="34" charset="0"/>
                <a:cs typeface="Arial" pitchFamily="34" charset="0"/>
              </a:defRPr>
            </a:pPr>
            <a:endParaRPr lang="en-US"/>
          </a:p>
        </c:txPr>
        <c:crossAx val="39675392"/>
        <c:crosses val="autoZero"/>
        <c:crossBetween val="between"/>
      </c:valAx>
    </c:plotArea>
    <c:plotVisOnly val="1"/>
    <c:dispBlanksAs val="gap"/>
  </c:chart>
  <c:externalData r:id="rId1"/>
  <c:userShapes r:id="rId2"/>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3200">
                <a:latin typeface="Arial" pitchFamily="34" charset="0"/>
                <a:cs typeface="Arial" pitchFamily="34" charset="0"/>
              </a:defRPr>
            </a:pPr>
            <a:r>
              <a:rPr lang="en-US" sz="3200">
                <a:latin typeface="Arial" pitchFamily="34" charset="0"/>
                <a:cs typeface="Arial" pitchFamily="34" charset="0"/>
              </a:rPr>
              <a:t>Agency Use of Elevation</a:t>
            </a:r>
            <a:r>
              <a:rPr lang="en-US" sz="3200" baseline="0">
                <a:latin typeface="Arial" pitchFamily="34" charset="0"/>
                <a:cs typeface="Arial" pitchFamily="34" charset="0"/>
              </a:rPr>
              <a:t> Data</a:t>
            </a:r>
            <a:endParaRPr lang="en-US" sz="3200">
              <a:latin typeface="Arial" pitchFamily="34" charset="0"/>
              <a:cs typeface="Arial" pitchFamily="34" charset="0"/>
            </a:endParaRPr>
          </a:p>
        </c:rich>
      </c:tx>
      <c:layout/>
    </c:title>
    <c:plotArea>
      <c:layout/>
      <c:barChart>
        <c:barDir val="col"/>
        <c:grouping val="clustered"/>
        <c:varyColors val="1"/>
        <c:ser>
          <c:idx val="0"/>
          <c:order val="0"/>
          <c:spPr>
            <a:solidFill>
              <a:srgbClr val="FF0000"/>
            </a:solidFill>
          </c:spPr>
          <c:dPt>
            <c:idx val="0"/>
            <c:spPr>
              <a:solidFill>
                <a:srgbClr val="0070C0"/>
              </a:solidFill>
            </c:spPr>
          </c:dPt>
          <c:cat>
            <c:strRef>
              <c:f>Sheet1!$CZ$48:$DG$48</c:f>
              <c:strCache>
                <c:ptCount val="8"/>
                <c:pt idx="0">
                  <c:v>Use Elevation Data</c:v>
                </c:pt>
                <c:pt idx="1">
                  <c:v>VBMP DTM</c:v>
                </c:pt>
                <c:pt idx="2">
                  <c:v>Contours</c:v>
                </c:pt>
                <c:pt idx="3">
                  <c:v>LIDAR</c:v>
                </c:pt>
                <c:pt idx="4">
                  <c:v>DEM</c:v>
                </c:pt>
                <c:pt idx="5">
                  <c:v>NED</c:v>
                </c:pt>
                <c:pt idx="6">
                  <c:v>DSM</c:v>
                </c:pt>
                <c:pt idx="7">
                  <c:v>Other</c:v>
                </c:pt>
              </c:strCache>
            </c:strRef>
          </c:cat>
          <c:val>
            <c:numRef>
              <c:f>Sheet1!$CZ$49:$DG$49</c:f>
              <c:numCache>
                <c:formatCode>General</c:formatCode>
                <c:ptCount val="8"/>
                <c:pt idx="0">
                  <c:v>9</c:v>
                </c:pt>
                <c:pt idx="1">
                  <c:v>7</c:v>
                </c:pt>
                <c:pt idx="2">
                  <c:v>8</c:v>
                </c:pt>
                <c:pt idx="3">
                  <c:v>6</c:v>
                </c:pt>
                <c:pt idx="4">
                  <c:v>7</c:v>
                </c:pt>
                <c:pt idx="5">
                  <c:v>6</c:v>
                </c:pt>
                <c:pt idx="6">
                  <c:v>2</c:v>
                </c:pt>
                <c:pt idx="7">
                  <c:v>2</c:v>
                </c:pt>
              </c:numCache>
            </c:numRef>
          </c:val>
        </c:ser>
        <c:axId val="39692928"/>
        <c:axId val="39719296"/>
      </c:barChart>
      <c:catAx>
        <c:axId val="39692928"/>
        <c:scaling>
          <c:orientation val="minMax"/>
        </c:scaling>
        <c:axPos val="b"/>
        <c:numFmt formatCode="General" sourceLinked="1"/>
        <c:majorTickMark val="none"/>
        <c:tickLblPos val="nextTo"/>
        <c:txPr>
          <a:bodyPr/>
          <a:lstStyle/>
          <a:p>
            <a:pPr>
              <a:defRPr sz="1800">
                <a:latin typeface="Arial" pitchFamily="34" charset="0"/>
                <a:cs typeface="Arial" pitchFamily="34" charset="0"/>
              </a:defRPr>
            </a:pPr>
            <a:endParaRPr lang="en-US"/>
          </a:p>
        </c:txPr>
        <c:crossAx val="39719296"/>
        <c:crosses val="autoZero"/>
        <c:auto val="1"/>
        <c:lblAlgn val="ctr"/>
        <c:lblOffset val="100"/>
      </c:catAx>
      <c:valAx>
        <c:axId val="39719296"/>
        <c:scaling>
          <c:orientation val="minMax"/>
        </c:scaling>
        <c:axPos val="l"/>
        <c:majorGridlines/>
        <c:numFmt formatCode="General" sourceLinked="1"/>
        <c:majorTickMark val="none"/>
        <c:tickLblPos val="nextTo"/>
        <c:txPr>
          <a:bodyPr/>
          <a:lstStyle/>
          <a:p>
            <a:pPr>
              <a:defRPr sz="1800">
                <a:latin typeface="Arial" pitchFamily="34" charset="0"/>
                <a:cs typeface="Arial" pitchFamily="34" charset="0"/>
              </a:defRPr>
            </a:pPr>
            <a:endParaRPr lang="en-US"/>
          </a:p>
        </c:txPr>
        <c:crossAx val="39692928"/>
        <c:crosses val="autoZero"/>
        <c:crossBetween val="between"/>
      </c:valAx>
    </c:plotArea>
    <c:plotVisOnly val="1"/>
    <c:dispBlanksAs val="gap"/>
  </c:chart>
  <c:externalData r:id="rId1"/>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n-US"/>
  <c:chart>
    <c:title>
      <c:layout/>
      <c:txPr>
        <a:bodyPr/>
        <a:lstStyle/>
        <a:p>
          <a:pPr>
            <a:defRPr sz="2800">
              <a:latin typeface="Arial" pitchFamily="34" charset="0"/>
              <a:cs typeface="Arial" pitchFamily="34" charset="0"/>
            </a:defRPr>
          </a:pPr>
          <a:endParaRPr lang="en-US"/>
        </a:p>
      </c:txPr>
    </c:title>
    <c:plotArea>
      <c:layout/>
      <c:pieChart>
        <c:varyColors val="1"/>
        <c:ser>
          <c:idx val="0"/>
          <c:order val="0"/>
          <c:tx>
            <c:strRef>
              <c:f>Sheet1!$DR$48</c:f>
              <c:strCache>
                <c:ptCount val="1"/>
                <c:pt idx="0">
                  <c:v>Does your agency charge a fee to citizens/businesses for your GIS data?</c:v>
                </c:pt>
              </c:strCache>
            </c:strRef>
          </c:tx>
          <c:spPr>
            <a:solidFill>
              <a:srgbClr val="00B050"/>
            </a:solidFill>
          </c:spPr>
          <c:dPt>
            <c:idx val="0"/>
            <c:spPr>
              <a:solidFill>
                <a:srgbClr val="0070C0"/>
              </a:solidFill>
            </c:spPr>
          </c:dPt>
          <c:dPt>
            <c:idx val="1"/>
            <c:spPr>
              <a:solidFill>
                <a:srgbClr val="FF0000"/>
              </a:solidFill>
            </c:spPr>
          </c:dPt>
          <c:cat>
            <c:strRef>
              <c:f>Sheet1!$DQ$49:$DQ$51</c:f>
              <c:strCache>
                <c:ptCount val="3"/>
                <c:pt idx="0">
                  <c:v>Yes</c:v>
                </c:pt>
                <c:pt idx="1">
                  <c:v>No</c:v>
                </c:pt>
                <c:pt idx="2">
                  <c:v>Sometimes</c:v>
                </c:pt>
              </c:strCache>
            </c:strRef>
          </c:cat>
          <c:val>
            <c:numRef>
              <c:f>Sheet1!$DR$49:$DR$51</c:f>
              <c:numCache>
                <c:formatCode>General</c:formatCode>
                <c:ptCount val="3"/>
                <c:pt idx="0">
                  <c:v>2</c:v>
                </c:pt>
                <c:pt idx="1">
                  <c:v>14</c:v>
                </c:pt>
                <c:pt idx="2">
                  <c:v>5</c:v>
                </c:pt>
              </c:numCache>
            </c:numRef>
          </c:val>
        </c:ser>
        <c:firstSliceAng val="0"/>
      </c:pieChart>
      <c:spPr>
        <a:noFill/>
        <a:ln w="25400">
          <a:noFill/>
        </a:ln>
      </c:spPr>
    </c:plotArea>
    <c:legend>
      <c:legendPos val="r"/>
      <c:layout/>
      <c:txPr>
        <a:bodyPr/>
        <a:lstStyle/>
        <a:p>
          <a:pPr>
            <a:defRPr sz="1800">
              <a:latin typeface="Arial" pitchFamily="34" charset="0"/>
              <a:cs typeface="Arial" pitchFamily="34" charset="0"/>
            </a:defRPr>
          </a:pPr>
          <a:endParaRPr lang="en-US"/>
        </a:p>
      </c:txPr>
    </c:legend>
    <c:plotVisOnly val="1"/>
    <c:dispBlanksAs val="zero"/>
  </c:chart>
  <c:externalData r:id="rId1"/>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3200">
                <a:latin typeface="Arial" pitchFamily="34" charset="0"/>
                <a:cs typeface="Arial" pitchFamily="34" charset="0"/>
              </a:defRPr>
            </a:pPr>
            <a:r>
              <a:rPr lang="en-US" sz="2400" dirty="0">
                <a:latin typeface="Arial" pitchFamily="34" charset="0"/>
                <a:cs typeface="Arial" pitchFamily="34" charset="0"/>
              </a:rPr>
              <a:t>Does Agency Serve Data</a:t>
            </a:r>
            <a:r>
              <a:rPr lang="en-US" sz="2400" baseline="0" dirty="0">
                <a:latin typeface="Arial" pitchFamily="34" charset="0"/>
                <a:cs typeface="Arial" pitchFamily="34" charset="0"/>
              </a:rPr>
              <a:t> Online, and How?</a:t>
            </a:r>
            <a:endParaRPr lang="en-US" sz="2400" dirty="0">
              <a:latin typeface="Arial" pitchFamily="34" charset="0"/>
              <a:cs typeface="Arial" pitchFamily="34" charset="0"/>
            </a:endParaRPr>
          </a:p>
        </c:rich>
      </c:tx>
      <c:layout/>
    </c:title>
    <c:plotArea>
      <c:layout/>
      <c:barChart>
        <c:barDir val="col"/>
        <c:grouping val="clustered"/>
        <c:varyColors val="1"/>
        <c:ser>
          <c:idx val="0"/>
          <c:order val="0"/>
          <c:spPr>
            <a:solidFill>
              <a:srgbClr val="0070C0"/>
            </a:solidFill>
          </c:spPr>
          <c:dPt>
            <c:idx val="0"/>
            <c:spPr>
              <a:solidFill>
                <a:srgbClr val="FF0000"/>
              </a:solidFill>
            </c:spPr>
          </c:dPt>
          <c:cat>
            <c:strRef>
              <c:f>Sheet1!$EA$48:$EI$48</c:f>
              <c:strCache>
                <c:ptCount val="9"/>
                <c:pt idx="0">
                  <c:v>Agency Serves or Shares Data Online</c:v>
                </c:pt>
                <c:pt idx="1">
                  <c:v>ArcGIS Server Web Services</c:v>
                </c:pt>
                <c:pt idx="2">
                  <c:v>ArcIMS Web Services</c:v>
                </c:pt>
                <c:pt idx="3">
                  <c:v>OGC Web Services</c:v>
                </c:pt>
                <c:pt idx="4">
                  <c:v>FTP Site</c:v>
                </c:pt>
                <c:pt idx="5">
                  <c:v>Agency Web Site</c:v>
                </c:pt>
                <c:pt idx="6">
                  <c:v>ArcGIS.Com</c:v>
                </c:pt>
                <c:pt idx="7">
                  <c:v>Online Metadata</c:v>
                </c:pt>
                <c:pt idx="8">
                  <c:v>Other</c:v>
                </c:pt>
              </c:strCache>
            </c:strRef>
          </c:cat>
          <c:val>
            <c:numRef>
              <c:f>Sheet1!$EA$49:$EI$49</c:f>
              <c:numCache>
                <c:formatCode>General</c:formatCode>
                <c:ptCount val="9"/>
                <c:pt idx="0">
                  <c:v>11</c:v>
                </c:pt>
                <c:pt idx="1">
                  <c:v>7</c:v>
                </c:pt>
                <c:pt idx="2">
                  <c:v>4</c:v>
                </c:pt>
                <c:pt idx="3">
                  <c:v>0</c:v>
                </c:pt>
                <c:pt idx="4">
                  <c:v>3</c:v>
                </c:pt>
                <c:pt idx="5">
                  <c:v>7</c:v>
                </c:pt>
                <c:pt idx="6">
                  <c:v>4</c:v>
                </c:pt>
                <c:pt idx="7">
                  <c:v>1</c:v>
                </c:pt>
                <c:pt idx="8">
                  <c:v>3</c:v>
                </c:pt>
              </c:numCache>
            </c:numRef>
          </c:val>
        </c:ser>
        <c:axId val="39767424"/>
        <c:axId val="39781504"/>
      </c:barChart>
      <c:catAx>
        <c:axId val="39767424"/>
        <c:scaling>
          <c:orientation val="minMax"/>
        </c:scaling>
        <c:axPos val="b"/>
        <c:numFmt formatCode="General" sourceLinked="1"/>
        <c:majorTickMark val="none"/>
        <c:tickLblPos val="nextTo"/>
        <c:txPr>
          <a:bodyPr rot="-5400000" vert="horz"/>
          <a:lstStyle/>
          <a:p>
            <a:pPr>
              <a:defRPr sz="1800">
                <a:latin typeface="Arial" pitchFamily="34" charset="0"/>
                <a:cs typeface="Arial" pitchFamily="34" charset="0"/>
              </a:defRPr>
            </a:pPr>
            <a:endParaRPr lang="en-US"/>
          </a:p>
        </c:txPr>
        <c:crossAx val="39781504"/>
        <c:crosses val="autoZero"/>
        <c:auto val="1"/>
        <c:lblAlgn val="ctr"/>
        <c:lblOffset val="100"/>
      </c:catAx>
      <c:valAx>
        <c:axId val="39781504"/>
        <c:scaling>
          <c:orientation val="minMax"/>
        </c:scaling>
        <c:axPos val="l"/>
        <c:majorGridlines/>
        <c:numFmt formatCode="General" sourceLinked="1"/>
        <c:majorTickMark val="none"/>
        <c:tickLblPos val="nextTo"/>
        <c:txPr>
          <a:bodyPr/>
          <a:lstStyle/>
          <a:p>
            <a:pPr>
              <a:defRPr sz="1800">
                <a:latin typeface="Arial" pitchFamily="34" charset="0"/>
                <a:cs typeface="Arial" pitchFamily="34" charset="0"/>
              </a:defRPr>
            </a:pPr>
            <a:endParaRPr lang="en-US"/>
          </a:p>
        </c:txPr>
        <c:crossAx val="39767424"/>
        <c:crosses val="autoZero"/>
        <c:crossBetween val="between"/>
      </c:valAx>
    </c:plotArea>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GIS Strategic Planning</a:t>
            </a:r>
          </a:p>
        </c:rich>
      </c:tx>
      <c:layout/>
    </c:title>
    <c:plotArea>
      <c:layout/>
      <c:barChart>
        <c:barDir val="col"/>
        <c:grouping val="clustered"/>
        <c:varyColors val="1"/>
        <c:ser>
          <c:idx val="0"/>
          <c:order val="0"/>
          <c:spPr>
            <a:solidFill>
              <a:srgbClr val="0070C0"/>
            </a:solidFill>
          </c:spPr>
          <c:cat>
            <c:strRef>
              <c:f>Sheet3!$B$4:$B$7</c:f>
              <c:strCache>
                <c:ptCount val="4"/>
                <c:pt idx="0">
                  <c:v>Total Number of Respondents that Use GIS/Mapping</c:v>
                </c:pt>
                <c:pt idx="1">
                  <c:v>Have a Current GIS Needs Assessment</c:v>
                </c:pt>
                <c:pt idx="2">
                  <c:v>Have a Current GIS Strategic Plan</c:v>
                </c:pt>
                <c:pt idx="3">
                  <c:v>Have an Active GIS Steering Committee</c:v>
                </c:pt>
              </c:strCache>
            </c:strRef>
          </c:cat>
          <c:val>
            <c:numRef>
              <c:f>Sheet3!$C$4:$C$7</c:f>
              <c:numCache>
                <c:formatCode>General</c:formatCode>
                <c:ptCount val="4"/>
                <c:pt idx="0">
                  <c:v>24</c:v>
                </c:pt>
                <c:pt idx="1">
                  <c:v>7</c:v>
                </c:pt>
                <c:pt idx="2">
                  <c:v>5</c:v>
                </c:pt>
                <c:pt idx="3">
                  <c:v>5</c:v>
                </c:pt>
              </c:numCache>
            </c:numRef>
          </c:val>
        </c:ser>
        <c:axId val="35717120"/>
        <c:axId val="35718656"/>
      </c:barChart>
      <c:catAx>
        <c:axId val="35717120"/>
        <c:scaling>
          <c:orientation val="minMax"/>
        </c:scaling>
        <c:axPos val="b"/>
        <c:numFmt formatCode="General" sourceLinked="1"/>
        <c:majorTickMark val="none"/>
        <c:tickLblPos val="nextTo"/>
        <c:crossAx val="35718656"/>
        <c:crosses val="autoZero"/>
        <c:auto val="1"/>
        <c:lblAlgn val="ctr"/>
        <c:lblOffset val="100"/>
      </c:catAx>
      <c:valAx>
        <c:axId val="35718656"/>
        <c:scaling>
          <c:orientation val="minMax"/>
        </c:scaling>
        <c:axPos val="l"/>
        <c:majorGridlines/>
        <c:numFmt formatCode="General" sourceLinked="1"/>
        <c:majorTickMark val="none"/>
        <c:tickLblPos val="nextTo"/>
        <c:crossAx val="35717120"/>
        <c:crosses val="autoZero"/>
        <c:crossBetween val="between"/>
      </c:valAx>
    </c:plotArea>
    <c:plotVisOnly val="1"/>
    <c:dispBlanksAs val="gap"/>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State</a:t>
            </a:r>
            <a:r>
              <a:rPr lang="en-US" baseline="0"/>
              <a:t> Government GIS Staff</a:t>
            </a:r>
            <a:endParaRPr lang="en-US"/>
          </a:p>
        </c:rich>
      </c:tx>
      <c:layout/>
    </c:title>
    <c:plotArea>
      <c:layout/>
      <c:barChart>
        <c:barDir val="col"/>
        <c:grouping val="clustered"/>
        <c:varyColors val="1"/>
        <c:ser>
          <c:idx val="0"/>
          <c:order val="0"/>
          <c:spPr>
            <a:solidFill>
              <a:srgbClr val="0070C0"/>
            </a:solidFill>
          </c:spPr>
          <c:dLbls>
            <c:showVal val="1"/>
          </c:dLbls>
          <c:cat>
            <c:strRef>
              <c:f>Sheet4!$A$3:$A$5</c:f>
              <c:strCache>
                <c:ptCount val="3"/>
                <c:pt idx="0">
                  <c:v>Full Time GIS Staff Across Respondents</c:v>
                </c:pt>
                <c:pt idx="1">
                  <c:v>Part Time GIS Staff Across Respondents</c:v>
                </c:pt>
                <c:pt idx="2">
                  <c:v>Number of People in Agency Not GIS Staff, But Use GIS in Their Work</c:v>
                </c:pt>
              </c:strCache>
            </c:strRef>
          </c:cat>
          <c:val>
            <c:numRef>
              <c:f>Sheet4!$B$3:$B$5</c:f>
              <c:numCache>
                <c:formatCode>General</c:formatCode>
                <c:ptCount val="3"/>
                <c:pt idx="0">
                  <c:v>114</c:v>
                </c:pt>
                <c:pt idx="1">
                  <c:v>17</c:v>
                </c:pt>
                <c:pt idx="2">
                  <c:v>613</c:v>
                </c:pt>
              </c:numCache>
            </c:numRef>
          </c:val>
        </c:ser>
        <c:axId val="35739136"/>
        <c:axId val="35740672"/>
      </c:barChart>
      <c:catAx>
        <c:axId val="35739136"/>
        <c:scaling>
          <c:orientation val="minMax"/>
        </c:scaling>
        <c:axPos val="b"/>
        <c:numFmt formatCode="General" sourceLinked="1"/>
        <c:majorTickMark val="none"/>
        <c:tickLblPos val="nextTo"/>
        <c:crossAx val="35740672"/>
        <c:crosses val="autoZero"/>
        <c:auto val="1"/>
        <c:lblAlgn val="ctr"/>
        <c:lblOffset val="100"/>
      </c:catAx>
      <c:valAx>
        <c:axId val="35740672"/>
        <c:scaling>
          <c:orientation val="minMax"/>
        </c:scaling>
        <c:axPos val="l"/>
        <c:majorGridlines/>
        <c:numFmt formatCode="General" sourceLinked="1"/>
        <c:majorTickMark val="none"/>
        <c:tickLblPos val="nextTo"/>
        <c:crossAx val="35739136"/>
        <c:crosses val="autoZero"/>
        <c:crossBetween val="between"/>
      </c:valAx>
    </c:plotArea>
    <c:plotVisOnly val="1"/>
    <c:dispBlanksAs val="gap"/>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3200">
                <a:latin typeface="Arial" pitchFamily="34" charset="0"/>
                <a:cs typeface="Arial" pitchFamily="34" charset="0"/>
              </a:defRPr>
            </a:pPr>
            <a:r>
              <a:rPr lang="en-US" sz="3200">
                <a:latin typeface="Arial" pitchFamily="34" charset="0"/>
                <a:cs typeface="Arial" pitchFamily="34" charset="0"/>
              </a:rPr>
              <a:t>Agency Group Memberships</a:t>
            </a:r>
          </a:p>
        </c:rich>
      </c:tx>
      <c:layout/>
    </c:title>
    <c:plotArea>
      <c:layout/>
      <c:barChart>
        <c:barDir val="col"/>
        <c:grouping val="clustered"/>
        <c:varyColors val="1"/>
        <c:ser>
          <c:idx val="0"/>
          <c:order val="0"/>
          <c:tx>
            <c:strRef>
              <c:f>Sheet1!$X$52:$AD$52</c:f>
              <c:strCache>
                <c:ptCount val="1"/>
                <c:pt idx="0">
                  <c:v>Agency has Members of Regional GIS User Group Agency has Members of State Agency GIS User Group Agency has GISPs Agency has Members of VAMLIS Agency has Members of URISA Agency has Members of ASPRS Agency has Members of Virginia Association of Surveyors</c:v>
                </c:pt>
              </c:strCache>
            </c:strRef>
          </c:tx>
          <c:spPr>
            <a:solidFill>
              <a:srgbClr val="0070C0"/>
            </a:solidFill>
          </c:spPr>
          <c:cat>
            <c:strRef>
              <c:f>Sheet1!$X$52:$AD$52</c:f>
              <c:strCache>
                <c:ptCount val="7"/>
                <c:pt idx="0">
                  <c:v>Agency has Members of Regional GIS User Group</c:v>
                </c:pt>
                <c:pt idx="1">
                  <c:v>Agency has Members of State Agency GIS User Group</c:v>
                </c:pt>
                <c:pt idx="2">
                  <c:v>Agency has GISPs</c:v>
                </c:pt>
                <c:pt idx="3">
                  <c:v>Agency has Members of VAMLIS</c:v>
                </c:pt>
                <c:pt idx="4">
                  <c:v>Agency has Members of URISA</c:v>
                </c:pt>
                <c:pt idx="5">
                  <c:v>Agency has Members of ASPRS</c:v>
                </c:pt>
                <c:pt idx="6">
                  <c:v>Agency has Members of Virginia Association of Surveyors</c:v>
                </c:pt>
              </c:strCache>
            </c:strRef>
          </c:cat>
          <c:val>
            <c:numRef>
              <c:f>Sheet1!$X$48:$AD$48</c:f>
              <c:numCache>
                <c:formatCode>General</c:formatCode>
                <c:ptCount val="7"/>
                <c:pt idx="0">
                  <c:v>6</c:v>
                </c:pt>
                <c:pt idx="1">
                  <c:v>11</c:v>
                </c:pt>
                <c:pt idx="2">
                  <c:v>5</c:v>
                </c:pt>
                <c:pt idx="3">
                  <c:v>5</c:v>
                </c:pt>
                <c:pt idx="4">
                  <c:v>1</c:v>
                </c:pt>
                <c:pt idx="5">
                  <c:v>0</c:v>
                </c:pt>
                <c:pt idx="6">
                  <c:v>2</c:v>
                </c:pt>
              </c:numCache>
            </c:numRef>
          </c:val>
        </c:ser>
        <c:axId val="35770368"/>
        <c:axId val="35771904"/>
      </c:barChart>
      <c:catAx>
        <c:axId val="35770368"/>
        <c:scaling>
          <c:orientation val="minMax"/>
        </c:scaling>
        <c:axPos val="b"/>
        <c:numFmt formatCode="General" sourceLinked="1"/>
        <c:tickLblPos val="nextTo"/>
        <c:txPr>
          <a:bodyPr/>
          <a:lstStyle/>
          <a:p>
            <a:pPr>
              <a:defRPr sz="1200">
                <a:latin typeface="Arial" pitchFamily="34" charset="0"/>
                <a:cs typeface="Arial" pitchFamily="34" charset="0"/>
              </a:defRPr>
            </a:pPr>
            <a:endParaRPr lang="en-US"/>
          </a:p>
        </c:txPr>
        <c:crossAx val="35771904"/>
        <c:crosses val="autoZero"/>
        <c:auto val="1"/>
        <c:lblAlgn val="ctr"/>
        <c:lblOffset val="100"/>
      </c:catAx>
      <c:valAx>
        <c:axId val="35771904"/>
        <c:scaling>
          <c:orientation val="minMax"/>
        </c:scaling>
        <c:axPos val="l"/>
        <c:majorGridlines/>
        <c:numFmt formatCode="General" sourceLinked="1"/>
        <c:tickLblPos val="nextTo"/>
        <c:txPr>
          <a:bodyPr/>
          <a:lstStyle/>
          <a:p>
            <a:pPr>
              <a:defRPr sz="1800">
                <a:latin typeface="Arial" pitchFamily="34" charset="0"/>
                <a:cs typeface="Arial" pitchFamily="34" charset="0"/>
              </a:defRPr>
            </a:pPr>
            <a:endParaRPr lang="en-US"/>
          </a:p>
        </c:txPr>
        <c:crossAx val="35770368"/>
        <c:crosses val="autoZero"/>
        <c:crossBetween val="between"/>
      </c:valAx>
    </c:plotArea>
    <c:plotVisOnly val="1"/>
    <c:dispBlanksAs val="gap"/>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Agency</a:t>
            </a:r>
            <a:r>
              <a:rPr lang="en-US" baseline="0"/>
              <a:t> Staff ESRI Training Opportunities</a:t>
            </a:r>
            <a:endParaRPr lang="en-US"/>
          </a:p>
        </c:rich>
      </c:tx>
      <c:layout/>
    </c:title>
    <c:plotArea>
      <c:layout/>
      <c:barChart>
        <c:barDir val="col"/>
        <c:grouping val="clustered"/>
        <c:varyColors val="1"/>
        <c:ser>
          <c:idx val="0"/>
          <c:order val="0"/>
          <c:spPr>
            <a:solidFill>
              <a:srgbClr val="FF0000"/>
            </a:solidFill>
          </c:spPr>
          <c:dPt>
            <c:idx val="1"/>
            <c:spPr>
              <a:solidFill>
                <a:srgbClr val="0070C0"/>
              </a:solidFill>
            </c:spPr>
          </c:dPt>
          <c:dPt>
            <c:idx val="2"/>
            <c:spPr>
              <a:solidFill>
                <a:srgbClr val="0070C0"/>
              </a:solidFill>
            </c:spPr>
          </c:dPt>
          <c:dPt>
            <c:idx val="3"/>
            <c:spPr>
              <a:solidFill>
                <a:srgbClr val="0070C0"/>
              </a:solidFill>
            </c:spPr>
          </c:dPt>
          <c:dPt>
            <c:idx val="4"/>
            <c:spPr>
              <a:solidFill>
                <a:srgbClr val="0070C0"/>
              </a:solidFill>
            </c:spPr>
          </c:dPt>
          <c:cat>
            <c:strRef>
              <c:f>Sheet1!$AG$49:$AK$49</c:f>
              <c:strCache>
                <c:ptCount val="5"/>
                <c:pt idx="0">
                  <c:v>Staff have had ESRI Training in the Last 12 Months</c:v>
                </c:pt>
                <c:pt idx="1">
                  <c:v>Web Based Training</c:v>
                </c:pt>
                <c:pt idx="2">
                  <c:v>Instructor Led Classroom</c:v>
                </c:pt>
                <c:pt idx="3">
                  <c:v>Instructor Led Virtual Classroom</c:v>
                </c:pt>
                <c:pt idx="4">
                  <c:v>Training Seminar</c:v>
                </c:pt>
              </c:strCache>
            </c:strRef>
          </c:cat>
          <c:val>
            <c:numRef>
              <c:f>Sheet1!$AG$50:$AK$50</c:f>
              <c:numCache>
                <c:formatCode>General</c:formatCode>
                <c:ptCount val="5"/>
                <c:pt idx="0">
                  <c:v>8</c:v>
                </c:pt>
                <c:pt idx="1">
                  <c:v>6</c:v>
                </c:pt>
                <c:pt idx="2">
                  <c:v>6</c:v>
                </c:pt>
                <c:pt idx="3">
                  <c:v>2</c:v>
                </c:pt>
                <c:pt idx="4">
                  <c:v>3</c:v>
                </c:pt>
              </c:numCache>
            </c:numRef>
          </c:val>
        </c:ser>
        <c:axId val="38962688"/>
        <c:axId val="38964224"/>
      </c:barChart>
      <c:catAx>
        <c:axId val="38962688"/>
        <c:scaling>
          <c:orientation val="minMax"/>
        </c:scaling>
        <c:axPos val="b"/>
        <c:numFmt formatCode="General" sourceLinked="1"/>
        <c:majorTickMark val="none"/>
        <c:tickLblPos val="nextTo"/>
        <c:crossAx val="38964224"/>
        <c:crosses val="autoZero"/>
        <c:auto val="1"/>
        <c:lblAlgn val="ctr"/>
        <c:lblOffset val="100"/>
      </c:catAx>
      <c:valAx>
        <c:axId val="38964224"/>
        <c:scaling>
          <c:orientation val="minMax"/>
        </c:scaling>
        <c:axPos val="l"/>
        <c:majorGridlines/>
        <c:numFmt formatCode="General" sourceLinked="1"/>
        <c:majorTickMark val="none"/>
        <c:tickLblPos val="nextTo"/>
        <c:crossAx val="38962688"/>
        <c:crosses val="autoZero"/>
        <c:crossBetween val="between"/>
      </c:valAx>
    </c:plotArea>
    <c:plotVisOnly val="1"/>
    <c:dispBlanksAs val="gap"/>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2400"/>
            </a:pPr>
            <a:r>
              <a:rPr lang="en-US" sz="2400"/>
              <a:t>Subject of Agency Staff</a:t>
            </a:r>
            <a:r>
              <a:rPr lang="en-US" sz="2400" baseline="0"/>
              <a:t> Training</a:t>
            </a:r>
            <a:endParaRPr lang="en-US" sz="2400"/>
          </a:p>
        </c:rich>
      </c:tx>
      <c:layout/>
    </c:title>
    <c:plotArea>
      <c:layout/>
      <c:barChart>
        <c:barDir val="col"/>
        <c:grouping val="clustered"/>
        <c:varyColors val="1"/>
        <c:ser>
          <c:idx val="0"/>
          <c:order val="0"/>
          <c:spPr>
            <a:solidFill>
              <a:srgbClr val="0070C0"/>
            </a:solidFill>
          </c:spPr>
          <c:dPt>
            <c:idx val="6"/>
            <c:spPr>
              <a:solidFill>
                <a:srgbClr val="00B050"/>
              </a:solidFill>
            </c:spPr>
          </c:dPt>
          <c:dPt>
            <c:idx val="7"/>
            <c:spPr>
              <a:solidFill>
                <a:srgbClr val="00B050"/>
              </a:solidFill>
            </c:spPr>
          </c:dPt>
          <c:dPt>
            <c:idx val="8"/>
            <c:spPr>
              <a:solidFill>
                <a:srgbClr val="00B050"/>
              </a:solidFill>
            </c:spPr>
          </c:dPt>
          <c:dPt>
            <c:idx val="9"/>
            <c:spPr>
              <a:solidFill>
                <a:srgbClr val="00B050"/>
              </a:solidFill>
            </c:spPr>
          </c:dPt>
          <c:cat>
            <c:strRef>
              <c:f>Sheet1!$AM$49:$AV$49</c:f>
              <c:strCache>
                <c:ptCount val="10"/>
                <c:pt idx="0">
                  <c:v>ArcGIS Desktop</c:v>
                </c:pt>
                <c:pt idx="1">
                  <c:v>ArcGIS Server</c:v>
                </c:pt>
                <c:pt idx="2">
                  <c:v>Extensions</c:v>
                </c:pt>
                <c:pt idx="3">
                  <c:v>ArcSDE</c:v>
                </c:pt>
                <c:pt idx="4">
                  <c:v>Python</c:v>
                </c:pt>
                <c:pt idx="5">
                  <c:v>GIS Software Development</c:v>
                </c:pt>
                <c:pt idx="6">
                  <c:v>Photogrammetry</c:v>
                </c:pt>
                <c:pt idx="7">
                  <c:v>Image Processing</c:v>
                </c:pt>
                <c:pt idx="8">
                  <c:v>Software Development</c:v>
                </c:pt>
                <c:pt idx="9">
                  <c:v>Project Management</c:v>
                </c:pt>
              </c:strCache>
            </c:strRef>
          </c:cat>
          <c:val>
            <c:numRef>
              <c:f>Sheet1!$AM$50:$AV$50</c:f>
              <c:numCache>
                <c:formatCode>General</c:formatCode>
                <c:ptCount val="10"/>
                <c:pt idx="0">
                  <c:v>5</c:v>
                </c:pt>
                <c:pt idx="1">
                  <c:v>4</c:v>
                </c:pt>
                <c:pt idx="2">
                  <c:v>0</c:v>
                </c:pt>
                <c:pt idx="3">
                  <c:v>0</c:v>
                </c:pt>
                <c:pt idx="4">
                  <c:v>3</c:v>
                </c:pt>
                <c:pt idx="5">
                  <c:v>1</c:v>
                </c:pt>
                <c:pt idx="6">
                  <c:v>2</c:v>
                </c:pt>
                <c:pt idx="7">
                  <c:v>1</c:v>
                </c:pt>
                <c:pt idx="8">
                  <c:v>2</c:v>
                </c:pt>
                <c:pt idx="9">
                  <c:v>1</c:v>
                </c:pt>
              </c:numCache>
            </c:numRef>
          </c:val>
        </c:ser>
        <c:axId val="39593472"/>
        <c:axId val="39595008"/>
      </c:barChart>
      <c:catAx>
        <c:axId val="39593472"/>
        <c:scaling>
          <c:orientation val="minMax"/>
        </c:scaling>
        <c:axPos val="b"/>
        <c:numFmt formatCode="General" sourceLinked="1"/>
        <c:majorTickMark val="none"/>
        <c:tickLblPos val="nextTo"/>
        <c:txPr>
          <a:bodyPr rot="-5400000" vert="horz"/>
          <a:lstStyle/>
          <a:p>
            <a:pPr>
              <a:defRPr sz="1600"/>
            </a:pPr>
            <a:endParaRPr lang="en-US"/>
          </a:p>
        </c:txPr>
        <c:crossAx val="39595008"/>
        <c:crosses val="autoZero"/>
        <c:auto val="1"/>
        <c:lblAlgn val="ctr"/>
        <c:lblOffset val="100"/>
      </c:catAx>
      <c:valAx>
        <c:axId val="39595008"/>
        <c:scaling>
          <c:orientation val="minMax"/>
        </c:scaling>
        <c:axPos val="l"/>
        <c:majorGridlines/>
        <c:numFmt formatCode="General" sourceLinked="1"/>
        <c:majorTickMark val="none"/>
        <c:tickLblPos val="nextTo"/>
        <c:txPr>
          <a:bodyPr/>
          <a:lstStyle/>
          <a:p>
            <a:pPr>
              <a:defRPr sz="1600"/>
            </a:pPr>
            <a:endParaRPr lang="en-US"/>
          </a:p>
        </c:txPr>
        <c:crossAx val="39593472"/>
        <c:crosses val="autoZero"/>
        <c:crossBetween val="between"/>
      </c:valAx>
    </c:plotArea>
    <c:plotVisOnly val="1"/>
    <c:dispBlanksAs val="gap"/>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Number</a:t>
            </a:r>
            <a:r>
              <a:rPr lang="en-US" baseline="0"/>
              <a:t> of Agencies Using Specific GIS Software</a:t>
            </a:r>
            <a:endParaRPr lang="en-US"/>
          </a:p>
        </c:rich>
      </c:tx>
      <c:layout/>
    </c:title>
    <c:plotArea>
      <c:layout/>
      <c:barChart>
        <c:barDir val="col"/>
        <c:grouping val="clustered"/>
        <c:varyColors val="1"/>
        <c:ser>
          <c:idx val="0"/>
          <c:order val="0"/>
          <c:spPr>
            <a:solidFill>
              <a:srgbClr val="FF0000"/>
            </a:solidFill>
          </c:spPr>
          <c:dPt>
            <c:idx val="9"/>
            <c:spPr>
              <a:solidFill>
                <a:srgbClr val="0070C0"/>
              </a:solidFill>
            </c:spPr>
          </c:dPt>
          <c:dPt>
            <c:idx val="10"/>
            <c:spPr>
              <a:solidFill>
                <a:srgbClr val="0070C0"/>
              </a:solidFill>
            </c:spPr>
          </c:dPt>
          <c:dPt>
            <c:idx val="13"/>
            <c:spPr>
              <a:solidFill>
                <a:srgbClr val="0070C0"/>
              </a:solidFill>
            </c:spPr>
          </c:dPt>
          <c:dPt>
            <c:idx val="14"/>
            <c:spPr>
              <a:solidFill>
                <a:srgbClr val="0070C0"/>
              </a:solidFill>
            </c:spPr>
          </c:dPt>
          <c:dPt>
            <c:idx val="15"/>
            <c:spPr>
              <a:solidFill>
                <a:srgbClr val="0070C0"/>
              </a:solidFill>
            </c:spPr>
          </c:dPt>
          <c:dPt>
            <c:idx val="16"/>
            <c:spPr>
              <a:solidFill>
                <a:srgbClr val="0070C0"/>
              </a:solidFill>
            </c:spPr>
          </c:dPt>
          <c:cat>
            <c:strRef>
              <c:f>Sheet1!$BH$48:$BX$48</c:f>
              <c:strCache>
                <c:ptCount val="17"/>
                <c:pt idx="0">
                  <c:v>ArcGIS Desktop Basic (ArcView)</c:v>
                </c:pt>
                <c:pt idx="1">
                  <c:v>ArcGIS Desktop Standard (ArcEditor)</c:v>
                </c:pt>
                <c:pt idx="2">
                  <c:v>ArcGIS Desktop Advanced (ArcInfo)</c:v>
                </c:pt>
                <c:pt idx="3">
                  <c:v>Spatial Analyst</c:v>
                </c:pt>
                <c:pt idx="4">
                  <c:v>3D Analyst</c:v>
                </c:pt>
                <c:pt idx="5">
                  <c:v>Other Desktop Extensions</c:v>
                </c:pt>
                <c:pt idx="6">
                  <c:v>ArcGIS Server Basic</c:v>
                </c:pt>
                <c:pt idx="7">
                  <c:v>ArcGIS Server Standard</c:v>
                </c:pt>
                <c:pt idx="8">
                  <c:v>ArcGIS Server Advanced</c:v>
                </c:pt>
                <c:pt idx="9">
                  <c:v>MapInfo</c:v>
                </c:pt>
                <c:pt idx="10">
                  <c:v>ERDAS Imagine</c:v>
                </c:pt>
                <c:pt idx="11">
                  <c:v>ENVI</c:v>
                </c:pt>
                <c:pt idx="12">
                  <c:v>Global Mapper</c:v>
                </c:pt>
                <c:pt idx="13">
                  <c:v>AutoCad</c:v>
                </c:pt>
                <c:pt idx="14">
                  <c:v>GeoExpress</c:v>
                </c:pt>
                <c:pt idx="15">
                  <c:v>Google Earth</c:v>
                </c:pt>
                <c:pt idx="16">
                  <c:v>Other</c:v>
                </c:pt>
              </c:strCache>
            </c:strRef>
          </c:cat>
          <c:val>
            <c:numRef>
              <c:f>Sheet1!$BH$49:$BX$49</c:f>
              <c:numCache>
                <c:formatCode>General</c:formatCode>
                <c:ptCount val="17"/>
                <c:pt idx="0">
                  <c:v>13</c:v>
                </c:pt>
                <c:pt idx="1">
                  <c:v>6</c:v>
                </c:pt>
                <c:pt idx="2">
                  <c:v>10</c:v>
                </c:pt>
                <c:pt idx="3">
                  <c:v>8</c:v>
                </c:pt>
                <c:pt idx="4">
                  <c:v>5</c:v>
                </c:pt>
                <c:pt idx="5">
                  <c:v>6</c:v>
                </c:pt>
                <c:pt idx="6">
                  <c:v>5</c:v>
                </c:pt>
                <c:pt idx="7">
                  <c:v>6</c:v>
                </c:pt>
                <c:pt idx="8">
                  <c:v>4</c:v>
                </c:pt>
                <c:pt idx="9">
                  <c:v>1</c:v>
                </c:pt>
                <c:pt idx="10">
                  <c:v>2</c:v>
                </c:pt>
                <c:pt idx="11">
                  <c:v>0</c:v>
                </c:pt>
                <c:pt idx="12">
                  <c:v>0</c:v>
                </c:pt>
                <c:pt idx="13">
                  <c:v>3</c:v>
                </c:pt>
                <c:pt idx="14">
                  <c:v>1</c:v>
                </c:pt>
                <c:pt idx="15">
                  <c:v>11</c:v>
                </c:pt>
                <c:pt idx="16">
                  <c:v>9</c:v>
                </c:pt>
              </c:numCache>
            </c:numRef>
          </c:val>
        </c:ser>
        <c:axId val="39625856"/>
        <c:axId val="39627392"/>
      </c:barChart>
      <c:catAx>
        <c:axId val="39625856"/>
        <c:scaling>
          <c:orientation val="minMax"/>
        </c:scaling>
        <c:axPos val="b"/>
        <c:numFmt formatCode="General" sourceLinked="1"/>
        <c:majorTickMark val="none"/>
        <c:tickLblPos val="nextTo"/>
        <c:txPr>
          <a:bodyPr rot="-5400000" vert="horz"/>
          <a:lstStyle/>
          <a:p>
            <a:pPr>
              <a:defRPr sz="1400"/>
            </a:pPr>
            <a:endParaRPr lang="en-US"/>
          </a:p>
        </c:txPr>
        <c:crossAx val="39627392"/>
        <c:crosses val="autoZero"/>
        <c:auto val="1"/>
        <c:lblAlgn val="ctr"/>
        <c:lblOffset val="100"/>
      </c:catAx>
      <c:valAx>
        <c:axId val="39627392"/>
        <c:scaling>
          <c:orientation val="minMax"/>
        </c:scaling>
        <c:axPos val="l"/>
        <c:majorGridlines/>
        <c:numFmt formatCode="General" sourceLinked="1"/>
        <c:majorTickMark val="none"/>
        <c:tickLblPos val="nextTo"/>
        <c:txPr>
          <a:bodyPr/>
          <a:lstStyle/>
          <a:p>
            <a:pPr>
              <a:defRPr sz="1400"/>
            </a:pPr>
            <a:endParaRPr lang="en-US"/>
          </a:p>
        </c:txPr>
        <c:crossAx val="39625856"/>
        <c:crosses val="autoZero"/>
        <c:crossBetween val="between"/>
      </c:valAx>
    </c:plotArea>
    <c:plotVisOnly val="1"/>
    <c:dispBlanksAs val="gap"/>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a:t>ESRI</a:t>
            </a:r>
            <a:r>
              <a:rPr lang="en-US" baseline="0" dirty="0"/>
              <a:t> Software Versions in Use </a:t>
            </a:r>
            <a:endParaRPr lang="en-US" baseline="0" dirty="0" smtClean="0"/>
          </a:p>
          <a:p>
            <a:pPr>
              <a:defRPr/>
            </a:pPr>
            <a:r>
              <a:rPr lang="en-US" baseline="0" dirty="0" smtClean="0"/>
              <a:t>(</a:t>
            </a:r>
            <a:r>
              <a:rPr lang="en-US" baseline="0" dirty="0"/>
              <a:t>Number of Agencies Using)</a:t>
            </a:r>
            <a:endParaRPr lang="en-US" dirty="0"/>
          </a:p>
        </c:rich>
      </c:tx>
      <c:layout/>
    </c:title>
    <c:plotArea>
      <c:layout/>
      <c:barChart>
        <c:barDir val="col"/>
        <c:grouping val="clustered"/>
        <c:ser>
          <c:idx val="1"/>
          <c:order val="0"/>
          <c:tx>
            <c:strRef>
              <c:f>Sheet1!$BZ$48:$CE$48</c:f>
              <c:strCache>
                <c:ptCount val="1"/>
                <c:pt idx="0">
                  <c:v>9.1 or Earlier 9.2 9.3 9.3.1 10 10.1</c:v>
                </c:pt>
              </c:strCache>
            </c:strRef>
          </c:tx>
          <c:cat>
            <c:strRef>
              <c:f>Sheet1!$BZ$48:$CE$48</c:f>
              <c:strCache>
                <c:ptCount val="6"/>
                <c:pt idx="0">
                  <c:v>9.1 or Earlier</c:v>
                </c:pt>
                <c:pt idx="1">
                  <c:v>9.2</c:v>
                </c:pt>
                <c:pt idx="2">
                  <c:v>9.3</c:v>
                </c:pt>
                <c:pt idx="3">
                  <c:v>9.3.1</c:v>
                </c:pt>
                <c:pt idx="4">
                  <c:v>10</c:v>
                </c:pt>
                <c:pt idx="5">
                  <c:v>10.1</c:v>
                </c:pt>
              </c:strCache>
            </c:strRef>
          </c:cat>
          <c:val>
            <c:numRef>
              <c:f>Sheet1!$BZ$49:$CE$49</c:f>
              <c:numCache>
                <c:formatCode>General</c:formatCode>
                <c:ptCount val="6"/>
                <c:pt idx="0">
                  <c:v>1</c:v>
                </c:pt>
                <c:pt idx="1">
                  <c:v>1</c:v>
                </c:pt>
                <c:pt idx="2">
                  <c:v>3</c:v>
                </c:pt>
                <c:pt idx="3">
                  <c:v>7</c:v>
                </c:pt>
                <c:pt idx="4">
                  <c:v>9</c:v>
                </c:pt>
                <c:pt idx="5">
                  <c:v>7</c:v>
                </c:pt>
              </c:numCache>
            </c:numRef>
          </c:val>
        </c:ser>
        <c:axId val="39536896"/>
        <c:axId val="39546880"/>
      </c:barChart>
      <c:catAx>
        <c:axId val="39536896"/>
        <c:scaling>
          <c:orientation val="minMax"/>
        </c:scaling>
        <c:axPos val="b"/>
        <c:numFmt formatCode="General" sourceLinked="1"/>
        <c:tickLblPos val="nextTo"/>
        <c:txPr>
          <a:bodyPr/>
          <a:lstStyle/>
          <a:p>
            <a:pPr>
              <a:defRPr sz="1400"/>
            </a:pPr>
            <a:endParaRPr lang="en-US"/>
          </a:p>
        </c:txPr>
        <c:crossAx val="39546880"/>
        <c:crosses val="autoZero"/>
        <c:auto val="1"/>
        <c:lblAlgn val="ctr"/>
        <c:lblOffset val="100"/>
      </c:catAx>
      <c:valAx>
        <c:axId val="39546880"/>
        <c:scaling>
          <c:orientation val="minMax"/>
        </c:scaling>
        <c:axPos val="l"/>
        <c:majorGridlines/>
        <c:numFmt formatCode="General" sourceLinked="1"/>
        <c:tickLblPos val="nextTo"/>
        <c:txPr>
          <a:bodyPr/>
          <a:lstStyle/>
          <a:p>
            <a:pPr>
              <a:defRPr sz="1400"/>
            </a:pPr>
            <a:endParaRPr lang="en-US"/>
          </a:p>
        </c:txPr>
        <c:crossAx val="39536896"/>
        <c:crosses val="autoZero"/>
        <c:crossBetween val="between"/>
      </c:valAx>
    </c:plotArea>
    <c:plotVisOnly val="1"/>
    <c:dispBlanksAs val="gap"/>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Does</a:t>
            </a:r>
            <a:r>
              <a:rPr lang="en-US" baseline="0"/>
              <a:t> Your Agency Have an ESRI Enterprise License Agreement?</a:t>
            </a:r>
            <a:endParaRPr lang="en-US"/>
          </a:p>
        </c:rich>
      </c:tx>
      <c:layout/>
    </c:title>
    <c:plotArea>
      <c:layout/>
      <c:barChart>
        <c:barDir val="col"/>
        <c:grouping val="clustered"/>
        <c:ser>
          <c:idx val="0"/>
          <c:order val="0"/>
          <c:spPr>
            <a:solidFill>
              <a:srgbClr val="0070C0"/>
            </a:solidFill>
          </c:spPr>
          <c:cat>
            <c:strRef>
              <c:f>Sheet1!$CH$51:$CH$53</c:f>
              <c:strCache>
                <c:ptCount val="3"/>
                <c:pt idx="0">
                  <c:v>Yes</c:v>
                </c:pt>
                <c:pt idx="1">
                  <c:v>No</c:v>
                </c:pt>
                <c:pt idx="2">
                  <c:v>I Don't Know</c:v>
                </c:pt>
              </c:strCache>
            </c:strRef>
          </c:cat>
          <c:val>
            <c:numRef>
              <c:f>Sheet1!$CI$51:$CI$53</c:f>
              <c:numCache>
                <c:formatCode>General</c:formatCode>
                <c:ptCount val="3"/>
                <c:pt idx="0">
                  <c:v>3</c:v>
                </c:pt>
                <c:pt idx="1">
                  <c:v>15</c:v>
                </c:pt>
                <c:pt idx="2">
                  <c:v>4</c:v>
                </c:pt>
              </c:numCache>
            </c:numRef>
          </c:val>
        </c:ser>
        <c:axId val="39558528"/>
        <c:axId val="39568512"/>
      </c:barChart>
      <c:catAx>
        <c:axId val="39558528"/>
        <c:scaling>
          <c:orientation val="minMax"/>
        </c:scaling>
        <c:axPos val="b"/>
        <c:numFmt formatCode="General" sourceLinked="1"/>
        <c:majorTickMark val="none"/>
        <c:tickLblPos val="nextTo"/>
        <c:txPr>
          <a:bodyPr/>
          <a:lstStyle/>
          <a:p>
            <a:pPr>
              <a:defRPr sz="1400"/>
            </a:pPr>
            <a:endParaRPr lang="en-US"/>
          </a:p>
        </c:txPr>
        <c:crossAx val="39568512"/>
        <c:crosses val="autoZero"/>
        <c:auto val="1"/>
        <c:lblAlgn val="ctr"/>
        <c:lblOffset val="100"/>
      </c:catAx>
      <c:valAx>
        <c:axId val="39568512"/>
        <c:scaling>
          <c:orientation val="minMax"/>
        </c:scaling>
        <c:axPos val="l"/>
        <c:majorGridlines/>
        <c:numFmt formatCode="General" sourceLinked="1"/>
        <c:majorTickMark val="none"/>
        <c:tickLblPos val="nextTo"/>
        <c:txPr>
          <a:bodyPr/>
          <a:lstStyle/>
          <a:p>
            <a:pPr>
              <a:defRPr sz="1400"/>
            </a:pPr>
            <a:endParaRPr lang="en-US"/>
          </a:p>
        </c:txPr>
        <c:crossAx val="39558528"/>
        <c:crosses val="autoZero"/>
        <c:crossBetween val="between"/>
      </c:valAx>
    </c:plotArea>
    <c:plotVisOnly val="1"/>
    <c:dispBlanksAs val="gap"/>
  </c:chart>
  <c:externalData r:id="rId1"/>
</c:chartSpace>
</file>

<file path=ppt/drawings/drawing1.xml><?xml version="1.0" encoding="utf-8"?>
<c:userShapes xmlns:c="http://schemas.openxmlformats.org/drawingml/2006/chart">
  <cdr:relSizeAnchor xmlns:cdr="http://schemas.openxmlformats.org/drawingml/2006/chartDrawing">
    <cdr:from>
      <cdr:x>0.075</cdr:x>
      <cdr:y>0.01564</cdr:y>
    </cdr:from>
    <cdr:to>
      <cdr:x>0.9</cdr:x>
      <cdr:y>0.11575</cdr:y>
    </cdr:to>
    <cdr:sp macro="" textlink="">
      <cdr:nvSpPr>
        <cdr:cNvPr id="2" name="TextBox 1"/>
        <cdr:cNvSpPr txBox="1"/>
      </cdr:nvSpPr>
      <cdr:spPr>
        <a:xfrm xmlns:a="http://schemas.openxmlformats.org/drawingml/2006/main">
          <a:off x="685800" y="71438"/>
          <a:ext cx="7543800" cy="4572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2800" dirty="0" smtClean="0">
              <a:latin typeface="Arial" pitchFamily="34" charset="0"/>
              <a:cs typeface="Arial" pitchFamily="34" charset="0"/>
            </a:rPr>
            <a:t>Number of Agencies Using GIS Services</a:t>
          </a:r>
          <a:endParaRPr lang="en-US" sz="2800" dirty="0">
            <a:latin typeface="Arial" pitchFamily="34" charset="0"/>
            <a:cs typeface="Arial" pitchFamily="34" charset="0"/>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43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43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43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D0A5C08-5DB6-4992-9588-BFB60238F960}"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638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638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9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639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3078B95-7A80-4542-8CB4-3941281037D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a:t>www.vita.virginia.gov</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www.vita.virginia.gov</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90600"/>
            <a:ext cx="2057400" cy="5364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90600"/>
            <a:ext cx="6019800" cy="5364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www.vita.virginia.gov</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www.vita.virginia.gov</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t>www.vita.virginia.gov</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t>www.vita.virginia.gov</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t>www.vita.virginia.gov</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t>www.vita.virginia.gov</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www.vita.virginia.gov</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www.vita.virginia.gov</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www.vita.virginia.gov</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12"/>
          <p:cNvSpPr>
            <a:spLocks noChangeArrowheads="1"/>
          </p:cNvSpPr>
          <p:nvPr userDrawn="1"/>
        </p:nvSpPr>
        <p:spPr bwMode="auto">
          <a:xfrm>
            <a:off x="0" y="6400800"/>
            <a:ext cx="9144000" cy="457200"/>
          </a:xfrm>
          <a:prstGeom prst="rect">
            <a:avLst/>
          </a:prstGeom>
          <a:solidFill>
            <a:srgbClr val="66AE20"/>
          </a:solidFill>
          <a:ln w="9525">
            <a:noFill/>
            <a:miter lim="800000"/>
            <a:headEnd/>
            <a:tailEnd/>
          </a:ln>
          <a:effectLst/>
        </p:spPr>
        <p:txBody>
          <a:bodyPr wrap="none" anchor="ctr"/>
          <a:lstStyle/>
          <a:p>
            <a:endParaRPr lang="en-US"/>
          </a:p>
        </p:txBody>
      </p:sp>
      <p:pic>
        <p:nvPicPr>
          <p:cNvPr id="1032" name="Picture 8" descr="thinBanner"/>
          <p:cNvPicPr>
            <a:picLocks noChangeAspect="1" noChangeArrowheads="1"/>
          </p:cNvPicPr>
          <p:nvPr userDrawn="1"/>
        </p:nvPicPr>
        <p:blipFill>
          <a:blip r:embed="rId13" cstate="print"/>
          <a:srcRect/>
          <a:stretch>
            <a:fillRect/>
          </a:stretch>
        </p:blipFill>
        <p:spPr bwMode="auto">
          <a:xfrm>
            <a:off x="0" y="1066800"/>
            <a:ext cx="9144000" cy="731838"/>
          </a:xfrm>
          <a:prstGeom prst="rect">
            <a:avLst/>
          </a:prstGeom>
          <a:noFill/>
        </p:spPr>
      </p:pic>
      <p:sp>
        <p:nvSpPr>
          <p:cNvPr id="1026" name="Rectangle 2"/>
          <p:cNvSpPr>
            <a:spLocks noGrp="1" noChangeArrowheads="1"/>
          </p:cNvSpPr>
          <p:nvPr>
            <p:ph type="title"/>
          </p:nvPr>
        </p:nvSpPr>
        <p:spPr bwMode="auto">
          <a:xfrm>
            <a:off x="457200" y="990600"/>
            <a:ext cx="82296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8288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461125"/>
            <a:ext cx="24384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a:solidFill>
                  <a:schemeClr val="bg1"/>
                </a:solidFill>
                <a:latin typeface="+mn-lt"/>
              </a:defRPr>
            </a:lvl1pPr>
          </a:lstStyle>
          <a:p>
            <a:r>
              <a:rPr lang="en-US"/>
              <a:t>www.vita.virginia.gov</a:t>
            </a:r>
          </a:p>
        </p:txBody>
      </p:sp>
      <p:sp>
        <p:nvSpPr>
          <p:cNvPr id="1031" name="Rectangle 7"/>
          <p:cNvSpPr>
            <a:spLocks noChangeArrowheads="1"/>
          </p:cNvSpPr>
          <p:nvPr userDrawn="1"/>
        </p:nvSpPr>
        <p:spPr bwMode="auto">
          <a:xfrm>
            <a:off x="0" y="0"/>
            <a:ext cx="9144000" cy="152400"/>
          </a:xfrm>
          <a:prstGeom prst="rect">
            <a:avLst/>
          </a:prstGeom>
          <a:solidFill>
            <a:srgbClr val="66AE20"/>
          </a:solidFill>
          <a:ln w="9525">
            <a:noFill/>
            <a:miter lim="800000"/>
            <a:headEnd/>
            <a:tailEnd/>
          </a:ln>
          <a:effectLst/>
        </p:spPr>
        <p:txBody>
          <a:bodyPr wrap="none" anchor="ctr"/>
          <a:lstStyle/>
          <a:p>
            <a:endParaRPr lang="en-US"/>
          </a:p>
        </p:txBody>
      </p:sp>
      <p:pic>
        <p:nvPicPr>
          <p:cNvPr id="1033" name="Picture 9" descr="VITAlogo"/>
          <p:cNvPicPr>
            <a:picLocks noChangeAspect="1" noChangeArrowheads="1"/>
          </p:cNvPicPr>
          <p:nvPr userDrawn="1"/>
        </p:nvPicPr>
        <p:blipFill>
          <a:blip r:embed="rId14" cstate="print"/>
          <a:srcRect/>
          <a:stretch>
            <a:fillRect/>
          </a:stretch>
        </p:blipFill>
        <p:spPr bwMode="auto">
          <a:xfrm>
            <a:off x="457200" y="304800"/>
            <a:ext cx="1447800" cy="504825"/>
          </a:xfrm>
          <a:prstGeom prst="rect">
            <a:avLst/>
          </a:prstGeom>
          <a:noFill/>
        </p:spPr>
      </p:pic>
      <p:pic>
        <p:nvPicPr>
          <p:cNvPr id="1034" name="Picture 10" descr="VITAtext"/>
          <p:cNvPicPr>
            <a:picLocks noChangeAspect="1" noChangeArrowheads="1"/>
          </p:cNvPicPr>
          <p:nvPr userDrawn="1"/>
        </p:nvPicPr>
        <p:blipFill>
          <a:blip r:embed="rId15" cstate="print"/>
          <a:srcRect/>
          <a:stretch>
            <a:fillRect/>
          </a:stretch>
        </p:blipFill>
        <p:spPr bwMode="auto">
          <a:xfrm>
            <a:off x="1981200" y="471488"/>
            <a:ext cx="4953000" cy="361950"/>
          </a:xfrm>
          <a:prstGeom prst="rect">
            <a:avLst/>
          </a:prstGeom>
          <a:noFill/>
        </p:spPr>
      </p:pic>
      <p:pic>
        <p:nvPicPr>
          <p:cNvPr id="1035" name="Picture 11" descr="stateSeal"/>
          <p:cNvPicPr>
            <a:picLocks noChangeAspect="1" noChangeArrowheads="1"/>
          </p:cNvPicPr>
          <p:nvPr userDrawn="1"/>
        </p:nvPicPr>
        <p:blipFill>
          <a:blip r:embed="rId16" cstate="print"/>
          <a:srcRect/>
          <a:stretch>
            <a:fillRect/>
          </a:stretch>
        </p:blipFill>
        <p:spPr bwMode="auto">
          <a:xfrm>
            <a:off x="8153400" y="381000"/>
            <a:ext cx="454025" cy="457200"/>
          </a:xfrm>
          <a:prstGeom prst="rect">
            <a:avLst/>
          </a:prstGeom>
          <a:noFill/>
        </p:spPr>
      </p:pic>
      <p:sp>
        <p:nvSpPr>
          <p:cNvPr id="1038" name="Rectangle 14"/>
          <p:cNvSpPr>
            <a:spLocks noChangeArrowheads="1"/>
          </p:cNvSpPr>
          <p:nvPr userDrawn="1"/>
        </p:nvSpPr>
        <p:spPr bwMode="auto">
          <a:xfrm>
            <a:off x="8382000" y="6537325"/>
            <a:ext cx="204788" cy="176213"/>
          </a:xfrm>
          <a:prstGeom prst="rect">
            <a:avLst/>
          </a:prstGeom>
          <a:noFill/>
          <a:ln w="9525">
            <a:noFill/>
            <a:miter lim="800000"/>
            <a:headEnd/>
            <a:tailEnd/>
          </a:ln>
          <a:effectLst/>
        </p:spPr>
        <p:txBody>
          <a:bodyPr wrap="none" anchor="ctr"/>
          <a:lstStyle/>
          <a:p>
            <a:pPr algn="ctr"/>
            <a:fld id="{8EAD74AA-5C23-47E3-86B4-96B0E0A45E52}" type="slidenum">
              <a:rPr lang="en-US" sz="1000">
                <a:solidFill>
                  <a:schemeClr val="bg1"/>
                </a:solidFill>
              </a:rPr>
              <a:pPr algn="ctr"/>
              <a:t>‹#›</a:t>
            </a:fld>
            <a:endParaRPr lang="en-US" sz="100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rtl="0" fontAlgn="base">
        <a:spcBef>
          <a:spcPct val="0"/>
        </a:spcBef>
        <a:spcAft>
          <a:spcPct val="0"/>
        </a:spcAft>
        <a:defRPr sz="3600" b="1">
          <a:solidFill>
            <a:schemeClr val="folHlink"/>
          </a:solidFill>
          <a:latin typeface="+mj-lt"/>
          <a:ea typeface="+mj-ea"/>
          <a:cs typeface="+mj-cs"/>
        </a:defRPr>
      </a:lvl1pPr>
      <a:lvl2pPr algn="l" rtl="0" fontAlgn="base">
        <a:spcBef>
          <a:spcPct val="0"/>
        </a:spcBef>
        <a:spcAft>
          <a:spcPct val="0"/>
        </a:spcAft>
        <a:defRPr sz="3600" b="1">
          <a:solidFill>
            <a:schemeClr val="folHlink"/>
          </a:solidFill>
          <a:latin typeface="Century Gothic" pitchFamily="34" charset="0"/>
        </a:defRPr>
      </a:lvl2pPr>
      <a:lvl3pPr algn="l" rtl="0" fontAlgn="base">
        <a:spcBef>
          <a:spcPct val="0"/>
        </a:spcBef>
        <a:spcAft>
          <a:spcPct val="0"/>
        </a:spcAft>
        <a:defRPr sz="3600" b="1">
          <a:solidFill>
            <a:schemeClr val="folHlink"/>
          </a:solidFill>
          <a:latin typeface="Century Gothic" pitchFamily="34" charset="0"/>
        </a:defRPr>
      </a:lvl3pPr>
      <a:lvl4pPr algn="l" rtl="0" fontAlgn="base">
        <a:spcBef>
          <a:spcPct val="0"/>
        </a:spcBef>
        <a:spcAft>
          <a:spcPct val="0"/>
        </a:spcAft>
        <a:defRPr sz="3600" b="1">
          <a:solidFill>
            <a:schemeClr val="folHlink"/>
          </a:solidFill>
          <a:latin typeface="Century Gothic" pitchFamily="34" charset="0"/>
        </a:defRPr>
      </a:lvl4pPr>
      <a:lvl5pPr algn="l" rtl="0" fontAlgn="base">
        <a:spcBef>
          <a:spcPct val="0"/>
        </a:spcBef>
        <a:spcAft>
          <a:spcPct val="0"/>
        </a:spcAft>
        <a:defRPr sz="3600" b="1">
          <a:solidFill>
            <a:schemeClr val="folHlink"/>
          </a:solidFill>
          <a:latin typeface="Century Gothic" pitchFamily="34" charset="0"/>
        </a:defRPr>
      </a:lvl5pPr>
      <a:lvl6pPr marL="457200" algn="l" rtl="0" fontAlgn="base">
        <a:spcBef>
          <a:spcPct val="0"/>
        </a:spcBef>
        <a:spcAft>
          <a:spcPct val="0"/>
        </a:spcAft>
        <a:defRPr sz="3600" b="1">
          <a:solidFill>
            <a:schemeClr val="folHlink"/>
          </a:solidFill>
          <a:latin typeface="Century Gothic" pitchFamily="34" charset="0"/>
        </a:defRPr>
      </a:lvl6pPr>
      <a:lvl7pPr marL="914400" algn="l" rtl="0" fontAlgn="base">
        <a:spcBef>
          <a:spcPct val="0"/>
        </a:spcBef>
        <a:spcAft>
          <a:spcPct val="0"/>
        </a:spcAft>
        <a:defRPr sz="3600" b="1">
          <a:solidFill>
            <a:schemeClr val="folHlink"/>
          </a:solidFill>
          <a:latin typeface="Century Gothic" pitchFamily="34" charset="0"/>
        </a:defRPr>
      </a:lvl7pPr>
      <a:lvl8pPr marL="1371600" algn="l" rtl="0" fontAlgn="base">
        <a:spcBef>
          <a:spcPct val="0"/>
        </a:spcBef>
        <a:spcAft>
          <a:spcPct val="0"/>
        </a:spcAft>
        <a:defRPr sz="3600" b="1">
          <a:solidFill>
            <a:schemeClr val="folHlink"/>
          </a:solidFill>
          <a:latin typeface="Century Gothic" pitchFamily="34" charset="0"/>
        </a:defRPr>
      </a:lvl8pPr>
      <a:lvl9pPr marL="1828800" algn="l" rtl="0" fontAlgn="base">
        <a:spcBef>
          <a:spcPct val="0"/>
        </a:spcBef>
        <a:spcAft>
          <a:spcPct val="0"/>
        </a:spcAft>
        <a:defRPr sz="3600" b="1">
          <a:solidFill>
            <a:schemeClr val="folHlink"/>
          </a:solidFill>
          <a:latin typeface="Century Gothic" pitchFamily="34" charset="0"/>
        </a:defRPr>
      </a:lvl9pPr>
    </p:titleStyle>
    <p:bodyStyle>
      <a:lvl1pPr marL="342900" indent="-342900" algn="l" rtl="0" fontAlgn="base">
        <a:spcBef>
          <a:spcPct val="20000"/>
        </a:spcBef>
        <a:spcAft>
          <a:spcPct val="0"/>
        </a:spcAft>
        <a:buChar char="•"/>
        <a:defRPr sz="2800">
          <a:solidFill>
            <a:schemeClr val="accent2"/>
          </a:solidFill>
          <a:latin typeface="+mn-lt"/>
          <a:ea typeface="+mn-ea"/>
          <a:cs typeface="+mn-cs"/>
        </a:defRPr>
      </a:lvl1pPr>
      <a:lvl2pPr marL="742950" indent="-285750" algn="l" rtl="0" fontAlgn="base">
        <a:spcBef>
          <a:spcPct val="20000"/>
        </a:spcBef>
        <a:spcAft>
          <a:spcPct val="0"/>
        </a:spcAft>
        <a:buChar char="–"/>
        <a:defRPr sz="2400">
          <a:solidFill>
            <a:schemeClr val="accent2"/>
          </a:solidFill>
          <a:latin typeface="+mn-lt"/>
        </a:defRPr>
      </a:lvl2pPr>
      <a:lvl3pPr marL="1143000" indent="-228600" algn="l" rtl="0" fontAlgn="base">
        <a:spcBef>
          <a:spcPct val="20000"/>
        </a:spcBef>
        <a:spcAft>
          <a:spcPct val="0"/>
        </a:spcAft>
        <a:buChar char="•"/>
        <a:defRPr sz="2000">
          <a:solidFill>
            <a:schemeClr val="accent2"/>
          </a:solidFill>
          <a:latin typeface="+mn-lt"/>
        </a:defRPr>
      </a:lvl3pPr>
      <a:lvl4pPr marL="1600200" indent="-228600" algn="l" rtl="0" fontAlgn="base">
        <a:spcBef>
          <a:spcPct val="20000"/>
        </a:spcBef>
        <a:spcAft>
          <a:spcPct val="0"/>
        </a:spcAft>
        <a:buChar char="–"/>
        <a:defRPr>
          <a:solidFill>
            <a:schemeClr val="accent2"/>
          </a:solidFill>
          <a:latin typeface="+mn-lt"/>
        </a:defRPr>
      </a:lvl4pPr>
      <a:lvl5pPr marL="2057400" indent="-228600" algn="l" rtl="0" fontAlgn="base">
        <a:spcBef>
          <a:spcPct val="20000"/>
        </a:spcBef>
        <a:spcAft>
          <a:spcPct val="0"/>
        </a:spcAft>
        <a:buChar char="»"/>
        <a:defRPr>
          <a:solidFill>
            <a:schemeClr val="accent2"/>
          </a:solidFill>
          <a:latin typeface="+mn-lt"/>
        </a:defRPr>
      </a:lvl5pPr>
      <a:lvl6pPr marL="2514600" indent="-228600" algn="l" rtl="0" fontAlgn="base">
        <a:spcBef>
          <a:spcPct val="20000"/>
        </a:spcBef>
        <a:spcAft>
          <a:spcPct val="0"/>
        </a:spcAft>
        <a:buChar char="»"/>
        <a:defRPr>
          <a:solidFill>
            <a:schemeClr val="accent2"/>
          </a:solidFill>
          <a:latin typeface="+mn-lt"/>
        </a:defRPr>
      </a:lvl6pPr>
      <a:lvl7pPr marL="2971800" indent="-228600" algn="l" rtl="0" fontAlgn="base">
        <a:spcBef>
          <a:spcPct val="20000"/>
        </a:spcBef>
        <a:spcAft>
          <a:spcPct val="0"/>
        </a:spcAft>
        <a:buChar char="»"/>
        <a:defRPr>
          <a:solidFill>
            <a:schemeClr val="accent2"/>
          </a:solidFill>
          <a:latin typeface="+mn-lt"/>
        </a:defRPr>
      </a:lvl7pPr>
      <a:lvl8pPr marL="3429000" indent="-228600" algn="l" rtl="0" fontAlgn="base">
        <a:spcBef>
          <a:spcPct val="20000"/>
        </a:spcBef>
        <a:spcAft>
          <a:spcPct val="0"/>
        </a:spcAft>
        <a:buChar char="»"/>
        <a:defRPr>
          <a:solidFill>
            <a:schemeClr val="accent2"/>
          </a:solidFill>
          <a:latin typeface="+mn-lt"/>
        </a:defRPr>
      </a:lvl8pPr>
      <a:lvl9pPr marL="3886200" indent="-228600" algn="l" rtl="0" fontAlgn="base">
        <a:spcBef>
          <a:spcPct val="20000"/>
        </a:spcBef>
        <a:spcAft>
          <a:spcPct val="0"/>
        </a:spcAft>
        <a:buChar char="»"/>
        <a:defRPr>
          <a:solidFill>
            <a:schemeClr val="accent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mailto:John.owens@vita.virginia.gov"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3"/>
          <p:cNvSpPr>
            <a:spLocks noGrp="1"/>
          </p:cNvSpPr>
          <p:nvPr>
            <p:ph type="dt" sz="half" idx="10"/>
          </p:nvPr>
        </p:nvSpPr>
        <p:spPr/>
        <p:txBody>
          <a:bodyPr/>
          <a:lstStyle/>
          <a:p>
            <a:r>
              <a:rPr lang="en-US"/>
              <a:t>www.vita.virginia.gov</a:t>
            </a:r>
          </a:p>
        </p:txBody>
      </p:sp>
      <p:sp>
        <p:nvSpPr>
          <p:cNvPr id="11284" name="Rectangle 20"/>
          <p:cNvSpPr>
            <a:spLocks noChangeArrowheads="1"/>
          </p:cNvSpPr>
          <p:nvPr/>
        </p:nvSpPr>
        <p:spPr bwMode="auto">
          <a:xfrm>
            <a:off x="0" y="0"/>
            <a:ext cx="9144000" cy="17526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1281" name="Rectangle 17"/>
          <p:cNvSpPr>
            <a:spLocks noChangeArrowheads="1"/>
          </p:cNvSpPr>
          <p:nvPr/>
        </p:nvSpPr>
        <p:spPr bwMode="auto">
          <a:xfrm>
            <a:off x="0" y="6400800"/>
            <a:ext cx="9144000" cy="457200"/>
          </a:xfrm>
          <a:prstGeom prst="rect">
            <a:avLst/>
          </a:prstGeom>
          <a:solidFill>
            <a:srgbClr val="66AE20"/>
          </a:solidFill>
          <a:ln w="9525">
            <a:noFill/>
            <a:miter lim="800000"/>
            <a:headEnd/>
            <a:tailEnd/>
          </a:ln>
          <a:effectLst/>
        </p:spPr>
        <p:txBody>
          <a:bodyPr wrap="none" anchor="ctr"/>
          <a:lstStyle/>
          <a:p>
            <a:endParaRPr lang="en-US"/>
          </a:p>
        </p:txBody>
      </p:sp>
      <p:pic>
        <p:nvPicPr>
          <p:cNvPr id="11270" name="Picture 6" descr="bigStateBackground"/>
          <p:cNvPicPr>
            <a:picLocks noChangeAspect="1" noChangeArrowheads="1"/>
          </p:cNvPicPr>
          <p:nvPr/>
        </p:nvPicPr>
        <p:blipFill>
          <a:blip r:embed="rId2" cstate="print"/>
          <a:srcRect/>
          <a:stretch>
            <a:fillRect/>
          </a:stretch>
        </p:blipFill>
        <p:spPr bwMode="auto">
          <a:xfrm>
            <a:off x="0" y="1524000"/>
            <a:ext cx="9144000" cy="4876800"/>
          </a:xfrm>
          <a:prstGeom prst="rect">
            <a:avLst/>
          </a:prstGeom>
          <a:noFill/>
        </p:spPr>
      </p:pic>
      <p:sp>
        <p:nvSpPr>
          <p:cNvPr id="11266" name="Rectangle 2"/>
          <p:cNvSpPr>
            <a:spLocks noGrp="1" noChangeArrowheads="1"/>
          </p:cNvSpPr>
          <p:nvPr>
            <p:ph type="ctrTitle"/>
          </p:nvPr>
        </p:nvSpPr>
        <p:spPr>
          <a:xfrm>
            <a:off x="533400" y="2057400"/>
            <a:ext cx="7772400" cy="1470025"/>
          </a:xfrm>
        </p:spPr>
        <p:txBody>
          <a:bodyPr/>
          <a:lstStyle/>
          <a:p>
            <a:r>
              <a:rPr lang="en-US" dirty="0" smtClean="0"/>
              <a:t>State Agency GIS Survey</a:t>
            </a:r>
            <a:endParaRPr lang="en-US" dirty="0"/>
          </a:p>
        </p:txBody>
      </p:sp>
      <p:sp>
        <p:nvSpPr>
          <p:cNvPr id="11267" name="Rectangle 3"/>
          <p:cNvSpPr>
            <a:spLocks noGrp="1" noChangeArrowheads="1"/>
          </p:cNvSpPr>
          <p:nvPr>
            <p:ph type="subTitle" idx="1"/>
          </p:nvPr>
        </p:nvSpPr>
        <p:spPr>
          <a:xfrm>
            <a:off x="3276600" y="3581400"/>
            <a:ext cx="5867400" cy="1752600"/>
          </a:xfrm>
        </p:spPr>
        <p:txBody>
          <a:bodyPr/>
          <a:lstStyle/>
          <a:p>
            <a:pPr algn="l" eaLnBrk="0" hangingPunct="0"/>
            <a:r>
              <a:rPr lang="en-US" sz="1800" b="1" dirty="0" smtClean="0">
                <a:solidFill>
                  <a:schemeClr val="bg1"/>
                </a:solidFill>
              </a:rPr>
              <a:t>John Owens</a:t>
            </a:r>
            <a:endParaRPr lang="en-US" sz="1800" b="1" dirty="0">
              <a:solidFill>
                <a:schemeClr val="bg1"/>
              </a:solidFill>
            </a:endParaRPr>
          </a:p>
          <a:p>
            <a:pPr algn="l" eaLnBrk="0" hangingPunct="0"/>
            <a:r>
              <a:rPr lang="en-US" sz="1800" dirty="0" smtClean="0">
                <a:solidFill>
                  <a:schemeClr val="bg1"/>
                </a:solidFill>
              </a:rPr>
              <a:t>Virginia Geographic Information Network</a:t>
            </a:r>
            <a:endParaRPr lang="en-US" sz="1800" dirty="0">
              <a:solidFill>
                <a:schemeClr val="bg1"/>
              </a:solidFill>
            </a:endParaRPr>
          </a:p>
          <a:p>
            <a:pPr algn="l" eaLnBrk="0" hangingPunct="0"/>
            <a:r>
              <a:rPr lang="en-US" sz="1800" dirty="0">
                <a:solidFill>
                  <a:schemeClr val="bg1"/>
                </a:solidFill>
              </a:rPr>
              <a:t/>
            </a:r>
            <a:br>
              <a:rPr lang="en-US" sz="1800" dirty="0">
                <a:solidFill>
                  <a:schemeClr val="bg1"/>
                </a:solidFill>
              </a:rPr>
            </a:br>
            <a:r>
              <a:rPr lang="en-US" sz="1800" dirty="0" smtClean="0">
                <a:solidFill>
                  <a:schemeClr val="bg1"/>
                </a:solidFill>
              </a:rPr>
              <a:t>VGIN Advisory Board Meeting</a:t>
            </a:r>
          </a:p>
          <a:p>
            <a:pPr algn="l" eaLnBrk="0" hangingPunct="0"/>
            <a:r>
              <a:rPr lang="en-US" sz="1800" dirty="0" smtClean="0">
                <a:solidFill>
                  <a:schemeClr val="bg1"/>
                </a:solidFill>
              </a:rPr>
              <a:t>October 10, 2012</a:t>
            </a:r>
            <a:endParaRPr lang="en-US" sz="1800" dirty="0">
              <a:solidFill>
                <a:schemeClr val="bg1"/>
              </a:solidFill>
            </a:endParaRPr>
          </a:p>
        </p:txBody>
      </p:sp>
      <p:sp>
        <p:nvSpPr>
          <p:cNvPr id="11268" name="Rectangle 4"/>
          <p:cNvSpPr>
            <a:spLocks noChangeArrowheads="1"/>
          </p:cNvSpPr>
          <p:nvPr/>
        </p:nvSpPr>
        <p:spPr bwMode="auto">
          <a:xfrm>
            <a:off x="0" y="0"/>
            <a:ext cx="9144000" cy="152400"/>
          </a:xfrm>
          <a:prstGeom prst="rect">
            <a:avLst/>
          </a:prstGeom>
          <a:solidFill>
            <a:srgbClr val="66AE20"/>
          </a:solidFill>
          <a:ln w="9525">
            <a:noFill/>
            <a:miter lim="800000"/>
            <a:headEnd/>
            <a:tailEnd/>
          </a:ln>
          <a:effectLst/>
        </p:spPr>
        <p:txBody>
          <a:bodyPr wrap="none" anchor="ctr"/>
          <a:lstStyle/>
          <a:p>
            <a:endParaRPr lang="en-US"/>
          </a:p>
        </p:txBody>
      </p:sp>
      <p:sp>
        <p:nvSpPr>
          <p:cNvPr id="11272" name="Line 8"/>
          <p:cNvSpPr>
            <a:spLocks noChangeShapeType="1"/>
          </p:cNvSpPr>
          <p:nvPr/>
        </p:nvSpPr>
        <p:spPr bwMode="auto">
          <a:xfrm>
            <a:off x="3429000" y="4572000"/>
            <a:ext cx="3962400" cy="0"/>
          </a:xfrm>
          <a:prstGeom prst="line">
            <a:avLst/>
          </a:prstGeom>
          <a:noFill/>
          <a:ln w="9525">
            <a:solidFill>
              <a:srgbClr val="FF3300"/>
            </a:solidFill>
            <a:round/>
            <a:headEnd/>
            <a:tailEnd/>
          </a:ln>
          <a:effectLst/>
        </p:spPr>
        <p:txBody>
          <a:bodyPr wrap="none" anchor="ctr"/>
          <a:lstStyle/>
          <a:p>
            <a:endParaRPr lang="en-US"/>
          </a:p>
        </p:txBody>
      </p:sp>
      <p:sp>
        <p:nvSpPr>
          <p:cNvPr id="11282" name="Text Box 18"/>
          <p:cNvSpPr txBox="1">
            <a:spLocks noChangeArrowheads="1"/>
          </p:cNvSpPr>
          <p:nvPr/>
        </p:nvSpPr>
        <p:spPr bwMode="auto">
          <a:xfrm>
            <a:off x="457200" y="6445250"/>
            <a:ext cx="25146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chemeClr val="bg1"/>
                </a:solidFill>
                <a:latin typeface="+mn-lt"/>
              </a:rPr>
              <a:t>www.vita.virginia.gov</a:t>
            </a:r>
          </a:p>
        </p:txBody>
      </p:sp>
      <p:sp>
        <p:nvSpPr>
          <p:cNvPr id="11286" name="Rectangle 22"/>
          <p:cNvSpPr>
            <a:spLocks noChangeArrowheads="1"/>
          </p:cNvSpPr>
          <p:nvPr/>
        </p:nvSpPr>
        <p:spPr bwMode="auto">
          <a:xfrm>
            <a:off x="8534400" y="6573838"/>
            <a:ext cx="204788" cy="176212"/>
          </a:xfrm>
          <a:prstGeom prst="rect">
            <a:avLst/>
          </a:prstGeom>
          <a:noFill/>
          <a:ln w="9525">
            <a:noFill/>
            <a:miter lim="800000"/>
            <a:headEnd/>
            <a:tailEnd/>
          </a:ln>
          <a:effectLst/>
        </p:spPr>
        <p:txBody>
          <a:bodyPr wrap="none" anchor="ctr"/>
          <a:lstStyle/>
          <a:p>
            <a:pPr algn="ctr"/>
            <a:fld id="{3747DB2D-4AA9-4330-A6EE-8F3BDCB99AAC}" type="slidenum">
              <a:rPr lang="en-US" sz="1000">
                <a:solidFill>
                  <a:schemeClr val="bg1"/>
                </a:solidFill>
                <a:latin typeface="Times" charset="0"/>
              </a:rPr>
              <a:pPr algn="ctr"/>
              <a:t>1</a:t>
            </a:fld>
            <a:endParaRPr lang="en-US" sz="1000">
              <a:solidFill>
                <a:schemeClr val="bg1"/>
              </a:solidFill>
              <a:latin typeface="Times" charset="0"/>
            </a:endParaRPr>
          </a:p>
        </p:txBody>
      </p:sp>
      <p:pic>
        <p:nvPicPr>
          <p:cNvPr id="11287" name="Picture 23" descr="seethrough name"/>
          <p:cNvPicPr>
            <a:picLocks noChangeAspect="1" noChangeArrowheads="1"/>
          </p:cNvPicPr>
          <p:nvPr/>
        </p:nvPicPr>
        <p:blipFill>
          <a:blip r:embed="rId3" cstate="print"/>
          <a:srcRect l="11465" t="85471"/>
          <a:stretch>
            <a:fillRect/>
          </a:stretch>
        </p:blipFill>
        <p:spPr bwMode="auto">
          <a:xfrm>
            <a:off x="2895600" y="1143000"/>
            <a:ext cx="4629150" cy="339725"/>
          </a:xfrm>
          <a:prstGeom prst="rect">
            <a:avLst/>
          </a:prstGeom>
          <a:noFill/>
        </p:spPr>
      </p:pic>
      <p:pic>
        <p:nvPicPr>
          <p:cNvPr id="11288" name="Picture 24" descr="VITA logo"/>
          <p:cNvPicPr>
            <a:picLocks noChangeAspect="1" noChangeArrowheads="1"/>
          </p:cNvPicPr>
          <p:nvPr/>
        </p:nvPicPr>
        <p:blipFill>
          <a:blip r:embed="rId4" cstate="print"/>
          <a:srcRect/>
          <a:stretch>
            <a:fillRect/>
          </a:stretch>
        </p:blipFill>
        <p:spPr bwMode="auto">
          <a:xfrm>
            <a:off x="609600" y="609600"/>
            <a:ext cx="2379663" cy="827088"/>
          </a:xfrm>
          <a:prstGeom prst="rect">
            <a:avLst/>
          </a:prstGeom>
          <a:noFill/>
        </p:spPr>
      </p:pic>
      <p:pic>
        <p:nvPicPr>
          <p:cNvPr id="11289" name="Picture 25"/>
          <p:cNvPicPr>
            <a:picLocks noChangeAspect="1" noChangeArrowheads="1"/>
          </p:cNvPicPr>
          <p:nvPr/>
        </p:nvPicPr>
        <p:blipFill>
          <a:blip r:embed="rId5" cstate="print">
            <a:clrChange>
              <a:clrFrom>
                <a:srgbClr val="FFF7CE"/>
              </a:clrFrom>
              <a:clrTo>
                <a:srgbClr val="FFF7CE">
                  <a:alpha val="0"/>
                </a:srgbClr>
              </a:clrTo>
            </a:clrChange>
            <a:lum contrast="6000"/>
          </a:blip>
          <a:srcRect/>
          <a:stretch>
            <a:fillRect/>
          </a:stretch>
        </p:blipFill>
        <p:spPr bwMode="auto">
          <a:xfrm>
            <a:off x="8229600" y="304800"/>
            <a:ext cx="530225" cy="53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Agency GIS Survey</a:t>
            </a:r>
            <a:endParaRPr lang="en-US" dirty="0"/>
          </a:p>
        </p:txBody>
      </p:sp>
      <p:sp>
        <p:nvSpPr>
          <p:cNvPr id="3" name="Date Placeholder 2"/>
          <p:cNvSpPr>
            <a:spLocks noGrp="1"/>
          </p:cNvSpPr>
          <p:nvPr>
            <p:ph type="dt" sz="half" idx="10"/>
          </p:nvPr>
        </p:nvSpPr>
        <p:spPr/>
        <p:txBody>
          <a:bodyPr/>
          <a:lstStyle/>
          <a:p>
            <a:r>
              <a:rPr lang="en-US" smtClean="0"/>
              <a:t>www.vita.virginia.gov</a:t>
            </a:r>
            <a:endParaRPr lang="en-US"/>
          </a:p>
        </p:txBody>
      </p:sp>
      <p:graphicFrame>
        <p:nvGraphicFramePr>
          <p:cNvPr id="4" name="Chart 3"/>
          <p:cNvGraphicFramePr>
            <a:graphicFrameLocks/>
          </p:cNvGraphicFramePr>
          <p:nvPr/>
        </p:nvGraphicFramePr>
        <p:xfrm>
          <a:off x="0" y="1752600"/>
          <a:ext cx="9143999" cy="4648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Agency GIS Survey</a:t>
            </a:r>
            <a:endParaRPr lang="en-US" dirty="0"/>
          </a:p>
        </p:txBody>
      </p:sp>
      <p:sp>
        <p:nvSpPr>
          <p:cNvPr id="3" name="Date Placeholder 2"/>
          <p:cNvSpPr>
            <a:spLocks noGrp="1"/>
          </p:cNvSpPr>
          <p:nvPr>
            <p:ph type="dt" sz="half" idx="10"/>
          </p:nvPr>
        </p:nvSpPr>
        <p:spPr/>
        <p:txBody>
          <a:bodyPr/>
          <a:lstStyle/>
          <a:p>
            <a:r>
              <a:rPr lang="en-US" smtClean="0"/>
              <a:t>www.vita.virginia.gov</a:t>
            </a:r>
            <a:endParaRPr lang="en-US"/>
          </a:p>
        </p:txBody>
      </p:sp>
      <p:graphicFrame>
        <p:nvGraphicFramePr>
          <p:cNvPr id="4" name="Chart 3"/>
          <p:cNvGraphicFramePr>
            <a:graphicFrameLocks/>
          </p:cNvGraphicFramePr>
          <p:nvPr/>
        </p:nvGraphicFramePr>
        <p:xfrm>
          <a:off x="0" y="1752600"/>
          <a:ext cx="9144000" cy="4648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Agency GIS Survey</a:t>
            </a:r>
            <a:endParaRPr lang="en-US" dirty="0"/>
          </a:p>
        </p:txBody>
      </p:sp>
      <p:sp>
        <p:nvSpPr>
          <p:cNvPr id="3" name="Date Placeholder 2"/>
          <p:cNvSpPr>
            <a:spLocks noGrp="1"/>
          </p:cNvSpPr>
          <p:nvPr>
            <p:ph type="dt" sz="half" idx="10"/>
          </p:nvPr>
        </p:nvSpPr>
        <p:spPr/>
        <p:txBody>
          <a:bodyPr/>
          <a:lstStyle/>
          <a:p>
            <a:r>
              <a:rPr lang="en-US" smtClean="0"/>
              <a:t>www.vita.virginia.gov</a:t>
            </a:r>
            <a:endParaRPr lang="en-US"/>
          </a:p>
        </p:txBody>
      </p:sp>
      <p:graphicFrame>
        <p:nvGraphicFramePr>
          <p:cNvPr id="4" name="Chart 3"/>
          <p:cNvGraphicFramePr>
            <a:graphicFrameLocks/>
          </p:cNvGraphicFramePr>
          <p:nvPr/>
        </p:nvGraphicFramePr>
        <p:xfrm>
          <a:off x="0" y="1833562"/>
          <a:ext cx="9143999" cy="456723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Agency GIS Survey</a:t>
            </a:r>
            <a:endParaRPr lang="en-US" dirty="0"/>
          </a:p>
        </p:txBody>
      </p:sp>
      <p:sp>
        <p:nvSpPr>
          <p:cNvPr id="3" name="Date Placeholder 2"/>
          <p:cNvSpPr>
            <a:spLocks noGrp="1"/>
          </p:cNvSpPr>
          <p:nvPr>
            <p:ph type="dt" sz="half" idx="10"/>
          </p:nvPr>
        </p:nvSpPr>
        <p:spPr/>
        <p:txBody>
          <a:bodyPr/>
          <a:lstStyle/>
          <a:p>
            <a:r>
              <a:rPr lang="en-US" smtClean="0"/>
              <a:t>www.vita.virginia.gov</a:t>
            </a:r>
            <a:endParaRPr lang="en-US"/>
          </a:p>
        </p:txBody>
      </p:sp>
      <p:graphicFrame>
        <p:nvGraphicFramePr>
          <p:cNvPr id="4" name="Chart 3"/>
          <p:cNvGraphicFramePr>
            <a:graphicFrameLocks/>
          </p:cNvGraphicFramePr>
          <p:nvPr/>
        </p:nvGraphicFramePr>
        <p:xfrm>
          <a:off x="0" y="1828800"/>
          <a:ext cx="9144000" cy="4495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Agency GIS Survey</a:t>
            </a:r>
            <a:endParaRPr lang="en-US" dirty="0"/>
          </a:p>
        </p:txBody>
      </p:sp>
      <p:sp>
        <p:nvSpPr>
          <p:cNvPr id="3" name="Date Placeholder 2"/>
          <p:cNvSpPr>
            <a:spLocks noGrp="1"/>
          </p:cNvSpPr>
          <p:nvPr>
            <p:ph type="dt" sz="half" idx="10"/>
          </p:nvPr>
        </p:nvSpPr>
        <p:spPr/>
        <p:txBody>
          <a:bodyPr/>
          <a:lstStyle/>
          <a:p>
            <a:r>
              <a:rPr lang="en-US" smtClean="0"/>
              <a:t>www.vita.virginia.gov</a:t>
            </a:r>
            <a:endParaRPr lang="en-US"/>
          </a:p>
        </p:txBody>
      </p:sp>
      <p:graphicFrame>
        <p:nvGraphicFramePr>
          <p:cNvPr id="4" name="Chart 3"/>
          <p:cNvGraphicFramePr>
            <a:graphicFrameLocks/>
          </p:cNvGraphicFramePr>
          <p:nvPr/>
        </p:nvGraphicFramePr>
        <p:xfrm>
          <a:off x="0" y="1828800"/>
          <a:ext cx="9144000" cy="4572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Agency GIS Survey</a:t>
            </a:r>
            <a:endParaRPr lang="en-US" dirty="0"/>
          </a:p>
        </p:txBody>
      </p:sp>
      <p:sp>
        <p:nvSpPr>
          <p:cNvPr id="3" name="Date Placeholder 2"/>
          <p:cNvSpPr>
            <a:spLocks noGrp="1"/>
          </p:cNvSpPr>
          <p:nvPr>
            <p:ph type="dt" sz="half" idx="10"/>
          </p:nvPr>
        </p:nvSpPr>
        <p:spPr/>
        <p:txBody>
          <a:bodyPr/>
          <a:lstStyle/>
          <a:p>
            <a:r>
              <a:rPr lang="en-US" smtClean="0"/>
              <a:t>www.vita.virginia.gov</a:t>
            </a:r>
            <a:endParaRPr lang="en-US"/>
          </a:p>
        </p:txBody>
      </p:sp>
      <p:graphicFrame>
        <p:nvGraphicFramePr>
          <p:cNvPr id="4" name="Chart 3"/>
          <p:cNvGraphicFramePr>
            <a:graphicFrameLocks/>
          </p:cNvGraphicFramePr>
          <p:nvPr/>
        </p:nvGraphicFramePr>
        <p:xfrm>
          <a:off x="0" y="1828800"/>
          <a:ext cx="9144000" cy="4572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or Comments?</a:t>
            </a:r>
            <a:endParaRPr lang="en-US" dirty="0"/>
          </a:p>
        </p:txBody>
      </p:sp>
      <p:sp>
        <p:nvSpPr>
          <p:cNvPr id="3" name="Date Placeholder 2"/>
          <p:cNvSpPr>
            <a:spLocks noGrp="1"/>
          </p:cNvSpPr>
          <p:nvPr>
            <p:ph type="dt" sz="half" idx="10"/>
          </p:nvPr>
        </p:nvSpPr>
        <p:spPr/>
        <p:txBody>
          <a:bodyPr/>
          <a:lstStyle/>
          <a:p>
            <a:r>
              <a:rPr lang="en-US" smtClean="0"/>
              <a:t>www.vita.virginia.gov</a:t>
            </a:r>
            <a:endParaRPr lang="en-US"/>
          </a:p>
        </p:txBody>
      </p:sp>
      <p:sp>
        <p:nvSpPr>
          <p:cNvPr id="4" name="TextBox 3"/>
          <p:cNvSpPr txBox="1"/>
          <p:nvPr/>
        </p:nvSpPr>
        <p:spPr>
          <a:xfrm>
            <a:off x="2007707" y="2971800"/>
            <a:ext cx="5048177" cy="954107"/>
          </a:xfrm>
          <a:prstGeom prst="rect">
            <a:avLst/>
          </a:prstGeom>
          <a:noFill/>
        </p:spPr>
        <p:txBody>
          <a:bodyPr wrap="none" rtlCol="0">
            <a:spAutoFit/>
          </a:bodyPr>
          <a:lstStyle/>
          <a:p>
            <a:pPr algn="ctr"/>
            <a:r>
              <a:rPr lang="en-US" sz="2800" dirty="0" smtClean="0"/>
              <a:t>John Owens – VGIN</a:t>
            </a:r>
          </a:p>
          <a:p>
            <a:pPr algn="ctr"/>
            <a:r>
              <a:rPr lang="en-US" sz="2800" dirty="0" smtClean="0">
                <a:hlinkClick r:id="rId2"/>
              </a:rPr>
              <a:t>John.owens@vita.virginia.gov</a:t>
            </a:r>
            <a:r>
              <a:rPr lang="en-US" sz="2800" dirty="0" smtClean="0"/>
              <a:t> </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lstStyle/>
          <a:p>
            <a:r>
              <a:rPr lang="en-US" sz="2400" dirty="0" smtClean="0"/>
              <a:t>Completed GIS </a:t>
            </a:r>
            <a:r>
              <a:rPr lang="en-US" sz="2400" dirty="0" smtClean="0"/>
              <a:t>Survey </a:t>
            </a:r>
            <a:r>
              <a:rPr lang="en-US" sz="2400" dirty="0" smtClean="0"/>
              <a:t>Responders </a:t>
            </a:r>
            <a:br>
              <a:rPr lang="en-US" sz="2400" dirty="0" smtClean="0"/>
            </a:br>
            <a:r>
              <a:rPr lang="en-US" sz="2400" dirty="0" smtClean="0"/>
              <a:t>	</a:t>
            </a:r>
            <a:r>
              <a:rPr lang="en-US" sz="2400" dirty="0" smtClean="0"/>
              <a:t>(Questionnaire and Inventory)</a:t>
            </a:r>
            <a:endParaRPr lang="en-US" sz="2400" dirty="0"/>
          </a:p>
        </p:txBody>
      </p:sp>
      <p:sp>
        <p:nvSpPr>
          <p:cNvPr id="10" name="Content Placeholder 9"/>
          <p:cNvSpPr>
            <a:spLocks noGrp="1"/>
          </p:cNvSpPr>
          <p:nvPr>
            <p:ph sz="half" idx="2"/>
          </p:nvPr>
        </p:nvSpPr>
        <p:spPr/>
        <p:txBody>
          <a:bodyPr/>
          <a:lstStyle/>
          <a:p>
            <a:r>
              <a:rPr lang="en-US" dirty="0" smtClean="0"/>
              <a:t>ABC</a:t>
            </a:r>
          </a:p>
          <a:p>
            <a:r>
              <a:rPr lang="en-US" dirty="0" smtClean="0"/>
              <a:t>DCJIS</a:t>
            </a:r>
          </a:p>
          <a:p>
            <a:r>
              <a:rPr lang="en-US" dirty="0" smtClean="0"/>
              <a:t>DEQ</a:t>
            </a:r>
          </a:p>
          <a:p>
            <a:r>
              <a:rPr lang="en-US" dirty="0" smtClean="0"/>
              <a:t>DGIF</a:t>
            </a:r>
          </a:p>
          <a:p>
            <a:r>
              <a:rPr lang="en-US" dirty="0" smtClean="0"/>
              <a:t>DGS</a:t>
            </a:r>
          </a:p>
          <a:p>
            <a:r>
              <a:rPr lang="en-US" dirty="0" smtClean="0"/>
              <a:t>DHCD</a:t>
            </a:r>
          </a:p>
          <a:p>
            <a:r>
              <a:rPr lang="en-US" dirty="0" smtClean="0"/>
              <a:t>DMAS</a:t>
            </a:r>
          </a:p>
          <a:p>
            <a:r>
              <a:rPr lang="en-US" dirty="0" err="1" smtClean="0"/>
              <a:t>DoF</a:t>
            </a:r>
            <a:endParaRPr lang="en-US" dirty="0" smtClean="0"/>
          </a:p>
        </p:txBody>
      </p:sp>
      <p:sp>
        <p:nvSpPr>
          <p:cNvPr id="12" name="Content Placeholder 11"/>
          <p:cNvSpPr>
            <a:spLocks noGrp="1"/>
          </p:cNvSpPr>
          <p:nvPr>
            <p:ph sz="quarter" idx="4"/>
          </p:nvPr>
        </p:nvSpPr>
        <p:spPr/>
        <p:txBody>
          <a:bodyPr/>
          <a:lstStyle/>
          <a:p>
            <a:r>
              <a:rPr lang="en-US" dirty="0" smtClean="0"/>
              <a:t>MRC</a:t>
            </a:r>
          </a:p>
          <a:p>
            <a:r>
              <a:rPr lang="en-US" dirty="0" smtClean="0"/>
              <a:t>VADMM</a:t>
            </a:r>
          </a:p>
          <a:p>
            <a:r>
              <a:rPr lang="en-US" dirty="0" smtClean="0"/>
              <a:t>VDH</a:t>
            </a:r>
          </a:p>
          <a:p>
            <a:r>
              <a:rPr lang="en-US" dirty="0" smtClean="0"/>
              <a:t>VOF</a:t>
            </a:r>
          </a:p>
          <a:p>
            <a:r>
              <a:rPr lang="en-US" dirty="0" smtClean="0"/>
              <a:t>TAX</a:t>
            </a:r>
          </a:p>
          <a:p>
            <a:r>
              <a:rPr lang="en-US" dirty="0" smtClean="0"/>
              <a:t>VCSC</a:t>
            </a:r>
          </a:p>
          <a:p>
            <a:r>
              <a:rPr lang="en-US" dirty="0" smtClean="0"/>
              <a:t>VEDP</a:t>
            </a:r>
          </a:p>
          <a:p>
            <a:r>
              <a:rPr lang="en-US" dirty="0" smtClean="0"/>
              <a:t>VSP</a:t>
            </a:r>
            <a:endParaRPr lang="en-US" dirty="0"/>
          </a:p>
        </p:txBody>
      </p:sp>
      <p:sp>
        <p:nvSpPr>
          <p:cNvPr id="4" name="Date Placeholder 3"/>
          <p:cNvSpPr>
            <a:spLocks noGrp="1"/>
          </p:cNvSpPr>
          <p:nvPr>
            <p:ph type="dt" sz="half" idx="10"/>
          </p:nvPr>
        </p:nvSpPr>
        <p:spPr/>
        <p:txBody>
          <a:bodyPr/>
          <a:lstStyle/>
          <a:p>
            <a:r>
              <a:rPr lang="en-US" smtClean="0"/>
              <a:t>www.vita.virginia.gov</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www.vita.virginia.gov</a:t>
            </a:r>
          </a:p>
        </p:txBody>
      </p:sp>
      <p:sp>
        <p:nvSpPr>
          <p:cNvPr id="4098" name="Rectangle 2"/>
          <p:cNvSpPr>
            <a:spLocks noGrp="1" noChangeArrowheads="1"/>
          </p:cNvSpPr>
          <p:nvPr>
            <p:ph type="title"/>
          </p:nvPr>
        </p:nvSpPr>
        <p:spPr/>
        <p:txBody>
          <a:bodyPr/>
          <a:lstStyle/>
          <a:p>
            <a:r>
              <a:rPr lang="en-US" dirty="0" smtClean="0"/>
              <a:t>State Agency GIS Survey</a:t>
            </a:r>
            <a:endParaRPr lang="en-US" dirty="0"/>
          </a:p>
        </p:txBody>
      </p:sp>
      <p:graphicFrame>
        <p:nvGraphicFramePr>
          <p:cNvPr id="7" name="Chart 6"/>
          <p:cNvGraphicFramePr>
            <a:graphicFrameLocks/>
          </p:cNvGraphicFramePr>
          <p:nvPr/>
        </p:nvGraphicFramePr>
        <p:xfrm>
          <a:off x="0" y="1752600"/>
          <a:ext cx="9144000" cy="4648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Agency GIS Survey</a:t>
            </a:r>
            <a:endParaRPr lang="en-US" dirty="0"/>
          </a:p>
        </p:txBody>
      </p:sp>
      <p:sp>
        <p:nvSpPr>
          <p:cNvPr id="4" name="Date Placeholder 3"/>
          <p:cNvSpPr>
            <a:spLocks noGrp="1"/>
          </p:cNvSpPr>
          <p:nvPr>
            <p:ph type="dt" sz="half" idx="10"/>
          </p:nvPr>
        </p:nvSpPr>
        <p:spPr/>
        <p:txBody>
          <a:bodyPr/>
          <a:lstStyle/>
          <a:p>
            <a:r>
              <a:rPr lang="en-US" smtClean="0"/>
              <a:t>www.vita.virginia.gov</a:t>
            </a:r>
            <a:endParaRPr lang="en-US"/>
          </a:p>
        </p:txBody>
      </p:sp>
      <p:graphicFrame>
        <p:nvGraphicFramePr>
          <p:cNvPr id="5" name="Chart 4"/>
          <p:cNvGraphicFramePr>
            <a:graphicFrameLocks/>
          </p:cNvGraphicFramePr>
          <p:nvPr/>
        </p:nvGraphicFramePr>
        <p:xfrm>
          <a:off x="0" y="1828800"/>
          <a:ext cx="9144000" cy="4572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Agency GIS Survey</a:t>
            </a:r>
            <a:endParaRPr lang="en-US" dirty="0"/>
          </a:p>
        </p:txBody>
      </p:sp>
      <p:sp>
        <p:nvSpPr>
          <p:cNvPr id="3" name="Date Placeholder 2"/>
          <p:cNvSpPr>
            <a:spLocks noGrp="1"/>
          </p:cNvSpPr>
          <p:nvPr>
            <p:ph type="dt" sz="half" idx="10"/>
          </p:nvPr>
        </p:nvSpPr>
        <p:spPr/>
        <p:txBody>
          <a:bodyPr/>
          <a:lstStyle/>
          <a:p>
            <a:r>
              <a:rPr lang="en-US" smtClean="0"/>
              <a:t>www.vita.virginia.gov</a:t>
            </a:r>
            <a:endParaRPr lang="en-US"/>
          </a:p>
        </p:txBody>
      </p:sp>
      <p:graphicFrame>
        <p:nvGraphicFramePr>
          <p:cNvPr id="4" name="Chart 3"/>
          <p:cNvGraphicFramePr>
            <a:graphicFrameLocks/>
          </p:cNvGraphicFramePr>
          <p:nvPr/>
        </p:nvGraphicFramePr>
        <p:xfrm>
          <a:off x="0" y="1752600"/>
          <a:ext cx="9144000" cy="4648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Agency GIS Survey</a:t>
            </a:r>
            <a:endParaRPr lang="en-US" dirty="0"/>
          </a:p>
        </p:txBody>
      </p:sp>
      <p:sp>
        <p:nvSpPr>
          <p:cNvPr id="3" name="Date Placeholder 2"/>
          <p:cNvSpPr>
            <a:spLocks noGrp="1"/>
          </p:cNvSpPr>
          <p:nvPr>
            <p:ph type="dt" sz="half" idx="10"/>
          </p:nvPr>
        </p:nvSpPr>
        <p:spPr/>
        <p:txBody>
          <a:bodyPr/>
          <a:lstStyle/>
          <a:p>
            <a:r>
              <a:rPr lang="en-US" smtClean="0"/>
              <a:t>www.vita.virginia.gov</a:t>
            </a:r>
            <a:endParaRPr lang="en-US"/>
          </a:p>
        </p:txBody>
      </p:sp>
      <p:graphicFrame>
        <p:nvGraphicFramePr>
          <p:cNvPr id="4" name="Chart 3"/>
          <p:cNvGraphicFramePr>
            <a:graphicFrameLocks/>
          </p:cNvGraphicFramePr>
          <p:nvPr/>
        </p:nvGraphicFramePr>
        <p:xfrm>
          <a:off x="0" y="1666874"/>
          <a:ext cx="9144000" cy="473392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Agency GIS Survey</a:t>
            </a:r>
            <a:endParaRPr lang="en-US" dirty="0"/>
          </a:p>
        </p:txBody>
      </p:sp>
      <p:sp>
        <p:nvSpPr>
          <p:cNvPr id="3" name="Date Placeholder 2"/>
          <p:cNvSpPr>
            <a:spLocks noGrp="1"/>
          </p:cNvSpPr>
          <p:nvPr>
            <p:ph type="dt" sz="half" idx="10"/>
          </p:nvPr>
        </p:nvSpPr>
        <p:spPr/>
        <p:txBody>
          <a:bodyPr/>
          <a:lstStyle/>
          <a:p>
            <a:r>
              <a:rPr lang="en-US" smtClean="0"/>
              <a:t>www.vita.virginia.gov</a:t>
            </a:r>
            <a:endParaRPr lang="en-US"/>
          </a:p>
        </p:txBody>
      </p:sp>
      <p:graphicFrame>
        <p:nvGraphicFramePr>
          <p:cNvPr id="4" name="Chart 3"/>
          <p:cNvGraphicFramePr>
            <a:graphicFrameLocks/>
          </p:cNvGraphicFramePr>
          <p:nvPr/>
        </p:nvGraphicFramePr>
        <p:xfrm>
          <a:off x="0" y="1828800"/>
          <a:ext cx="9144000" cy="4572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Agency GIS Survey</a:t>
            </a:r>
            <a:endParaRPr lang="en-US" dirty="0"/>
          </a:p>
        </p:txBody>
      </p:sp>
      <p:sp>
        <p:nvSpPr>
          <p:cNvPr id="3" name="Date Placeholder 2"/>
          <p:cNvSpPr>
            <a:spLocks noGrp="1"/>
          </p:cNvSpPr>
          <p:nvPr>
            <p:ph type="dt" sz="half" idx="10"/>
          </p:nvPr>
        </p:nvSpPr>
        <p:spPr/>
        <p:txBody>
          <a:bodyPr/>
          <a:lstStyle/>
          <a:p>
            <a:r>
              <a:rPr lang="en-US" smtClean="0"/>
              <a:t>www.vita.virginia.gov</a:t>
            </a:r>
            <a:endParaRPr lang="en-US"/>
          </a:p>
        </p:txBody>
      </p:sp>
      <p:graphicFrame>
        <p:nvGraphicFramePr>
          <p:cNvPr id="4" name="Chart 3"/>
          <p:cNvGraphicFramePr>
            <a:graphicFrameLocks/>
          </p:cNvGraphicFramePr>
          <p:nvPr/>
        </p:nvGraphicFramePr>
        <p:xfrm>
          <a:off x="0" y="1828800"/>
          <a:ext cx="9144000" cy="4572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Agency GIS Survey</a:t>
            </a:r>
            <a:endParaRPr lang="en-US" dirty="0"/>
          </a:p>
        </p:txBody>
      </p:sp>
      <p:sp>
        <p:nvSpPr>
          <p:cNvPr id="3" name="Date Placeholder 2"/>
          <p:cNvSpPr>
            <a:spLocks noGrp="1"/>
          </p:cNvSpPr>
          <p:nvPr>
            <p:ph type="dt" sz="half" idx="10"/>
          </p:nvPr>
        </p:nvSpPr>
        <p:spPr/>
        <p:txBody>
          <a:bodyPr/>
          <a:lstStyle/>
          <a:p>
            <a:r>
              <a:rPr lang="en-US" smtClean="0"/>
              <a:t>www.vita.virginia.gov</a:t>
            </a:r>
            <a:endParaRPr lang="en-US"/>
          </a:p>
        </p:txBody>
      </p:sp>
      <p:graphicFrame>
        <p:nvGraphicFramePr>
          <p:cNvPr id="4" name="Chart 3"/>
          <p:cNvGraphicFramePr>
            <a:graphicFrameLocks/>
          </p:cNvGraphicFramePr>
          <p:nvPr/>
        </p:nvGraphicFramePr>
        <p:xfrm>
          <a:off x="0" y="1828800"/>
          <a:ext cx="9144000" cy="4572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entury Gothic"/>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9E7E38617DC964286BE5259882D3648" ma:contentTypeVersion="3" ma:contentTypeDescription="Create a new document." ma:contentTypeScope="" ma:versionID="c8e92258c82806397929907d7942ac94">
  <xsd:schema xmlns:xsd="http://www.w3.org/2001/XMLSchema" xmlns:p="http://schemas.microsoft.com/office/2006/metadata/properties" xmlns:ns2="CF75D7CF-B311-4023-B192-9D476180805A" targetNamespace="http://schemas.microsoft.com/office/2006/metadata/properties" ma:root="true" ma:fieldsID="8f0d9d883a15b731d6a15ac45fdd33a2" ns2:_="">
    <xsd:import namespace="CF75D7CF-B311-4023-B192-9D476180805A"/>
    <xsd:element name="properties">
      <xsd:complexType>
        <xsd:sequence>
          <xsd:element name="documentManagement">
            <xsd:complexType>
              <xsd:all>
                <xsd:element ref="ns2:Owner" minOccurs="0"/>
                <xsd:element ref="ns2:SPSDescription" minOccurs="0"/>
                <xsd:element ref="ns2:Status" minOccurs="0"/>
              </xsd:all>
            </xsd:complexType>
          </xsd:element>
        </xsd:sequence>
      </xsd:complexType>
    </xsd:element>
  </xsd:schema>
  <xsd:schema xmlns:xsd="http://www.w3.org/2001/XMLSchema" xmlns:dms="http://schemas.microsoft.com/office/2006/documentManagement/types" targetNamespace="CF75D7CF-B311-4023-B192-9D476180805A" elementFormDefault="qualified">
    <xsd:import namespace="http://schemas.microsoft.com/office/2006/documentManagement/types"/>
    <xsd:element name="Owner" ma:index="8" nillable="true" ma:displayName="Owner" ma:internalName="Owner">
      <xsd:simpleType>
        <xsd:restriction base="dms:Text"/>
      </xsd:simpleType>
    </xsd:element>
    <xsd:element name="SPSDescription" ma:index="9" nillable="true" ma:displayName="Description" ma:internalName="SPSDescription">
      <xsd:simpleType>
        <xsd:restriction base="dms:Note"/>
      </xsd:simpleType>
    </xsd:element>
    <xsd:element name="Status" ma:index="10" nillable="true" ma:displayName="Status" ma:internalName="Status">
      <xsd:simpleType>
        <xsd:restriction base="dms:Choice">
          <xsd:enumeration value="Rough"/>
          <xsd:enumeration value="Draft"/>
          <xsd:enumeration value="In Review"/>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p:properties xmlns:p="http://schemas.microsoft.com/office/2006/metadata/properties" xmlns:xsi="http://www.w3.org/2001/XMLSchema-instance">
  <documentManagement>
    <Owner xmlns="CF75D7CF-B311-4023-B192-9D476180805A">Communications</Owner>
    <SPSDescription xmlns="CF75D7CF-B311-4023-B192-9D476180805A" xsi:nil="true"/>
    <Status xmlns="CF75D7CF-B311-4023-B192-9D476180805A" xsi:nil="true"/>
  </documentManagement>
</p:properties>
</file>

<file path=customXml/itemProps1.xml><?xml version="1.0" encoding="utf-8"?>
<ds:datastoreItem xmlns:ds="http://schemas.openxmlformats.org/officeDocument/2006/customXml" ds:itemID="{21CEC0FD-A20F-404D-8576-24C2D5F986FF}">
  <ds:schemaRefs>
    <ds:schemaRef ds:uri="http://schemas.microsoft.com/sharepoint/v3/contenttype/forms"/>
  </ds:schemaRefs>
</ds:datastoreItem>
</file>

<file path=customXml/itemProps2.xml><?xml version="1.0" encoding="utf-8"?>
<ds:datastoreItem xmlns:ds="http://schemas.openxmlformats.org/officeDocument/2006/customXml" ds:itemID="{CC65E6D3-2C42-4AF8-809B-A6CE1C5239AA}">
  <ds:schemaRefs>
    <ds:schemaRef ds:uri="http://schemas.microsoft.com/office/2006/metadata/longProperties"/>
  </ds:schemaRefs>
</ds:datastoreItem>
</file>

<file path=customXml/itemProps3.xml><?xml version="1.0" encoding="utf-8"?>
<ds:datastoreItem xmlns:ds="http://schemas.openxmlformats.org/officeDocument/2006/customXml" ds:itemID="{CBA61C92-6C40-4BD1-A3CD-01D874A97B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75D7CF-B311-4023-B192-9D476180805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2F6FB60A-BD3A-4EED-8E39-4D911291066D}">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CF75D7CF-B311-4023-B192-9D476180805A"/>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Mac OS X HD:Applications:Microsoft Office X:Templates:Presentations:Designs:Blank Presentation</Template>
  <TotalTime>1606</TotalTime>
  <Words>199</Words>
  <Application>Microsoft Office PowerPoint</Application>
  <PresentationFormat>On-screen Show (4:3)</PresentationFormat>
  <Paragraphs>70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Default Design</vt:lpstr>
      <vt:lpstr>State Agency GIS Survey</vt:lpstr>
      <vt:lpstr>Completed GIS Survey Responders   (Questionnaire and Inventory)</vt:lpstr>
      <vt:lpstr>State Agency GIS Survey</vt:lpstr>
      <vt:lpstr>State Agency GIS Survey</vt:lpstr>
      <vt:lpstr>State Agency GIS Survey</vt:lpstr>
      <vt:lpstr>State Agency GIS Survey</vt:lpstr>
      <vt:lpstr>State Agency GIS Survey</vt:lpstr>
      <vt:lpstr>State Agency GIS Survey</vt:lpstr>
      <vt:lpstr>State Agency GIS Survey</vt:lpstr>
      <vt:lpstr>State Agency GIS Survey</vt:lpstr>
      <vt:lpstr>State Agency GIS Survey</vt:lpstr>
      <vt:lpstr>State Agency GIS Survey</vt:lpstr>
      <vt:lpstr>State Agency GIS Survey</vt:lpstr>
      <vt:lpstr>State Agency GIS Survey</vt:lpstr>
      <vt:lpstr>State Agency GIS Survey</vt:lpstr>
      <vt:lpstr>Questions or Comments?</vt:lpstr>
    </vt:vector>
  </TitlesOfParts>
  <Company>VITA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VITA PowerPoint Template</dc:title>
  <dc:creator>Owens, John (VITA)</dc:creator>
  <cp:lastModifiedBy>ibj54811</cp:lastModifiedBy>
  <cp:revision>28</cp:revision>
  <dcterms:created xsi:type="dcterms:W3CDTF">2005-03-23T18:12:39Z</dcterms:created>
  <dcterms:modified xsi:type="dcterms:W3CDTF">2012-10-10T12:48:26Z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isplay_urn:schemas-microsoft-com:office:office#Editor">
    <vt:lpwstr>DITLAN\JRogers</vt:lpwstr>
  </property>
  <property fmtid="{D5CDD505-2E9C-101B-9397-08002B2CF9AE}" pid="3" name="display_urn:schemas-microsoft-com:office:office#Author">
    <vt:lpwstr>DITLAN\JRogers</vt:lpwstr>
  </property>
  <property fmtid="{D5CDD505-2E9C-101B-9397-08002B2CF9AE}" pid="4" name="xd_Signature">
    <vt:lpwstr/>
  </property>
  <property fmtid="{D5CDD505-2E9C-101B-9397-08002B2CF9AE}" pid="5" name="TemplateUrl">
    <vt:lpwstr/>
  </property>
  <property fmtid="{D5CDD505-2E9C-101B-9397-08002B2CF9AE}" pid="6" name="xd_ProgID">
    <vt:lpwstr/>
  </property>
  <property fmtid="{D5CDD505-2E9C-101B-9397-08002B2CF9AE}" pid="7" name="_SourceUrl">
    <vt:lpwstr/>
  </property>
  <property fmtid="{D5CDD505-2E9C-101B-9397-08002B2CF9AE}" pid="8" name="ContentType">
    <vt:lpwstr>Document</vt:lpwstr>
  </property>
  <property fmtid="{D5CDD505-2E9C-101B-9397-08002B2CF9AE}" pid="9" name="ContentTypeId">
    <vt:lpwstr>0x01010089E7E38617DC964286BE5259882D3648</vt:lpwstr>
  </property>
</Properties>
</file>