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A1F8-C549-4AF0-9F30-7B892736BCE8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53-0DE5-4347-B10E-0FC8FF9C99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794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A1F8-C549-4AF0-9F30-7B892736BCE8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53-0DE5-4347-B10E-0FC8FF9C99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730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A1F8-C549-4AF0-9F30-7B892736BCE8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53-0DE5-4347-B10E-0FC8FF9C99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797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A1F8-C549-4AF0-9F30-7B892736BCE8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53-0DE5-4347-B10E-0FC8FF9C99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335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A1F8-C549-4AF0-9F30-7B892736BCE8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53-0DE5-4347-B10E-0FC8FF9C99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100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A1F8-C549-4AF0-9F30-7B892736BCE8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53-0DE5-4347-B10E-0FC8FF9C99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997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A1F8-C549-4AF0-9F30-7B892736BCE8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53-0DE5-4347-B10E-0FC8FF9C99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484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A1F8-C549-4AF0-9F30-7B892736BCE8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53-0DE5-4347-B10E-0FC8FF9C99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75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A1F8-C549-4AF0-9F30-7B892736BCE8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53-0DE5-4347-B10E-0FC8FF9C99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272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A1F8-C549-4AF0-9F30-7B892736BCE8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53-0DE5-4347-B10E-0FC8FF9C99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178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A1F8-C549-4AF0-9F30-7B892736BCE8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53-0DE5-4347-B10E-0FC8FF9C99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727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AA1F8-C549-4AF0-9F30-7B892736BCE8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E553-0DE5-4347-B10E-0FC8FF9C99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077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69" y="1504612"/>
            <a:ext cx="4894263" cy="4737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Perhitungan Sudut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8850" y="4251325"/>
                <a:ext cx="3181350" cy="16414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id-ID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id-ID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id-ID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8850" y="4251325"/>
                <a:ext cx="3181350" cy="164147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16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Sistem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Keluaran sudut ditampilkan pada tiga 7-segment.</a:t>
                </a:r>
              </a:p>
              <a:p>
                <a:r>
                  <a:rPr lang="id-ID" dirty="0" smtClean="0"/>
                  <a:t>Metode: berteriak (sebagai sumber suara) pada posisi yang berbeda-beda.</a:t>
                </a:r>
              </a:p>
              <a:p>
                <a:r>
                  <a:rPr lang="id-ID" dirty="0" smtClean="0"/>
                  <a:t>Mampu menentukan kuadran sudut dengan baik, namun nilai sudut kurang akurat.</a:t>
                </a:r>
              </a:p>
              <a:p>
                <a:pPr lvl="1"/>
                <a:r>
                  <a:rPr lang="id-ID" dirty="0" smtClean="0"/>
                  <a:t>Akibat dari penggunaan konstanta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d-ID" dirty="0" smtClean="0"/>
                  <a:t> dan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d-ID" dirty="0" smtClean="0"/>
                  <a:t> yang kurang tepat.</a:t>
                </a:r>
              </a:p>
              <a:p>
                <a:r>
                  <a:rPr lang="id-ID" dirty="0" smtClean="0"/>
                  <a:t>Respons terhadap sumber suara jarak dekat cukup baik</a:t>
                </a:r>
                <a:endParaRPr lang="id-ID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7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08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 smtClean="0"/>
              <a:t>Look-Up</a:t>
            </a:r>
            <a:r>
              <a:rPr lang="id-ID" dirty="0" smtClean="0"/>
              <a:t> Table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id-ID" dirty="0" smtClean="0"/>
                  <a:t>Hasil indeks </a:t>
                </a:r>
                <a:r>
                  <a:rPr lang="id-ID" i="1" dirty="0" err="1" smtClean="0"/>
                  <a:t>stage</a:t>
                </a:r>
                <a:r>
                  <a:rPr lang="id-ID" dirty="0" smtClean="0"/>
                  <a:t> dari CDA dimasukkan ke dalam blok LUT.</a:t>
                </a:r>
              </a:p>
              <a:p>
                <a:r>
                  <a:rPr lang="id-ID" dirty="0" smtClean="0"/>
                  <a:t>LUT mengonversi indeks </a:t>
                </a:r>
                <a:r>
                  <a:rPr lang="id-ID" dirty="0" smtClean="0">
                    <a:sym typeface="Wingdings" panose="05000000000000000000" pitchFamily="2" charset="2"/>
                  </a:rPr>
                  <a:t> sudut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begChr m:val="["/>
                          <m:endChr m:val="]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d-ID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dirty="0" smtClean="0"/>
              </a:p>
              <a:p>
                <a:pPr marL="355600" indent="-355600">
                  <a:buNone/>
                </a:pPr>
                <a14:m>
                  <m:oMath xmlns:m="http://schemas.openxmlformats.org/officeDocument/2006/math">
                    <m:r>
                      <a:rPr lang="id-ID" sz="2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d-ID" sz="2600" dirty="0" smtClean="0"/>
                  <a:t>	: cepat rambat suara di udara (345 m/s)</a:t>
                </a:r>
              </a:p>
              <a:p>
                <a:pPr marL="355600" indent="-355600">
                  <a:buNone/>
                </a:pPr>
                <a14:m>
                  <m:oMath xmlns:m="http://schemas.openxmlformats.org/officeDocument/2006/math">
                    <m:r>
                      <a:rPr lang="id-ID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d-ID" sz="2600" dirty="0" smtClean="0"/>
                  <a:t>	: </a:t>
                </a:r>
                <a:r>
                  <a:rPr lang="id-ID" sz="2600" dirty="0" err="1" smtClean="0"/>
                  <a:t>output</a:t>
                </a:r>
                <a:r>
                  <a:rPr lang="id-ID" sz="2600" dirty="0" smtClean="0"/>
                  <a:t> dari CDA; </a:t>
                </a:r>
                <a:r>
                  <a:rPr lang="id-ID" sz="2600" i="1" dirty="0" err="1" smtClean="0"/>
                  <a:t>delay</a:t>
                </a:r>
                <a:r>
                  <a:rPr lang="id-ID" sz="2600" dirty="0" smtClean="0"/>
                  <a:t> dalam satuan </a:t>
                </a:r>
                <a:r>
                  <a:rPr lang="id-ID" sz="2600" i="1" dirty="0" err="1" smtClean="0"/>
                  <a:t>clock</a:t>
                </a:r>
                <a:r>
                  <a:rPr lang="id-ID" sz="2600" i="1" dirty="0" smtClean="0"/>
                  <a:t> </a:t>
                </a:r>
                <a:r>
                  <a:rPr lang="id-ID" sz="2600" i="1" dirty="0" err="1" smtClean="0"/>
                  <a:t>cycle</a:t>
                </a:r>
                <a:endParaRPr lang="id-ID" sz="2600" dirty="0" smtClean="0"/>
              </a:p>
              <a:p>
                <a:pPr marL="355600" indent="-35560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d-ID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d-ID" sz="2600" dirty="0" smtClean="0"/>
                  <a:t>	: periode </a:t>
                </a:r>
                <a:r>
                  <a:rPr lang="id-ID" sz="2600" i="1" dirty="0" smtClean="0"/>
                  <a:t>sampling</a:t>
                </a:r>
                <a:r>
                  <a:rPr lang="id-ID" sz="2600" dirty="0" smtClean="0"/>
                  <a:t> data (5 </a:t>
                </a:r>
                <a:r>
                  <a:rPr lang="el-GR" sz="2600" dirty="0" smtClean="0"/>
                  <a:t>μ</a:t>
                </a:r>
                <a:r>
                  <a:rPr lang="id-ID" sz="2600" dirty="0" smtClean="0"/>
                  <a:t>s)</a:t>
                </a:r>
              </a:p>
              <a:p>
                <a:pPr marL="355600" indent="-355600">
                  <a:buNone/>
                </a:pPr>
                <a14:m>
                  <m:oMath xmlns:m="http://schemas.openxmlformats.org/officeDocument/2006/math">
                    <m:r>
                      <a:rPr lang="id-ID" sz="2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d-ID" sz="2600" dirty="0" smtClean="0"/>
                  <a:t>	: jarak antarpasang </a:t>
                </a:r>
                <a:r>
                  <a:rPr lang="id-ID" sz="2600" dirty="0" err="1" smtClean="0"/>
                  <a:t>mic</a:t>
                </a:r>
                <a:r>
                  <a:rPr lang="id-ID" sz="2600" dirty="0" smtClean="0"/>
                  <a:t> (15 cm)</a:t>
                </a:r>
              </a:p>
              <a:p>
                <a:pPr marL="355600" indent="-355600">
                  <a:buNone/>
                </a:pPr>
                <a14:m>
                  <m:oMath xmlns:m="http://schemas.openxmlformats.org/officeDocument/2006/math">
                    <m:r>
                      <a:rPr lang="id-ID" sz="2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d-ID" sz="2600" dirty="0" smtClean="0"/>
                  <a:t>	: sudut relatif antara kedua </a:t>
                </a:r>
                <a:r>
                  <a:rPr lang="id-ID" sz="2600" dirty="0" err="1" smtClean="0"/>
                  <a:t>mic</a:t>
                </a:r>
                <a:r>
                  <a:rPr lang="id-ID" sz="2600" dirty="0"/>
                  <a:t> </a:t>
                </a:r>
                <a:r>
                  <a:rPr lang="id-ID" sz="2600" dirty="0" smtClean="0"/>
                  <a:t>(</a:t>
                </a:r>
                <a14:m>
                  <m:oMath xmlns:m="http://schemas.openxmlformats.org/officeDocument/2006/math">
                    <m:r>
                      <a:rPr lang="id-ID" sz="260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id-ID" sz="2600" dirty="0" smtClean="0"/>
                  <a:t>)</a:t>
                </a:r>
                <a:endParaRPr lang="id-ID" sz="26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30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5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Kuadran I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37" y="1825625"/>
            <a:ext cx="4494526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613537" y="4443891"/>
                <a:ext cx="2032000" cy="1699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d-ID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127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537" y="4443891"/>
                <a:ext cx="2032000" cy="16996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885547" y="4970573"/>
                <a:ext cx="15179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=90°−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547" y="4970573"/>
                <a:ext cx="1517916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40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Kuadran II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42" y="1825625"/>
            <a:ext cx="4744315" cy="4351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574800" y="4477267"/>
                <a:ext cx="2108200" cy="1699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127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127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00" y="4477267"/>
                <a:ext cx="2108200" cy="16996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410200" y="5003949"/>
                <a:ext cx="16515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=180°−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=90°+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003949"/>
                <a:ext cx="1651541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3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Kuadran III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37" y="1825625"/>
            <a:ext cx="4314925" cy="4351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341387" y="1941751"/>
                <a:ext cx="2146300" cy="1699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127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127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387" y="1941751"/>
                <a:ext cx="2146300" cy="16996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410200" y="2468433"/>
                <a:ext cx="16515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=180°+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=270°−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b="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468433"/>
                <a:ext cx="1651542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83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Kuadran IV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31" y="1825625"/>
            <a:ext cx="5003738" cy="4351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638300" y="1941751"/>
                <a:ext cx="2108200" cy="1699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127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127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1941751"/>
                <a:ext cx="2108200" cy="16996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854158" y="2468433"/>
                <a:ext cx="16515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=360°−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=270°+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158" y="2468433"/>
                <a:ext cx="1651542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64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Penentuan Nilai Sudut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495137"/>
                  </p:ext>
                </p:extLst>
              </p:nvPr>
            </p:nvGraphicFramePr>
            <p:xfrm>
              <a:off x="628650" y="1825625"/>
              <a:ext cx="7486650" cy="43053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00487"/>
                    <a:gridCol w="2409931"/>
                    <a:gridCol w="2676232"/>
                  </a:tblGrid>
                  <a:tr h="117417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2400" dirty="0">
                              <a:effectLst/>
                            </a:rPr>
                            <a:t>Berada dalam </a:t>
                          </a:r>
                          <a:r>
                            <a:rPr lang="id-ID" sz="2400" i="1" dirty="0" err="1">
                              <a:effectLst/>
                            </a:rPr>
                            <a:t>range</a:t>
                          </a:r>
                          <a:r>
                            <a:rPr lang="id-ID" sz="2400" dirty="0">
                              <a:effectLst/>
                            </a:rPr>
                            <a:t>?</a:t>
                          </a:r>
                          <a:endParaRPr lang="id-ID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2400">
                              <a:effectLst/>
                            </a:rPr>
                            <a:t>Persamaan</a:t>
                          </a:r>
                          <a:endParaRPr lang="id-ID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2400">
                              <a:effectLst/>
                            </a:rPr>
                            <a:t>Penentu persamaan yang digunakan</a:t>
                          </a:r>
                          <a:endParaRPr lang="id-ID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8278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4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d-ID" sz="24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>
                                    <a:effectLst/>
                                  </a:rPr>
                                  <m:t>𝜃</m:t>
                                </m:r>
                                <m:r>
                                  <a:rPr lang="id-ID" sz="2400">
                                    <a:effectLst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id-ID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4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d-ID" sz="24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>
                                    <a:effectLst/>
                                  </a:rPr>
                                  <m:t>𝜃</m:t>
                                </m:r>
                                <m:r>
                                  <a:rPr lang="id-ID" sz="2400">
                                    <a:effectLst/>
                                  </a:rPr>
                                  <m:t>=360°−</m:t>
                                </m:r>
                                <m:sSub>
                                  <m:sSubPr>
                                    <m:ctrlPr>
                                      <a:rPr lang="id-ID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4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d-ID" sz="24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4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d-ID" sz="24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8278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4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d-ID" sz="24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>
                                    <a:effectLst/>
                                  </a:rPr>
                                  <m:t>𝜃</m:t>
                                </m:r>
                                <m:r>
                                  <a:rPr lang="id-ID" sz="2400">
                                    <a:effectLst/>
                                  </a:rPr>
                                  <m:t>=180°−</m:t>
                                </m:r>
                                <m:sSub>
                                  <m:sSubPr>
                                    <m:ctrlPr>
                                      <a:rPr lang="id-ID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4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d-ID" sz="24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>
                                    <a:effectLst/>
                                  </a:rPr>
                                  <m:t>𝜃</m:t>
                                </m:r>
                                <m:r>
                                  <a:rPr lang="id-ID" sz="2400">
                                    <a:effectLst/>
                                  </a:rPr>
                                  <m:t>=180°+</m:t>
                                </m:r>
                                <m:sSub>
                                  <m:sSubPr>
                                    <m:ctrlPr>
                                      <a:rPr lang="id-ID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4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d-ID" sz="24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4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d-ID" sz="24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8278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4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d-ID" sz="24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>
                                    <a:effectLst/>
                                  </a:rPr>
                                  <m:t>𝜃</m:t>
                                </m:r>
                                <m:r>
                                  <a:rPr lang="id-ID" sz="2400">
                                    <a:effectLst/>
                                  </a:rPr>
                                  <m:t>=270°+</m:t>
                                </m:r>
                                <m:sSub>
                                  <m:sSubPr>
                                    <m:ctrlPr>
                                      <a:rPr lang="id-ID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4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d-ID" sz="24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>
                                    <a:effectLst/>
                                  </a:rPr>
                                  <m:t>𝜃</m:t>
                                </m:r>
                                <m:r>
                                  <a:rPr lang="id-ID" sz="2400">
                                    <a:effectLst/>
                                  </a:rPr>
                                  <m:t>=270°−</m:t>
                                </m:r>
                                <m:sSub>
                                  <m:sSubPr>
                                    <m:ctrlPr>
                                      <a:rPr lang="id-ID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4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d-ID" sz="24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4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d-ID" sz="24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8278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4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d-ID" sz="24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>
                                    <a:effectLst/>
                                  </a:rPr>
                                  <m:t>𝜃</m:t>
                                </m:r>
                                <m:r>
                                  <a:rPr lang="id-ID" sz="2400">
                                    <a:effectLst/>
                                  </a:rPr>
                                  <m:t>=90°−</m:t>
                                </m:r>
                                <m:sSub>
                                  <m:sSubPr>
                                    <m:ctrlPr>
                                      <a:rPr lang="id-ID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4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d-ID" sz="24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>
                                    <a:effectLst/>
                                  </a:rPr>
                                  <m:t>𝜃</m:t>
                                </m:r>
                                <m:r>
                                  <a:rPr lang="id-ID" sz="2400">
                                    <a:effectLst/>
                                  </a:rPr>
                                  <m:t>=90°+</m:t>
                                </m:r>
                                <m:sSub>
                                  <m:sSubPr>
                                    <m:ctrlPr>
                                      <a:rPr lang="id-ID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4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d-ID" sz="24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4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d-ID" sz="24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495137"/>
                  </p:ext>
                </p:extLst>
              </p:nvPr>
            </p:nvGraphicFramePr>
            <p:xfrm>
              <a:off x="628650" y="1825625"/>
              <a:ext cx="7486650" cy="43053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00487"/>
                    <a:gridCol w="2409931"/>
                    <a:gridCol w="2676232"/>
                  </a:tblGrid>
                  <a:tr h="117417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2400" dirty="0">
                              <a:effectLst/>
                            </a:rPr>
                            <a:t>Berada dalam </a:t>
                          </a:r>
                          <a:r>
                            <a:rPr lang="id-ID" sz="2400" i="1" dirty="0" err="1">
                              <a:effectLst/>
                            </a:rPr>
                            <a:t>range</a:t>
                          </a:r>
                          <a:r>
                            <a:rPr lang="id-ID" sz="2400" dirty="0">
                              <a:effectLst/>
                            </a:rPr>
                            <a:t>?</a:t>
                          </a:r>
                          <a:endParaRPr lang="id-ID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2400">
                              <a:effectLst/>
                            </a:rPr>
                            <a:t>Persamaan</a:t>
                          </a:r>
                          <a:endParaRPr lang="id-ID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2400">
                              <a:effectLst/>
                            </a:rPr>
                            <a:t>Penentu persamaan yang digunakan</a:t>
                          </a:r>
                          <a:endParaRPr lang="id-ID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82782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54" t="-151563" r="-212944" b="-307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99747" t="-151563" r="-111869" b="-307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80182" t="-151563" r="-911" b="-307031"/>
                          </a:stretch>
                        </a:blipFill>
                      </a:tcPr>
                    </a:tc>
                  </a:tr>
                  <a:tr h="782782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54" t="-249612" r="-212944" b="-2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99747" t="-249612" r="-111869" b="-2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80182" t="-249612" r="-911" b="-204651"/>
                          </a:stretch>
                        </a:blipFill>
                      </a:tcPr>
                    </a:tc>
                  </a:tr>
                  <a:tr h="782782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54" t="-352344" r="-212944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99747" t="-352344" r="-11186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80182" t="-352344" r="-911" b="-106250"/>
                          </a:stretch>
                        </a:blipFill>
                      </a:tcPr>
                    </a:tc>
                  </a:tr>
                  <a:tr h="782782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54" t="-448837" r="-212944" b="-5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99747" t="-448837" r="-111869" b="-5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80182" t="-448837" r="-911" b="-54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068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Ketelitian Sistem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unc>
                        <m:func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id-ID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unc>
                        <m:func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m:rPr>
                          <m:sty m:val="p"/>
                        </m:rPr>
                        <a:rPr lang="id-ID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id-ID" dirty="0" smtClean="0"/>
              </a:p>
              <a:p>
                <a:pPr marL="0" indent="0">
                  <a:buNone/>
                </a:pPr>
                <a:r>
                  <a:rPr lang="id-ID" dirty="0" smtClean="0"/>
                  <a:t>Agar diperoleh ketelitian 1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id-ID" dirty="0" smtClean="0"/>
                  <a:t>, diambil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id-ID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d-ID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=1°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unc>
                        <m:func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</m:oMath>
                  </m:oMathPara>
                </a14:m>
                <a:endParaRPr lang="id-ID" dirty="0" smtClean="0"/>
              </a:p>
              <a:p>
                <a:pPr marL="0" indent="0">
                  <a:buNone/>
                </a:pPr>
                <a:r>
                  <a:rPr lang="id-ID" dirty="0" smtClean="0"/>
                  <a:t>D</a:t>
                </a:r>
                <a:r>
                  <a:rPr lang="id-ID" b="0" dirty="0" smtClean="0"/>
                  <a:t>engan nilai terkecil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=1∙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id-ID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d-ID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f>
                            <m:f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num>
                            <m:den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func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=41,216°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1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d-ID" dirty="0" smtClean="0"/>
                  <a:t>Kurva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id-ID" dirty="0" smtClean="0"/>
                  <a:t> vs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2922" y="1522633"/>
            <a:ext cx="6018157" cy="42177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57809" y="5969000"/>
                <a:ext cx="46283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2400" dirty="0" smtClean="0"/>
                  <a:t>Range ketelitian 1</a:t>
                </a:r>
                <a14:m>
                  <m:oMath xmlns:m="http://schemas.openxmlformats.org/officeDocument/2006/math"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°=</m:t>
                    </m:r>
                    <m:d>
                      <m:dPr>
                        <m:begChr m:val="["/>
                        <m:endChr m:val="]"/>
                        <m:ctrlPr>
                          <a:rPr lang="id-ID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41,2°, 90,0°</m:t>
                        </m:r>
                      </m:e>
                    </m:d>
                  </m:oMath>
                </a14:m>
                <a:endParaRPr lang="id-ID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809" y="5969000"/>
                <a:ext cx="462838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974" t="-10526" b="-2894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12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155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Perhitungan Sudut</vt:lpstr>
      <vt:lpstr>Look-Up Table</vt:lpstr>
      <vt:lpstr>Kuadran I</vt:lpstr>
      <vt:lpstr>Kuadran II</vt:lpstr>
      <vt:lpstr>Kuadran III</vt:lpstr>
      <vt:lpstr>Kuadran IV</vt:lpstr>
      <vt:lpstr>Penentuan Nilai Sudut</vt:lpstr>
      <vt:lpstr>Ketelitian Sistem</vt:lpstr>
      <vt:lpstr>Kurva T_D vs θ</vt:lpstr>
      <vt:lpstr>Pengujian Sistem</vt:lpstr>
    </vt:vector>
  </TitlesOfParts>
  <Company>Sekolah Teknik Elektro dan Informatika ITB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Lookup Table</dc:title>
  <dc:creator>Tengku Ahmad Madya Putra</dc:creator>
  <cp:lastModifiedBy>Tengku Ahmad Madya Putra</cp:lastModifiedBy>
  <cp:revision>11</cp:revision>
  <dcterms:created xsi:type="dcterms:W3CDTF">2015-12-14T14:06:03Z</dcterms:created>
  <dcterms:modified xsi:type="dcterms:W3CDTF">2015-12-14T15:49:32Z</dcterms:modified>
</cp:coreProperties>
</file>