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56" r:id="rId5"/>
    <p:sldId id="258" r:id="rId6"/>
    <p:sldId id="259" r:id="rId7"/>
    <p:sldId id="260" r:id="rId8"/>
    <p:sldId id="261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2" r:id="rId18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2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BCFE-7C21-4D0C-AA1A-06C7F39D9AF4}" type="datetimeFigureOut">
              <a:rPr lang="id-ID" smtClean="0"/>
              <a:t>29/01/2016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7EA7-33A0-4CAF-9891-461FBC8EE76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6515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BCFE-7C21-4D0C-AA1A-06C7F39D9AF4}" type="datetimeFigureOut">
              <a:rPr lang="id-ID" smtClean="0"/>
              <a:t>29/01/2016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7EA7-33A0-4CAF-9891-461FBC8EE76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0672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BCFE-7C21-4D0C-AA1A-06C7F39D9AF4}" type="datetimeFigureOut">
              <a:rPr lang="id-ID" smtClean="0"/>
              <a:t>29/01/2016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7EA7-33A0-4CAF-9891-461FBC8EE76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91128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BCFE-7C21-4D0C-AA1A-06C7F39D9AF4}" type="datetimeFigureOut">
              <a:rPr lang="id-ID" smtClean="0"/>
              <a:t>29/01/2016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7EA7-33A0-4CAF-9891-461FBC8EE76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3353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BCFE-7C21-4D0C-AA1A-06C7F39D9AF4}" type="datetimeFigureOut">
              <a:rPr lang="id-ID" smtClean="0"/>
              <a:t>29/01/2016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7EA7-33A0-4CAF-9891-461FBC8EE76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741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BCFE-7C21-4D0C-AA1A-06C7F39D9AF4}" type="datetimeFigureOut">
              <a:rPr lang="id-ID" smtClean="0"/>
              <a:t>29/01/2016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7EA7-33A0-4CAF-9891-461FBC8EE76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97810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BCFE-7C21-4D0C-AA1A-06C7F39D9AF4}" type="datetimeFigureOut">
              <a:rPr lang="id-ID" smtClean="0"/>
              <a:t>29/01/2016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7EA7-33A0-4CAF-9891-461FBC8EE76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28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BCFE-7C21-4D0C-AA1A-06C7F39D9AF4}" type="datetimeFigureOut">
              <a:rPr lang="id-ID" smtClean="0"/>
              <a:t>29/01/2016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7EA7-33A0-4CAF-9891-461FBC8EE76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23043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BCFE-7C21-4D0C-AA1A-06C7F39D9AF4}" type="datetimeFigureOut">
              <a:rPr lang="id-ID" smtClean="0"/>
              <a:t>29/01/2016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7EA7-33A0-4CAF-9891-461FBC8EE76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96112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BCFE-7C21-4D0C-AA1A-06C7F39D9AF4}" type="datetimeFigureOut">
              <a:rPr lang="id-ID" smtClean="0"/>
              <a:t>29/01/2016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7EA7-33A0-4CAF-9891-461FBC8EE76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304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BCFE-7C21-4D0C-AA1A-06C7F39D9AF4}" type="datetimeFigureOut">
              <a:rPr lang="id-ID" smtClean="0"/>
              <a:t>29/01/2016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7EA7-33A0-4CAF-9891-461FBC8EE76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13069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2BCFE-7C21-4D0C-AA1A-06C7F39D9AF4}" type="datetimeFigureOut">
              <a:rPr lang="id-ID" smtClean="0"/>
              <a:t>29/01/2016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37EA7-33A0-4CAF-9891-461FBC8EE76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4947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Asumsi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Gambar berukuran 7x5</a:t>
            </a:r>
          </a:p>
          <a:p>
            <a:r>
              <a:rPr lang="id-ID" dirty="0" err="1" smtClean="0"/>
              <a:t>Window</a:t>
            </a:r>
            <a:r>
              <a:rPr lang="id-ID" dirty="0" smtClean="0"/>
              <a:t> berukuran 3x3</a:t>
            </a:r>
          </a:p>
          <a:p>
            <a:r>
              <a:rPr lang="id-ID" dirty="0" smtClean="0"/>
              <a:t>Dengan demikian:</a:t>
            </a:r>
          </a:p>
          <a:p>
            <a:pPr lvl="1"/>
            <a:r>
              <a:rPr lang="id-ID" dirty="0" err="1" smtClean="0"/>
              <a:t>Line</a:t>
            </a:r>
            <a:r>
              <a:rPr lang="id-ID" dirty="0" smtClean="0"/>
              <a:t> </a:t>
            </a:r>
            <a:r>
              <a:rPr lang="id-ID" dirty="0" err="1" smtClean="0"/>
              <a:t>buffer</a:t>
            </a:r>
            <a:r>
              <a:rPr lang="id-ID" dirty="0" smtClean="0"/>
              <a:t> berukuran 7x2</a:t>
            </a:r>
          </a:p>
          <a:p>
            <a:pPr lvl="1"/>
            <a:r>
              <a:rPr lang="id-ID" dirty="0" err="1" smtClean="0"/>
              <a:t>Window</a:t>
            </a:r>
            <a:r>
              <a:rPr lang="id-ID" dirty="0" smtClean="0"/>
              <a:t> </a:t>
            </a:r>
            <a:r>
              <a:rPr lang="id-ID" dirty="0" err="1" smtClean="0"/>
              <a:t>buffer</a:t>
            </a:r>
            <a:r>
              <a:rPr lang="id-ID" dirty="0" smtClean="0"/>
              <a:t> berukuran 6x3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37371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3535152"/>
              </p:ext>
            </p:extLst>
          </p:nvPr>
        </p:nvGraphicFramePr>
        <p:xfrm>
          <a:off x="778931" y="1608667"/>
          <a:ext cx="10786535" cy="298879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40040"/>
                <a:gridCol w="1140040"/>
                <a:gridCol w="1140040"/>
                <a:gridCol w="1052345"/>
                <a:gridCol w="1052345"/>
                <a:gridCol w="1052345"/>
                <a:gridCol w="1052345"/>
                <a:gridCol w="1052345"/>
                <a:gridCol w="1052345"/>
                <a:gridCol w="1052345"/>
              </a:tblGrid>
              <a:tr h="494177"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94177"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400" u="none" strike="noStrike" dirty="0" smtClean="0">
                          <a:effectLst/>
                        </a:rPr>
                        <a:t>P(6,0)</a:t>
                      </a:r>
                      <a:endParaRPr lang="id-ID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P(0,0)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P(1,0)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P(2,0)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P(3,0)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P(4,0)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P(5,0)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518886"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177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94177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93200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 smtClean="0">
                          <a:effectLst/>
                        </a:rPr>
                        <a:t>P(2,0)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 smtClean="0">
                          <a:effectLst/>
                        </a:rPr>
                        <a:t>P(2,0) + P(3,0)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u="none" strike="noStrike" dirty="0" smtClean="0">
                          <a:effectLst/>
                        </a:rPr>
                        <a:t>P(2,0)</a:t>
                      </a:r>
                      <a:r>
                        <a:rPr lang="id-ID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+ P(3,0) + P(4,0)</a:t>
                      </a:r>
                      <a:endParaRPr lang="id-ID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P(1,0)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P(2,0)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P(3,0)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P(4,0)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P(5,0)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P(6,0)</a:t>
                      </a:r>
                      <a:endParaRPr kumimoji="0" lang="id-ID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>
            <a:off x="10348914" y="3507317"/>
            <a:ext cx="276225" cy="14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0349970" y="3875617"/>
            <a:ext cx="300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9341381" y="4057650"/>
            <a:ext cx="276225" cy="14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9317569" y="4349748"/>
            <a:ext cx="300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93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2877481"/>
              </p:ext>
            </p:extLst>
          </p:nvPr>
        </p:nvGraphicFramePr>
        <p:xfrm>
          <a:off x="778931" y="1608667"/>
          <a:ext cx="10786535" cy="298879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40040"/>
                <a:gridCol w="1140040"/>
                <a:gridCol w="1140040"/>
                <a:gridCol w="1052345"/>
                <a:gridCol w="1052345"/>
                <a:gridCol w="1052345"/>
                <a:gridCol w="1052345"/>
                <a:gridCol w="1052345"/>
                <a:gridCol w="1052345"/>
                <a:gridCol w="1052345"/>
              </a:tblGrid>
              <a:tr h="494177"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4177"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P(0,1)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P(0,0)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P(1,0)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P(2,0)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P(3,0)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P(4,0)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P(5,0)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400" u="none" strike="noStrike" dirty="0" smtClean="0">
                          <a:effectLst/>
                        </a:rPr>
                        <a:t>P(6,0)</a:t>
                      </a:r>
                      <a:endParaRPr lang="id-ID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8886"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177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94177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P(0,0)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93200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 smtClean="0">
                          <a:effectLst/>
                        </a:rPr>
                        <a:t>P(3,0)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 smtClean="0">
                          <a:effectLst/>
                        </a:rPr>
                        <a:t>P(3,0) + P(4,0)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u="none" strike="noStrike" dirty="0" smtClean="0">
                          <a:effectLst/>
                        </a:rPr>
                        <a:t>P(3,0)</a:t>
                      </a:r>
                      <a:r>
                        <a:rPr lang="id-ID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+ P(4,0) + P(5,0)</a:t>
                      </a:r>
                      <a:endParaRPr lang="id-ID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P(2,0)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P(3,0)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P(4,0)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P(5,0)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P(6,0)</a:t>
                      </a:r>
                      <a:endParaRPr kumimoji="0" lang="id-ID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P(0,1)</a:t>
                      </a:r>
                      <a:endParaRPr kumimoji="0" lang="id-ID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>
            <a:off x="10348914" y="3507317"/>
            <a:ext cx="276225" cy="14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0349970" y="3875617"/>
            <a:ext cx="300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9341381" y="4057650"/>
            <a:ext cx="276225" cy="14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9317569" y="4349748"/>
            <a:ext cx="300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993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7314643"/>
              </p:ext>
            </p:extLst>
          </p:nvPr>
        </p:nvGraphicFramePr>
        <p:xfrm>
          <a:off x="778931" y="1608667"/>
          <a:ext cx="10786535" cy="298879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40040"/>
                <a:gridCol w="1140040"/>
                <a:gridCol w="1140040"/>
                <a:gridCol w="1052345"/>
                <a:gridCol w="1052345"/>
                <a:gridCol w="1052345"/>
                <a:gridCol w="1052345"/>
                <a:gridCol w="1052345"/>
                <a:gridCol w="1052345"/>
                <a:gridCol w="1052345"/>
              </a:tblGrid>
              <a:tr h="494177"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P(0,0)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4177"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P(1,1)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P(0,1)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P(1,0)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P(2,0)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P(3,0)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P(4,0)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P(5,0)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400" u="none" strike="noStrike" dirty="0" smtClean="0">
                          <a:effectLst/>
                        </a:rPr>
                        <a:t>P(6,0)</a:t>
                      </a:r>
                      <a:endParaRPr lang="id-ID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8886"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177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94177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P(0,0)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P(1,0)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93200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 smtClean="0">
                          <a:effectLst/>
                        </a:rPr>
                        <a:t>P(4,0)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 smtClean="0">
                          <a:effectLst/>
                        </a:rPr>
                        <a:t>P(4,0) + P(5,0)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u="none" strike="noStrike" dirty="0" smtClean="0">
                          <a:effectLst/>
                        </a:rPr>
                        <a:t>P(4,0)</a:t>
                      </a:r>
                      <a:r>
                        <a:rPr lang="id-ID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+ P(5,0) + P(6,0)</a:t>
                      </a:r>
                      <a:endParaRPr lang="id-ID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P(3,0)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P(4,0)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P(5,0)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P(6,0)</a:t>
                      </a:r>
                      <a:endParaRPr kumimoji="0" lang="id-ID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P(0,1)</a:t>
                      </a:r>
                      <a:endParaRPr kumimoji="0" lang="id-ID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P(1,1)</a:t>
                      </a:r>
                      <a:endParaRPr kumimoji="0" lang="id-ID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>
            <a:off x="10348914" y="3507317"/>
            <a:ext cx="276225" cy="14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0349970" y="3875617"/>
            <a:ext cx="300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9341381" y="4057650"/>
            <a:ext cx="276225" cy="14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9317569" y="4349748"/>
            <a:ext cx="300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112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6214431"/>
              </p:ext>
            </p:extLst>
          </p:nvPr>
        </p:nvGraphicFramePr>
        <p:xfrm>
          <a:off x="778931" y="1608667"/>
          <a:ext cx="10786535" cy="313567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40040"/>
                <a:gridCol w="1140040"/>
                <a:gridCol w="1140040"/>
                <a:gridCol w="1052345"/>
                <a:gridCol w="1052345"/>
                <a:gridCol w="1052345"/>
                <a:gridCol w="1052345"/>
                <a:gridCol w="1052345"/>
                <a:gridCol w="1052345"/>
                <a:gridCol w="1052345"/>
              </a:tblGrid>
              <a:tr h="494177"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P(0,0)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P(1,0)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4177"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P(2,1)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P(0,1)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P(1,1)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P(2,0)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P(3,0)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P(4,0)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P(5,0)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400" u="none" strike="noStrike" dirty="0" smtClean="0">
                          <a:effectLst/>
                        </a:rPr>
                        <a:t>P(6,0)</a:t>
                      </a:r>
                      <a:endParaRPr lang="id-ID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8886"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177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94177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 smtClean="0">
                          <a:effectLst/>
                        </a:rPr>
                        <a:t>P(0,0)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P(0,0)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P(1,0)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P(2,0)</a:t>
                      </a:r>
                      <a:endParaRPr kumimoji="0" lang="id-ID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93200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 smtClean="0">
                          <a:effectLst/>
                        </a:rPr>
                        <a:t>P(5,0)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 smtClean="0">
                          <a:effectLst/>
                        </a:rPr>
                        <a:t>P(5,0) + P(6,0)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u="none" strike="noStrike" dirty="0" smtClean="0">
                          <a:effectLst/>
                        </a:rPr>
                        <a:t>P(5,0)</a:t>
                      </a:r>
                      <a:r>
                        <a:rPr lang="id-ID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+ P(6,0) + P(0,0) + P(0,1)</a:t>
                      </a:r>
                      <a:endParaRPr lang="id-ID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P(4,0)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P(5,0)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P(6,0)</a:t>
                      </a:r>
                      <a:endParaRPr kumimoji="0" lang="id-ID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P(0,0) + P(0,1)</a:t>
                      </a:r>
                      <a:endParaRPr kumimoji="0" lang="id-ID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P(1,1)</a:t>
                      </a:r>
                      <a:endParaRPr kumimoji="0" lang="id-ID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P(2,1)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>
            <a:off x="10348914" y="3507317"/>
            <a:ext cx="276225" cy="14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0349970" y="3875617"/>
            <a:ext cx="300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9341381" y="4057650"/>
            <a:ext cx="276225" cy="14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9317569" y="4349748"/>
            <a:ext cx="300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692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8219152"/>
              </p:ext>
            </p:extLst>
          </p:nvPr>
        </p:nvGraphicFramePr>
        <p:xfrm>
          <a:off x="778931" y="1608667"/>
          <a:ext cx="10786535" cy="313567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40040"/>
                <a:gridCol w="1140040"/>
                <a:gridCol w="1140040"/>
                <a:gridCol w="1052345"/>
                <a:gridCol w="1052345"/>
                <a:gridCol w="1052345"/>
                <a:gridCol w="1052345"/>
                <a:gridCol w="1052345"/>
                <a:gridCol w="1052345"/>
                <a:gridCol w="1052345"/>
              </a:tblGrid>
              <a:tr h="494177"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P(0,0)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P(1,0)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P(2,0)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4177"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P(3,1)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P(0,1)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P(1,1)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P(2,1)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P(3,0)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P(4,0)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P(5,0)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400" u="none" strike="noStrike" dirty="0" smtClean="0">
                          <a:effectLst/>
                        </a:rPr>
                        <a:t>P(6,0)</a:t>
                      </a:r>
                      <a:endParaRPr lang="id-ID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8886"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177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94177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 smtClean="0">
                          <a:effectLst/>
                        </a:rPr>
                        <a:t>P(0,0)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u="none" strike="noStrike" dirty="0" smtClean="0">
                          <a:effectLst/>
                        </a:rPr>
                        <a:t>P(0,0)</a:t>
                      </a:r>
                      <a:r>
                        <a:rPr lang="id-ID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+ </a:t>
                      </a:r>
                      <a:r>
                        <a:rPr lang="id-ID" sz="1400" u="none" strike="noStrike" dirty="0" smtClean="0">
                          <a:effectLst/>
                        </a:rPr>
                        <a:t>P(1,0)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P(0,0)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P(1,0)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P(2,0)</a:t>
                      </a:r>
                      <a:endParaRPr kumimoji="0" lang="id-ID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P(3,0)</a:t>
                      </a:r>
                      <a:endParaRPr kumimoji="0" lang="id-ID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93200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 smtClean="0">
                          <a:effectLst/>
                        </a:rPr>
                        <a:t>P(6,0)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P(6,0) + P(0,0) + P(0,1)</a:t>
                      </a:r>
                      <a:endParaRPr lang="id-ID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P(6,0) + P(0,0) + P(0,1) + P(1,0) + P(1,1)</a:t>
                      </a:r>
                      <a:endParaRPr lang="id-ID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P(5,0)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P(6,0)</a:t>
                      </a:r>
                      <a:endParaRPr kumimoji="0" lang="id-ID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P(0,0) + P(0,1)</a:t>
                      </a:r>
                      <a:endParaRPr kumimoji="0" lang="id-ID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P(1,0) + P(1,1)</a:t>
                      </a:r>
                      <a:endParaRPr lang="id-ID" sz="1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P(2,1)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P(3,1)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>
            <a:off x="10348914" y="3507317"/>
            <a:ext cx="276225" cy="14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0349970" y="3875617"/>
            <a:ext cx="300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9341381" y="4057650"/>
            <a:ext cx="276225" cy="14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9317569" y="4349748"/>
            <a:ext cx="300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687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2743972"/>
              </p:ext>
            </p:extLst>
          </p:nvPr>
        </p:nvGraphicFramePr>
        <p:xfrm>
          <a:off x="482586" y="1608667"/>
          <a:ext cx="11082311" cy="313567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38400"/>
                <a:gridCol w="1239096"/>
                <a:gridCol w="1238400"/>
                <a:gridCol w="1052345"/>
                <a:gridCol w="1052345"/>
                <a:gridCol w="1052345"/>
                <a:gridCol w="1052345"/>
                <a:gridCol w="1052345"/>
                <a:gridCol w="1052345"/>
                <a:gridCol w="1052345"/>
              </a:tblGrid>
              <a:tr h="494177"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P(0,0)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P(1,0)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P(2,0)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P(3,0)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4177"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P(4,1)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P(0,1)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P(1,1)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P(2,1)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P(3,1)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P(4,0)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P(5,0)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400" u="none" strike="noStrike" dirty="0" smtClean="0">
                          <a:effectLst/>
                        </a:rPr>
                        <a:t>P(6,0)</a:t>
                      </a:r>
                      <a:endParaRPr lang="id-ID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8886"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177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94177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 smtClean="0">
                          <a:effectLst/>
                        </a:rPr>
                        <a:t>P(0,0)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u="none" strike="noStrike" dirty="0" smtClean="0">
                          <a:effectLst/>
                        </a:rPr>
                        <a:t>P(0,0)</a:t>
                      </a:r>
                      <a:r>
                        <a:rPr lang="id-ID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+ </a:t>
                      </a:r>
                      <a:r>
                        <a:rPr lang="id-ID" sz="1400" u="none" strike="noStrike" dirty="0" smtClean="0">
                          <a:effectLst/>
                        </a:rPr>
                        <a:t>P(1,0)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u="none" strike="noStrike" dirty="0" smtClean="0">
                          <a:effectLst/>
                        </a:rPr>
                        <a:t>P(0,0)</a:t>
                      </a:r>
                      <a:r>
                        <a:rPr lang="id-ID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+ P(1,0) + </a:t>
                      </a:r>
                      <a:r>
                        <a:rPr kumimoji="0" lang="id-ID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P(2,0)</a:t>
                      </a:r>
                      <a:endParaRPr kumimoji="0" lang="id-ID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P(0,0)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P(1,0)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P(2,0)</a:t>
                      </a:r>
                      <a:endParaRPr kumimoji="0" lang="id-ID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P(3,0)</a:t>
                      </a:r>
                      <a:endParaRPr kumimoji="0" lang="id-ID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P(4,0)</a:t>
                      </a:r>
                      <a:endParaRPr kumimoji="0" lang="id-ID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932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id-ID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P(0,0) + P(0,1)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P(0,0) + P(0,1) + </a:t>
                      </a:r>
                      <a:r>
                        <a:rPr lang="id-ID" sz="1400" dirty="0" smtClean="0"/>
                        <a:t>P(1,0) + P(1,1)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P(0,0) + P(0,1) + P(1,0) + P(1,1) + </a:t>
                      </a:r>
                      <a:r>
                        <a:rPr lang="id-ID" sz="1400" dirty="0" smtClean="0"/>
                        <a:t>P(2,0)</a:t>
                      </a:r>
                      <a:r>
                        <a:rPr lang="id-ID" sz="1400" baseline="0" dirty="0" smtClean="0"/>
                        <a:t> + P(2,1)</a:t>
                      </a:r>
                      <a:endParaRPr lang="id-ID" sz="14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P(6,0)</a:t>
                      </a:r>
                      <a:endParaRPr kumimoji="0" lang="id-ID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P(0,0) + P(0,1)</a:t>
                      </a:r>
                      <a:endParaRPr kumimoji="0" lang="id-ID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P(1,0) + P(1,1)</a:t>
                      </a:r>
                      <a:endParaRPr lang="id-ID" sz="1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P(2,0)</a:t>
                      </a:r>
                      <a:r>
                        <a:rPr lang="id-ID" baseline="0" dirty="0" smtClean="0"/>
                        <a:t> + P(2,1)</a:t>
                      </a:r>
                      <a:endParaRPr lang="id-ID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P(3,1)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P(4,1)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>
            <a:off x="10348914" y="3507317"/>
            <a:ext cx="276225" cy="14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0349970" y="3875617"/>
            <a:ext cx="300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9341381" y="4057650"/>
            <a:ext cx="276225" cy="14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9317569" y="4349748"/>
            <a:ext cx="300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2"/>
          <p:cNvSpPr/>
          <p:nvPr/>
        </p:nvSpPr>
        <p:spPr>
          <a:xfrm>
            <a:off x="2387600" y="1870452"/>
            <a:ext cx="6519333" cy="981349"/>
          </a:xfrm>
          <a:custGeom>
            <a:avLst/>
            <a:gdLst>
              <a:gd name="connsiteX0" fmla="*/ 0 w 6519333"/>
              <a:gd name="connsiteY0" fmla="*/ 271615 h 981349"/>
              <a:gd name="connsiteX1" fmla="*/ 440267 w 6519333"/>
              <a:gd name="connsiteY1" fmla="*/ 681 h 981349"/>
              <a:gd name="connsiteX2" fmla="*/ 1168400 w 6519333"/>
              <a:gd name="connsiteY2" fmla="*/ 212348 h 981349"/>
              <a:gd name="connsiteX3" fmla="*/ 1481667 w 6519333"/>
              <a:gd name="connsiteY3" fmla="*/ 737281 h 981349"/>
              <a:gd name="connsiteX4" fmla="*/ 1947333 w 6519333"/>
              <a:gd name="connsiteY4" fmla="*/ 915081 h 981349"/>
              <a:gd name="connsiteX5" fmla="*/ 3395133 w 6519333"/>
              <a:gd name="connsiteY5" fmla="*/ 965881 h 981349"/>
              <a:gd name="connsiteX6" fmla="*/ 5909733 w 6519333"/>
              <a:gd name="connsiteY6" fmla="*/ 957415 h 981349"/>
              <a:gd name="connsiteX7" fmla="*/ 6519333 w 6519333"/>
              <a:gd name="connsiteY7" fmla="*/ 703415 h 981349"/>
              <a:gd name="connsiteX8" fmla="*/ 6519333 w 6519333"/>
              <a:gd name="connsiteY8" fmla="*/ 703415 h 981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19333" h="981349">
                <a:moveTo>
                  <a:pt x="0" y="271615"/>
                </a:moveTo>
                <a:cubicBezTo>
                  <a:pt x="122767" y="141087"/>
                  <a:pt x="245534" y="10559"/>
                  <a:pt x="440267" y="681"/>
                </a:cubicBezTo>
                <a:cubicBezTo>
                  <a:pt x="635000" y="-9197"/>
                  <a:pt x="994833" y="89581"/>
                  <a:pt x="1168400" y="212348"/>
                </a:cubicBezTo>
                <a:cubicBezTo>
                  <a:pt x="1341967" y="335115"/>
                  <a:pt x="1351845" y="620159"/>
                  <a:pt x="1481667" y="737281"/>
                </a:cubicBezTo>
                <a:cubicBezTo>
                  <a:pt x="1611489" y="854403"/>
                  <a:pt x="1628422" y="876981"/>
                  <a:pt x="1947333" y="915081"/>
                </a:cubicBezTo>
                <a:cubicBezTo>
                  <a:pt x="2266244" y="953181"/>
                  <a:pt x="3395133" y="965881"/>
                  <a:pt x="3395133" y="965881"/>
                </a:cubicBezTo>
                <a:cubicBezTo>
                  <a:pt x="4055533" y="972937"/>
                  <a:pt x="5389033" y="1001159"/>
                  <a:pt x="5909733" y="957415"/>
                </a:cubicBezTo>
                <a:cubicBezTo>
                  <a:pt x="6430433" y="913671"/>
                  <a:pt x="6519333" y="703415"/>
                  <a:pt x="6519333" y="703415"/>
                </a:cubicBezTo>
                <a:lnTo>
                  <a:pt x="6519333" y="703415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Freeform 3"/>
          <p:cNvSpPr/>
          <p:nvPr/>
        </p:nvSpPr>
        <p:spPr>
          <a:xfrm>
            <a:off x="8238067" y="2827867"/>
            <a:ext cx="3859911" cy="1757192"/>
          </a:xfrm>
          <a:custGeom>
            <a:avLst/>
            <a:gdLst>
              <a:gd name="connsiteX0" fmla="*/ 0 w 3859911"/>
              <a:gd name="connsiteY0" fmla="*/ 0 h 1757192"/>
              <a:gd name="connsiteX1" fmla="*/ 3547533 w 3859911"/>
              <a:gd name="connsiteY1" fmla="*/ 270933 h 1757192"/>
              <a:gd name="connsiteX2" fmla="*/ 3657600 w 3859911"/>
              <a:gd name="connsiteY2" fmla="*/ 1591733 h 1757192"/>
              <a:gd name="connsiteX3" fmla="*/ 3335866 w 3859911"/>
              <a:gd name="connsiteY3" fmla="*/ 1693333 h 1757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9911" h="1757192">
                <a:moveTo>
                  <a:pt x="0" y="0"/>
                </a:moveTo>
                <a:cubicBezTo>
                  <a:pt x="1468966" y="2822"/>
                  <a:pt x="2937933" y="5644"/>
                  <a:pt x="3547533" y="270933"/>
                </a:cubicBezTo>
                <a:cubicBezTo>
                  <a:pt x="4157133" y="536222"/>
                  <a:pt x="3692878" y="1354667"/>
                  <a:pt x="3657600" y="1591733"/>
                </a:cubicBezTo>
                <a:cubicBezTo>
                  <a:pt x="3622322" y="1828799"/>
                  <a:pt x="3479094" y="1761066"/>
                  <a:pt x="3335866" y="1693333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Freeform 4"/>
          <p:cNvSpPr/>
          <p:nvPr/>
        </p:nvSpPr>
        <p:spPr>
          <a:xfrm>
            <a:off x="9448800" y="2353733"/>
            <a:ext cx="2463737" cy="1549400"/>
          </a:xfrm>
          <a:custGeom>
            <a:avLst/>
            <a:gdLst>
              <a:gd name="connsiteX0" fmla="*/ 0 w 2463737"/>
              <a:gd name="connsiteY0" fmla="*/ 0 h 1549400"/>
              <a:gd name="connsiteX1" fmla="*/ 2167467 w 2463737"/>
              <a:gd name="connsiteY1" fmla="*/ 491067 h 1549400"/>
              <a:gd name="connsiteX2" fmla="*/ 2438400 w 2463737"/>
              <a:gd name="connsiteY2" fmla="*/ 1312334 h 1549400"/>
              <a:gd name="connsiteX3" fmla="*/ 2116667 w 2463737"/>
              <a:gd name="connsiteY3" fmla="*/ 1549400 h 154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3737" h="1549400">
                <a:moveTo>
                  <a:pt x="0" y="0"/>
                </a:moveTo>
                <a:cubicBezTo>
                  <a:pt x="880533" y="136172"/>
                  <a:pt x="1761067" y="272345"/>
                  <a:pt x="2167467" y="491067"/>
                </a:cubicBezTo>
                <a:cubicBezTo>
                  <a:pt x="2573867" y="709789"/>
                  <a:pt x="2446867" y="1135945"/>
                  <a:pt x="2438400" y="1312334"/>
                </a:cubicBezTo>
                <a:cubicBezTo>
                  <a:pt x="2429933" y="1488723"/>
                  <a:pt x="2273300" y="1519061"/>
                  <a:pt x="2116667" y="154940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Freeform 9"/>
          <p:cNvSpPr/>
          <p:nvPr/>
        </p:nvSpPr>
        <p:spPr>
          <a:xfrm>
            <a:off x="9457267" y="1845733"/>
            <a:ext cx="2475429" cy="1576893"/>
          </a:xfrm>
          <a:custGeom>
            <a:avLst/>
            <a:gdLst>
              <a:gd name="connsiteX0" fmla="*/ 0 w 2475429"/>
              <a:gd name="connsiteY0" fmla="*/ 0 h 1576893"/>
              <a:gd name="connsiteX1" fmla="*/ 2302933 w 2475429"/>
              <a:gd name="connsiteY1" fmla="*/ 491067 h 1576893"/>
              <a:gd name="connsiteX2" fmla="*/ 2286000 w 2475429"/>
              <a:gd name="connsiteY2" fmla="*/ 1422400 h 1576893"/>
              <a:gd name="connsiteX3" fmla="*/ 2099733 w 2475429"/>
              <a:gd name="connsiteY3" fmla="*/ 1566334 h 1576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5429" h="1576893">
                <a:moveTo>
                  <a:pt x="0" y="0"/>
                </a:moveTo>
                <a:cubicBezTo>
                  <a:pt x="960966" y="127000"/>
                  <a:pt x="1921933" y="254000"/>
                  <a:pt x="2302933" y="491067"/>
                </a:cubicBezTo>
                <a:cubicBezTo>
                  <a:pt x="2683933" y="728134"/>
                  <a:pt x="2319867" y="1243189"/>
                  <a:pt x="2286000" y="1422400"/>
                </a:cubicBezTo>
                <a:cubicBezTo>
                  <a:pt x="2252133" y="1601611"/>
                  <a:pt x="2175933" y="1583972"/>
                  <a:pt x="2099733" y="1566334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Arc 11"/>
          <p:cNvSpPr/>
          <p:nvPr/>
        </p:nvSpPr>
        <p:spPr>
          <a:xfrm>
            <a:off x="8611913" y="1945122"/>
            <a:ext cx="454580" cy="480676"/>
          </a:xfrm>
          <a:prstGeom prst="arc">
            <a:avLst>
              <a:gd name="adj1" fmla="val 18391730"/>
              <a:gd name="adj2" fmla="val 2981921"/>
            </a:avLst>
          </a:prstGeom>
          <a:ln w="127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Arc 12"/>
          <p:cNvSpPr/>
          <p:nvPr/>
        </p:nvSpPr>
        <p:spPr>
          <a:xfrm>
            <a:off x="10250221" y="3257550"/>
            <a:ext cx="499533" cy="499533"/>
          </a:xfrm>
          <a:prstGeom prst="arc">
            <a:avLst>
              <a:gd name="adj1" fmla="val 12467418"/>
              <a:gd name="adj2" fmla="val 19578599"/>
            </a:avLst>
          </a:prstGeom>
          <a:ln w="127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Arc 15"/>
          <p:cNvSpPr/>
          <p:nvPr/>
        </p:nvSpPr>
        <p:spPr>
          <a:xfrm>
            <a:off x="9183420" y="3257548"/>
            <a:ext cx="499533" cy="499533"/>
          </a:xfrm>
          <a:prstGeom prst="arc">
            <a:avLst>
              <a:gd name="adj1" fmla="val 12467418"/>
              <a:gd name="adj2" fmla="val 19578599"/>
            </a:avLst>
          </a:prstGeom>
          <a:ln w="127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Arc 16"/>
          <p:cNvSpPr/>
          <p:nvPr/>
        </p:nvSpPr>
        <p:spPr>
          <a:xfrm>
            <a:off x="8133549" y="3291415"/>
            <a:ext cx="499533" cy="499533"/>
          </a:xfrm>
          <a:prstGeom prst="arc">
            <a:avLst>
              <a:gd name="adj1" fmla="val 12467418"/>
              <a:gd name="adj2" fmla="val 19578599"/>
            </a:avLst>
          </a:prstGeom>
          <a:ln w="127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Arc 17"/>
          <p:cNvSpPr/>
          <p:nvPr/>
        </p:nvSpPr>
        <p:spPr>
          <a:xfrm>
            <a:off x="7100613" y="3274479"/>
            <a:ext cx="499533" cy="499533"/>
          </a:xfrm>
          <a:prstGeom prst="arc">
            <a:avLst>
              <a:gd name="adj1" fmla="val 12467418"/>
              <a:gd name="adj2" fmla="val 19578599"/>
            </a:avLst>
          </a:prstGeom>
          <a:ln w="127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Arc 18"/>
          <p:cNvSpPr/>
          <p:nvPr/>
        </p:nvSpPr>
        <p:spPr>
          <a:xfrm>
            <a:off x="6042277" y="3308350"/>
            <a:ext cx="499533" cy="499533"/>
          </a:xfrm>
          <a:prstGeom prst="arc">
            <a:avLst>
              <a:gd name="adj1" fmla="val 12467418"/>
              <a:gd name="adj2" fmla="val 19578599"/>
            </a:avLst>
          </a:prstGeom>
          <a:ln w="127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Arc 19"/>
          <p:cNvSpPr/>
          <p:nvPr/>
        </p:nvSpPr>
        <p:spPr>
          <a:xfrm>
            <a:off x="6022431" y="3750058"/>
            <a:ext cx="499533" cy="499533"/>
          </a:xfrm>
          <a:prstGeom prst="arc">
            <a:avLst>
              <a:gd name="adj1" fmla="val 12467418"/>
              <a:gd name="adj2" fmla="val 19578599"/>
            </a:avLst>
          </a:prstGeom>
          <a:ln w="127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Arc 20"/>
          <p:cNvSpPr/>
          <p:nvPr/>
        </p:nvSpPr>
        <p:spPr>
          <a:xfrm>
            <a:off x="7134480" y="3757081"/>
            <a:ext cx="499533" cy="499533"/>
          </a:xfrm>
          <a:prstGeom prst="arc">
            <a:avLst>
              <a:gd name="adj1" fmla="val 12467418"/>
              <a:gd name="adj2" fmla="val 19578599"/>
            </a:avLst>
          </a:prstGeom>
          <a:ln w="127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Arc 21"/>
          <p:cNvSpPr/>
          <p:nvPr/>
        </p:nvSpPr>
        <p:spPr>
          <a:xfrm>
            <a:off x="8150487" y="3731029"/>
            <a:ext cx="499533" cy="499533"/>
          </a:xfrm>
          <a:prstGeom prst="arc">
            <a:avLst>
              <a:gd name="adj1" fmla="val 12467418"/>
              <a:gd name="adj2" fmla="val 19578599"/>
            </a:avLst>
          </a:prstGeom>
          <a:ln w="127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Arc 22"/>
          <p:cNvSpPr/>
          <p:nvPr/>
        </p:nvSpPr>
        <p:spPr>
          <a:xfrm>
            <a:off x="9217820" y="3765526"/>
            <a:ext cx="499533" cy="499533"/>
          </a:xfrm>
          <a:prstGeom prst="arc">
            <a:avLst>
              <a:gd name="adj1" fmla="val 12467418"/>
              <a:gd name="adj2" fmla="val 19578599"/>
            </a:avLst>
          </a:prstGeom>
          <a:ln w="127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Arc 23"/>
          <p:cNvSpPr/>
          <p:nvPr/>
        </p:nvSpPr>
        <p:spPr>
          <a:xfrm>
            <a:off x="6022430" y="4349748"/>
            <a:ext cx="499533" cy="499533"/>
          </a:xfrm>
          <a:prstGeom prst="arc">
            <a:avLst>
              <a:gd name="adj1" fmla="val 12467418"/>
              <a:gd name="adj2" fmla="val 19578599"/>
            </a:avLst>
          </a:prstGeom>
          <a:ln w="127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Arc 24"/>
          <p:cNvSpPr/>
          <p:nvPr/>
        </p:nvSpPr>
        <p:spPr>
          <a:xfrm>
            <a:off x="7100612" y="4429525"/>
            <a:ext cx="499533" cy="499533"/>
          </a:xfrm>
          <a:prstGeom prst="arc">
            <a:avLst>
              <a:gd name="adj1" fmla="val 12467418"/>
              <a:gd name="adj2" fmla="val 19578599"/>
            </a:avLst>
          </a:prstGeom>
          <a:ln w="127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Arc 25"/>
          <p:cNvSpPr/>
          <p:nvPr/>
        </p:nvSpPr>
        <p:spPr>
          <a:xfrm>
            <a:off x="8158948" y="4420409"/>
            <a:ext cx="499533" cy="499533"/>
          </a:xfrm>
          <a:prstGeom prst="arc">
            <a:avLst>
              <a:gd name="adj1" fmla="val 12467418"/>
              <a:gd name="adj2" fmla="val 19578599"/>
            </a:avLst>
          </a:prstGeom>
          <a:ln w="127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Arc 26"/>
          <p:cNvSpPr/>
          <p:nvPr/>
        </p:nvSpPr>
        <p:spPr>
          <a:xfrm>
            <a:off x="10284094" y="4377267"/>
            <a:ext cx="499533" cy="499533"/>
          </a:xfrm>
          <a:prstGeom prst="arc">
            <a:avLst>
              <a:gd name="adj1" fmla="val 12467418"/>
              <a:gd name="adj2" fmla="val 19578599"/>
            </a:avLst>
          </a:prstGeom>
          <a:ln w="127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Arc 13"/>
          <p:cNvSpPr/>
          <p:nvPr/>
        </p:nvSpPr>
        <p:spPr>
          <a:xfrm>
            <a:off x="1224817" y="2851801"/>
            <a:ext cx="5600627" cy="1051332"/>
          </a:xfrm>
          <a:prstGeom prst="arc">
            <a:avLst>
              <a:gd name="adj1" fmla="val 10875951"/>
              <a:gd name="adj2" fmla="val 0"/>
            </a:avLst>
          </a:prstGeom>
          <a:ln w="127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Arc 27"/>
          <p:cNvSpPr/>
          <p:nvPr/>
        </p:nvSpPr>
        <p:spPr>
          <a:xfrm>
            <a:off x="2370740" y="2896636"/>
            <a:ext cx="5600627" cy="1051332"/>
          </a:xfrm>
          <a:prstGeom prst="arc">
            <a:avLst>
              <a:gd name="adj1" fmla="val 10875951"/>
              <a:gd name="adj2" fmla="val 0"/>
            </a:avLst>
          </a:prstGeom>
          <a:ln w="127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Arc 28"/>
          <p:cNvSpPr/>
          <p:nvPr/>
        </p:nvSpPr>
        <p:spPr>
          <a:xfrm>
            <a:off x="3723254" y="2911415"/>
            <a:ext cx="5343240" cy="896468"/>
          </a:xfrm>
          <a:prstGeom prst="arc">
            <a:avLst>
              <a:gd name="adj1" fmla="val 10875951"/>
              <a:gd name="adj2" fmla="val 0"/>
            </a:avLst>
          </a:prstGeom>
          <a:ln w="127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Arc 29"/>
          <p:cNvSpPr/>
          <p:nvPr/>
        </p:nvSpPr>
        <p:spPr>
          <a:xfrm>
            <a:off x="1123222" y="3393668"/>
            <a:ext cx="5600627" cy="1051332"/>
          </a:xfrm>
          <a:prstGeom prst="arc">
            <a:avLst>
              <a:gd name="adj1" fmla="val 10875951"/>
              <a:gd name="adj2" fmla="val 0"/>
            </a:avLst>
          </a:prstGeom>
          <a:ln w="127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Arc 30"/>
          <p:cNvSpPr/>
          <p:nvPr/>
        </p:nvSpPr>
        <p:spPr>
          <a:xfrm>
            <a:off x="2269145" y="3438503"/>
            <a:ext cx="5600627" cy="1051332"/>
          </a:xfrm>
          <a:prstGeom prst="arc">
            <a:avLst>
              <a:gd name="adj1" fmla="val 10875951"/>
              <a:gd name="adj2" fmla="val 0"/>
            </a:avLst>
          </a:prstGeom>
          <a:ln w="127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Arc 31"/>
          <p:cNvSpPr/>
          <p:nvPr/>
        </p:nvSpPr>
        <p:spPr>
          <a:xfrm>
            <a:off x="3621659" y="3453282"/>
            <a:ext cx="5343240" cy="896468"/>
          </a:xfrm>
          <a:prstGeom prst="arc">
            <a:avLst>
              <a:gd name="adj1" fmla="val 10875951"/>
              <a:gd name="adj2" fmla="val 0"/>
            </a:avLst>
          </a:prstGeom>
          <a:ln w="127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Arc 32"/>
          <p:cNvSpPr/>
          <p:nvPr/>
        </p:nvSpPr>
        <p:spPr>
          <a:xfrm>
            <a:off x="1140150" y="3960933"/>
            <a:ext cx="5600627" cy="1051332"/>
          </a:xfrm>
          <a:prstGeom prst="arc">
            <a:avLst>
              <a:gd name="adj1" fmla="val 10875951"/>
              <a:gd name="adj2" fmla="val 0"/>
            </a:avLst>
          </a:prstGeom>
          <a:ln w="127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Arc 33"/>
          <p:cNvSpPr/>
          <p:nvPr/>
        </p:nvSpPr>
        <p:spPr>
          <a:xfrm>
            <a:off x="2286073" y="4005768"/>
            <a:ext cx="5600627" cy="1051332"/>
          </a:xfrm>
          <a:prstGeom prst="arc">
            <a:avLst>
              <a:gd name="adj1" fmla="val 10875951"/>
              <a:gd name="adj2" fmla="val 0"/>
            </a:avLst>
          </a:prstGeom>
          <a:ln w="127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" name="Arc 34"/>
          <p:cNvSpPr/>
          <p:nvPr/>
        </p:nvSpPr>
        <p:spPr>
          <a:xfrm>
            <a:off x="3638587" y="4020547"/>
            <a:ext cx="5343240" cy="896468"/>
          </a:xfrm>
          <a:prstGeom prst="arc">
            <a:avLst>
              <a:gd name="adj1" fmla="val 10875951"/>
              <a:gd name="adj2" fmla="val 0"/>
            </a:avLst>
          </a:prstGeom>
          <a:ln w="127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6" name="TextBox 35"/>
          <p:cNvSpPr txBox="1"/>
          <p:nvPr/>
        </p:nvSpPr>
        <p:spPr>
          <a:xfrm>
            <a:off x="1581890" y="2566321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err="1" smtClean="0"/>
              <a:t>Incoming</a:t>
            </a:r>
            <a:r>
              <a:rPr lang="id-ID" dirty="0" smtClean="0"/>
              <a:t> </a:t>
            </a:r>
            <a:r>
              <a:rPr lang="id-ID" dirty="0" err="1" smtClean="0"/>
              <a:t>Pixel</a:t>
            </a:r>
            <a:endParaRPr lang="id-ID" dirty="0"/>
          </a:p>
        </p:txBody>
      </p:sp>
      <p:sp>
        <p:nvSpPr>
          <p:cNvPr id="37" name="TextBox 36"/>
          <p:cNvSpPr txBox="1"/>
          <p:nvPr/>
        </p:nvSpPr>
        <p:spPr>
          <a:xfrm>
            <a:off x="6685631" y="1237576"/>
            <a:ext cx="18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err="1" smtClean="0"/>
              <a:t>Image</a:t>
            </a:r>
            <a:r>
              <a:rPr lang="id-ID" dirty="0" smtClean="0"/>
              <a:t> </a:t>
            </a:r>
            <a:r>
              <a:rPr lang="id-ID" dirty="0" err="1" smtClean="0"/>
              <a:t>Line</a:t>
            </a:r>
            <a:r>
              <a:rPr lang="id-ID" dirty="0" smtClean="0"/>
              <a:t> </a:t>
            </a:r>
            <a:r>
              <a:rPr lang="id-ID" dirty="0" err="1" smtClean="0"/>
              <a:t>Buffer</a:t>
            </a:r>
            <a:endParaRPr lang="id-ID" dirty="0"/>
          </a:p>
        </p:txBody>
      </p:sp>
      <p:sp>
        <p:nvSpPr>
          <p:cNvPr id="38" name="TextBox 37"/>
          <p:cNvSpPr txBox="1"/>
          <p:nvPr/>
        </p:nvSpPr>
        <p:spPr>
          <a:xfrm>
            <a:off x="7168263" y="4718758"/>
            <a:ext cx="2228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err="1" smtClean="0"/>
              <a:t>Image</a:t>
            </a:r>
            <a:r>
              <a:rPr lang="id-ID" dirty="0" smtClean="0"/>
              <a:t> </a:t>
            </a:r>
            <a:r>
              <a:rPr lang="id-ID" dirty="0" err="1" smtClean="0"/>
              <a:t>Window</a:t>
            </a:r>
            <a:r>
              <a:rPr lang="id-ID" dirty="0" smtClean="0"/>
              <a:t> </a:t>
            </a:r>
            <a:r>
              <a:rPr lang="id-ID" dirty="0" err="1" smtClean="0"/>
              <a:t>Buffer</a:t>
            </a:r>
            <a:endParaRPr lang="id-ID" dirty="0"/>
          </a:p>
        </p:txBody>
      </p:sp>
      <p:sp>
        <p:nvSpPr>
          <p:cNvPr id="39" name="TextBox 38"/>
          <p:cNvSpPr txBox="1"/>
          <p:nvPr/>
        </p:nvSpPr>
        <p:spPr>
          <a:xfrm>
            <a:off x="1224817" y="4699227"/>
            <a:ext cx="2156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Integral </a:t>
            </a:r>
            <a:r>
              <a:rPr lang="id-ID" dirty="0" err="1" smtClean="0"/>
              <a:t>Image</a:t>
            </a:r>
            <a:r>
              <a:rPr lang="id-ID" dirty="0" smtClean="0"/>
              <a:t> </a:t>
            </a:r>
            <a:r>
              <a:rPr lang="id-ID" dirty="0" err="1" smtClean="0"/>
              <a:t>Buffer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32407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1622570"/>
            <a:ext cx="10905068" cy="3220047"/>
          </a:xfrm>
        </p:spPr>
      </p:pic>
      <p:grpSp>
        <p:nvGrpSpPr>
          <p:cNvPr id="36" name="Group 35"/>
          <p:cNvGrpSpPr/>
          <p:nvPr/>
        </p:nvGrpSpPr>
        <p:grpSpPr>
          <a:xfrm>
            <a:off x="1123222" y="1845733"/>
            <a:ext cx="10974756" cy="3211367"/>
            <a:chOff x="1123222" y="1845733"/>
            <a:chExt cx="10974756" cy="3211367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10348914" y="3507317"/>
              <a:ext cx="276225" cy="1412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>
              <a:off x="10349970" y="3875617"/>
              <a:ext cx="3000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9341381" y="4057650"/>
              <a:ext cx="276225" cy="1412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9317569" y="4349748"/>
              <a:ext cx="3000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2387600" y="1870452"/>
              <a:ext cx="6519333" cy="981349"/>
            </a:xfrm>
            <a:custGeom>
              <a:avLst/>
              <a:gdLst>
                <a:gd name="connsiteX0" fmla="*/ 0 w 6519333"/>
                <a:gd name="connsiteY0" fmla="*/ 271615 h 981349"/>
                <a:gd name="connsiteX1" fmla="*/ 440267 w 6519333"/>
                <a:gd name="connsiteY1" fmla="*/ 681 h 981349"/>
                <a:gd name="connsiteX2" fmla="*/ 1168400 w 6519333"/>
                <a:gd name="connsiteY2" fmla="*/ 212348 h 981349"/>
                <a:gd name="connsiteX3" fmla="*/ 1481667 w 6519333"/>
                <a:gd name="connsiteY3" fmla="*/ 737281 h 981349"/>
                <a:gd name="connsiteX4" fmla="*/ 1947333 w 6519333"/>
                <a:gd name="connsiteY4" fmla="*/ 915081 h 981349"/>
                <a:gd name="connsiteX5" fmla="*/ 3395133 w 6519333"/>
                <a:gd name="connsiteY5" fmla="*/ 965881 h 981349"/>
                <a:gd name="connsiteX6" fmla="*/ 5909733 w 6519333"/>
                <a:gd name="connsiteY6" fmla="*/ 957415 h 981349"/>
                <a:gd name="connsiteX7" fmla="*/ 6519333 w 6519333"/>
                <a:gd name="connsiteY7" fmla="*/ 703415 h 981349"/>
                <a:gd name="connsiteX8" fmla="*/ 6519333 w 6519333"/>
                <a:gd name="connsiteY8" fmla="*/ 703415 h 981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19333" h="981349">
                  <a:moveTo>
                    <a:pt x="0" y="271615"/>
                  </a:moveTo>
                  <a:cubicBezTo>
                    <a:pt x="122767" y="141087"/>
                    <a:pt x="245534" y="10559"/>
                    <a:pt x="440267" y="681"/>
                  </a:cubicBezTo>
                  <a:cubicBezTo>
                    <a:pt x="635000" y="-9197"/>
                    <a:pt x="994833" y="89581"/>
                    <a:pt x="1168400" y="212348"/>
                  </a:cubicBezTo>
                  <a:cubicBezTo>
                    <a:pt x="1341967" y="335115"/>
                    <a:pt x="1351845" y="620159"/>
                    <a:pt x="1481667" y="737281"/>
                  </a:cubicBezTo>
                  <a:cubicBezTo>
                    <a:pt x="1611489" y="854403"/>
                    <a:pt x="1628422" y="876981"/>
                    <a:pt x="1947333" y="915081"/>
                  </a:cubicBezTo>
                  <a:cubicBezTo>
                    <a:pt x="2266244" y="953181"/>
                    <a:pt x="3395133" y="965881"/>
                    <a:pt x="3395133" y="965881"/>
                  </a:cubicBezTo>
                  <a:cubicBezTo>
                    <a:pt x="4055533" y="972937"/>
                    <a:pt x="5389033" y="1001159"/>
                    <a:pt x="5909733" y="957415"/>
                  </a:cubicBezTo>
                  <a:cubicBezTo>
                    <a:pt x="6430433" y="913671"/>
                    <a:pt x="6519333" y="703415"/>
                    <a:pt x="6519333" y="703415"/>
                  </a:cubicBezTo>
                  <a:lnTo>
                    <a:pt x="6519333" y="703415"/>
                  </a:ln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Freeform 9"/>
            <p:cNvSpPr/>
            <p:nvPr/>
          </p:nvSpPr>
          <p:spPr>
            <a:xfrm>
              <a:off x="8238067" y="2827867"/>
              <a:ext cx="3859911" cy="1757192"/>
            </a:xfrm>
            <a:custGeom>
              <a:avLst/>
              <a:gdLst>
                <a:gd name="connsiteX0" fmla="*/ 0 w 3859911"/>
                <a:gd name="connsiteY0" fmla="*/ 0 h 1757192"/>
                <a:gd name="connsiteX1" fmla="*/ 3547533 w 3859911"/>
                <a:gd name="connsiteY1" fmla="*/ 270933 h 1757192"/>
                <a:gd name="connsiteX2" fmla="*/ 3657600 w 3859911"/>
                <a:gd name="connsiteY2" fmla="*/ 1591733 h 1757192"/>
                <a:gd name="connsiteX3" fmla="*/ 3335866 w 3859911"/>
                <a:gd name="connsiteY3" fmla="*/ 1693333 h 1757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9911" h="1757192">
                  <a:moveTo>
                    <a:pt x="0" y="0"/>
                  </a:moveTo>
                  <a:cubicBezTo>
                    <a:pt x="1468966" y="2822"/>
                    <a:pt x="2937933" y="5644"/>
                    <a:pt x="3547533" y="270933"/>
                  </a:cubicBezTo>
                  <a:cubicBezTo>
                    <a:pt x="4157133" y="536222"/>
                    <a:pt x="3692878" y="1354667"/>
                    <a:pt x="3657600" y="1591733"/>
                  </a:cubicBezTo>
                  <a:cubicBezTo>
                    <a:pt x="3622322" y="1828799"/>
                    <a:pt x="3479094" y="1761066"/>
                    <a:pt x="3335866" y="1693333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9448800" y="2353733"/>
              <a:ext cx="2463737" cy="1549400"/>
            </a:xfrm>
            <a:custGeom>
              <a:avLst/>
              <a:gdLst>
                <a:gd name="connsiteX0" fmla="*/ 0 w 2463737"/>
                <a:gd name="connsiteY0" fmla="*/ 0 h 1549400"/>
                <a:gd name="connsiteX1" fmla="*/ 2167467 w 2463737"/>
                <a:gd name="connsiteY1" fmla="*/ 491067 h 1549400"/>
                <a:gd name="connsiteX2" fmla="*/ 2438400 w 2463737"/>
                <a:gd name="connsiteY2" fmla="*/ 1312334 h 1549400"/>
                <a:gd name="connsiteX3" fmla="*/ 2116667 w 2463737"/>
                <a:gd name="connsiteY3" fmla="*/ 1549400 h 154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737" h="1549400">
                  <a:moveTo>
                    <a:pt x="0" y="0"/>
                  </a:moveTo>
                  <a:cubicBezTo>
                    <a:pt x="880533" y="136172"/>
                    <a:pt x="1761067" y="272345"/>
                    <a:pt x="2167467" y="491067"/>
                  </a:cubicBezTo>
                  <a:cubicBezTo>
                    <a:pt x="2573867" y="709789"/>
                    <a:pt x="2446867" y="1135945"/>
                    <a:pt x="2438400" y="1312334"/>
                  </a:cubicBezTo>
                  <a:cubicBezTo>
                    <a:pt x="2429933" y="1488723"/>
                    <a:pt x="2273300" y="1519061"/>
                    <a:pt x="2116667" y="1549400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9457267" y="1845733"/>
              <a:ext cx="2475429" cy="1576893"/>
            </a:xfrm>
            <a:custGeom>
              <a:avLst/>
              <a:gdLst>
                <a:gd name="connsiteX0" fmla="*/ 0 w 2475429"/>
                <a:gd name="connsiteY0" fmla="*/ 0 h 1576893"/>
                <a:gd name="connsiteX1" fmla="*/ 2302933 w 2475429"/>
                <a:gd name="connsiteY1" fmla="*/ 491067 h 1576893"/>
                <a:gd name="connsiteX2" fmla="*/ 2286000 w 2475429"/>
                <a:gd name="connsiteY2" fmla="*/ 1422400 h 1576893"/>
                <a:gd name="connsiteX3" fmla="*/ 2099733 w 2475429"/>
                <a:gd name="connsiteY3" fmla="*/ 1566334 h 1576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5429" h="1576893">
                  <a:moveTo>
                    <a:pt x="0" y="0"/>
                  </a:moveTo>
                  <a:cubicBezTo>
                    <a:pt x="960966" y="127000"/>
                    <a:pt x="1921933" y="254000"/>
                    <a:pt x="2302933" y="491067"/>
                  </a:cubicBezTo>
                  <a:cubicBezTo>
                    <a:pt x="2683933" y="728134"/>
                    <a:pt x="2319867" y="1243189"/>
                    <a:pt x="2286000" y="1422400"/>
                  </a:cubicBezTo>
                  <a:cubicBezTo>
                    <a:pt x="2252133" y="1601611"/>
                    <a:pt x="2175933" y="1583972"/>
                    <a:pt x="2099733" y="1566334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" name="Arc 12"/>
            <p:cNvSpPr/>
            <p:nvPr/>
          </p:nvSpPr>
          <p:spPr>
            <a:xfrm>
              <a:off x="8611913" y="1945122"/>
              <a:ext cx="454580" cy="480676"/>
            </a:xfrm>
            <a:prstGeom prst="arc">
              <a:avLst>
                <a:gd name="adj1" fmla="val 18391730"/>
                <a:gd name="adj2" fmla="val 2981921"/>
              </a:avLst>
            </a:prstGeom>
            <a:ln w="127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" name="Arc 13"/>
            <p:cNvSpPr/>
            <p:nvPr/>
          </p:nvSpPr>
          <p:spPr>
            <a:xfrm>
              <a:off x="10250221" y="3257550"/>
              <a:ext cx="499533" cy="499533"/>
            </a:xfrm>
            <a:prstGeom prst="arc">
              <a:avLst>
                <a:gd name="adj1" fmla="val 12467418"/>
                <a:gd name="adj2" fmla="val 19578599"/>
              </a:avLst>
            </a:prstGeom>
            <a:ln w="127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" name="Arc 14"/>
            <p:cNvSpPr/>
            <p:nvPr/>
          </p:nvSpPr>
          <p:spPr>
            <a:xfrm>
              <a:off x="9183420" y="3257548"/>
              <a:ext cx="499533" cy="499533"/>
            </a:xfrm>
            <a:prstGeom prst="arc">
              <a:avLst>
                <a:gd name="adj1" fmla="val 12467418"/>
                <a:gd name="adj2" fmla="val 19578599"/>
              </a:avLst>
            </a:prstGeom>
            <a:ln w="127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Arc 15"/>
            <p:cNvSpPr/>
            <p:nvPr/>
          </p:nvSpPr>
          <p:spPr>
            <a:xfrm>
              <a:off x="8133549" y="3291415"/>
              <a:ext cx="499533" cy="499533"/>
            </a:xfrm>
            <a:prstGeom prst="arc">
              <a:avLst>
                <a:gd name="adj1" fmla="val 12467418"/>
                <a:gd name="adj2" fmla="val 19578599"/>
              </a:avLst>
            </a:prstGeom>
            <a:ln w="127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Arc 16"/>
            <p:cNvSpPr/>
            <p:nvPr/>
          </p:nvSpPr>
          <p:spPr>
            <a:xfrm>
              <a:off x="7100613" y="3274479"/>
              <a:ext cx="499533" cy="499533"/>
            </a:xfrm>
            <a:prstGeom prst="arc">
              <a:avLst>
                <a:gd name="adj1" fmla="val 12467418"/>
                <a:gd name="adj2" fmla="val 19578599"/>
              </a:avLst>
            </a:prstGeom>
            <a:ln w="127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Arc 17"/>
            <p:cNvSpPr/>
            <p:nvPr/>
          </p:nvSpPr>
          <p:spPr>
            <a:xfrm>
              <a:off x="6042277" y="3308350"/>
              <a:ext cx="499533" cy="499533"/>
            </a:xfrm>
            <a:prstGeom prst="arc">
              <a:avLst>
                <a:gd name="adj1" fmla="val 12467418"/>
                <a:gd name="adj2" fmla="val 19578599"/>
              </a:avLst>
            </a:prstGeom>
            <a:ln w="127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Arc 18"/>
            <p:cNvSpPr/>
            <p:nvPr/>
          </p:nvSpPr>
          <p:spPr>
            <a:xfrm>
              <a:off x="6022431" y="3750058"/>
              <a:ext cx="499533" cy="499533"/>
            </a:xfrm>
            <a:prstGeom prst="arc">
              <a:avLst>
                <a:gd name="adj1" fmla="val 12467418"/>
                <a:gd name="adj2" fmla="val 19578599"/>
              </a:avLst>
            </a:prstGeom>
            <a:ln w="127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Arc 19"/>
            <p:cNvSpPr/>
            <p:nvPr/>
          </p:nvSpPr>
          <p:spPr>
            <a:xfrm>
              <a:off x="7134480" y="3757081"/>
              <a:ext cx="499533" cy="499533"/>
            </a:xfrm>
            <a:prstGeom prst="arc">
              <a:avLst>
                <a:gd name="adj1" fmla="val 12467418"/>
                <a:gd name="adj2" fmla="val 19578599"/>
              </a:avLst>
            </a:prstGeom>
            <a:ln w="127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" name="Arc 20"/>
            <p:cNvSpPr/>
            <p:nvPr/>
          </p:nvSpPr>
          <p:spPr>
            <a:xfrm>
              <a:off x="8150487" y="3731029"/>
              <a:ext cx="499533" cy="499533"/>
            </a:xfrm>
            <a:prstGeom prst="arc">
              <a:avLst>
                <a:gd name="adj1" fmla="val 12467418"/>
                <a:gd name="adj2" fmla="val 19578599"/>
              </a:avLst>
            </a:prstGeom>
            <a:ln w="127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Arc 21"/>
            <p:cNvSpPr/>
            <p:nvPr/>
          </p:nvSpPr>
          <p:spPr>
            <a:xfrm>
              <a:off x="9217820" y="3765526"/>
              <a:ext cx="499533" cy="499533"/>
            </a:xfrm>
            <a:prstGeom prst="arc">
              <a:avLst>
                <a:gd name="adj1" fmla="val 12467418"/>
                <a:gd name="adj2" fmla="val 19578599"/>
              </a:avLst>
            </a:prstGeom>
            <a:ln w="127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Arc 22"/>
            <p:cNvSpPr/>
            <p:nvPr/>
          </p:nvSpPr>
          <p:spPr>
            <a:xfrm>
              <a:off x="6022430" y="4349748"/>
              <a:ext cx="499533" cy="499533"/>
            </a:xfrm>
            <a:prstGeom prst="arc">
              <a:avLst>
                <a:gd name="adj1" fmla="val 12467418"/>
                <a:gd name="adj2" fmla="val 19578599"/>
              </a:avLst>
            </a:prstGeom>
            <a:ln w="127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Arc 23"/>
            <p:cNvSpPr/>
            <p:nvPr/>
          </p:nvSpPr>
          <p:spPr>
            <a:xfrm>
              <a:off x="7100612" y="4429525"/>
              <a:ext cx="499533" cy="499533"/>
            </a:xfrm>
            <a:prstGeom prst="arc">
              <a:avLst>
                <a:gd name="adj1" fmla="val 12467418"/>
                <a:gd name="adj2" fmla="val 19578599"/>
              </a:avLst>
            </a:prstGeom>
            <a:ln w="127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Arc 24"/>
            <p:cNvSpPr/>
            <p:nvPr/>
          </p:nvSpPr>
          <p:spPr>
            <a:xfrm>
              <a:off x="8158948" y="4420409"/>
              <a:ext cx="499533" cy="499533"/>
            </a:xfrm>
            <a:prstGeom prst="arc">
              <a:avLst>
                <a:gd name="adj1" fmla="val 12467418"/>
                <a:gd name="adj2" fmla="val 19578599"/>
              </a:avLst>
            </a:prstGeom>
            <a:ln w="127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Arc 25"/>
            <p:cNvSpPr/>
            <p:nvPr/>
          </p:nvSpPr>
          <p:spPr>
            <a:xfrm>
              <a:off x="10284094" y="4377267"/>
              <a:ext cx="499533" cy="499533"/>
            </a:xfrm>
            <a:prstGeom prst="arc">
              <a:avLst>
                <a:gd name="adj1" fmla="val 12467418"/>
                <a:gd name="adj2" fmla="val 19578599"/>
              </a:avLst>
            </a:prstGeom>
            <a:ln w="127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7" name="Arc 26"/>
            <p:cNvSpPr/>
            <p:nvPr/>
          </p:nvSpPr>
          <p:spPr>
            <a:xfrm>
              <a:off x="1224817" y="2851801"/>
              <a:ext cx="5600627" cy="1051332"/>
            </a:xfrm>
            <a:prstGeom prst="arc">
              <a:avLst>
                <a:gd name="adj1" fmla="val 10875951"/>
                <a:gd name="adj2" fmla="val 0"/>
              </a:avLst>
            </a:prstGeom>
            <a:ln w="127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8" name="Arc 27"/>
            <p:cNvSpPr/>
            <p:nvPr/>
          </p:nvSpPr>
          <p:spPr>
            <a:xfrm>
              <a:off x="2370740" y="2896636"/>
              <a:ext cx="5600627" cy="1051332"/>
            </a:xfrm>
            <a:prstGeom prst="arc">
              <a:avLst>
                <a:gd name="adj1" fmla="val 10875951"/>
                <a:gd name="adj2" fmla="val 0"/>
              </a:avLst>
            </a:prstGeom>
            <a:ln w="127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9" name="Arc 28"/>
            <p:cNvSpPr/>
            <p:nvPr/>
          </p:nvSpPr>
          <p:spPr>
            <a:xfrm>
              <a:off x="3723254" y="2911415"/>
              <a:ext cx="5343240" cy="896468"/>
            </a:xfrm>
            <a:prstGeom prst="arc">
              <a:avLst>
                <a:gd name="adj1" fmla="val 10875951"/>
                <a:gd name="adj2" fmla="val 0"/>
              </a:avLst>
            </a:prstGeom>
            <a:ln w="127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0" name="Arc 29"/>
            <p:cNvSpPr/>
            <p:nvPr/>
          </p:nvSpPr>
          <p:spPr>
            <a:xfrm>
              <a:off x="1123222" y="3393668"/>
              <a:ext cx="5600627" cy="1051332"/>
            </a:xfrm>
            <a:prstGeom prst="arc">
              <a:avLst>
                <a:gd name="adj1" fmla="val 10875951"/>
                <a:gd name="adj2" fmla="val 0"/>
              </a:avLst>
            </a:prstGeom>
            <a:ln w="127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1" name="Arc 30"/>
            <p:cNvSpPr/>
            <p:nvPr/>
          </p:nvSpPr>
          <p:spPr>
            <a:xfrm>
              <a:off x="2269145" y="3438503"/>
              <a:ext cx="5600627" cy="1051332"/>
            </a:xfrm>
            <a:prstGeom prst="arc">
              <a:avLst>
                <a:gd name="adj1" fmla="val 10875951"/>
                <a:gd name="adj2" fmla="val 0"/>
              </a:avLst>
            </a:prstGeom>
            <a:ln w="127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2" name="Arc 31"/>
            <p:cNvSpPr/>
            <p:nvPr/>
          </p:nvSpPr>
          <p:spPr>
            <a:xfrm>
              <a:off x="3621659" y="3453282"/>
              <a:ext cx="5343240" cy="896468"/>
            </a:xfrm>
            <a:prstGeom prst="arc">
              <a:avLst>
                <a:gd name="adj1" fmla="val 10875951"/>
                <a:gd name="adj2" fmla="val 0"/>
              </a:avLst>
            </a:prstGeom>
            <a:ln w="127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3" name="Arc 32"/>
            <p:cNvSpPr/>
            <p:nvPr/>
          </p:nvSpPr>
          <p:spPr>
            <a:xfrm>
              <a:off x="1140150" y="3960933"/>
              <a:ext cx="5600627" cy="1051332"/>
            </a:xfrm>
            <a:prstGeom prst="arc">
              <a:avLst>
                <a:gd name="adj1" fmla="val 10875951"/>
                <a:gd name="adj2" fmla="val 0"/>
              </a:avLst>
            </a:prstGeom>
            <a:ln w="127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4" name="Arc 33"/>
            <p:cNvSpPr/>
            <p:nvPr/>
          </p:nvSpPr>
          <p:spPr>
            <a:xfrm>
              <a:off x="2286073" y="4005768"/>
              <a:ext cx="5600627" cy="1051332"/>
            </a:xfrm>
            <a:prstGeom prst="arc">
              <a:avLst>
                <a:gd name="adj1" fmla="val 10875951"/>
                <a:gd name="adj2" fmla="val 0"/>
              </a:avLst>
            </a:prstGeom>
            <a:ln w="127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5" name="Arc 34"/>
            <p:cNvSpPr/>
            <p:nvPr/>
          </p:nvSpPr>
          <p:spPr>
            <a:xfrm>
              <a:off x="3638587" y="4020547"/>
              <a:ext cx="5343240" cy="896468"/>
            </a:xfrm>
            <a:prstGeom prst="arc">
              <a:avLst>
                <a:gd name="adj1" fmla="val 10875951"/>
                <a:gd name="adj2" fmla="val 0"/>
              </a:avLst>
            </a:prstGeom>
            <a:ln w="127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050676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0586988"/>
              </p:ext>
            </p:extLst>
          </p:nvPr>
        </p:nvGraphicFramePr>
        <p:xfrm>
          <a:off x="482586" y="1608667"/>
          <a:ext cx="11082311" cy="313567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38400"/>
                <a:gridCol w="1239096"/>
                <a:gridCol w="1238400"/>
                <a:gridCol w="1052345"/>
                <a:gridCol w="1052345"/>
                <a:gridCol w="1052345"/>
                <a:gridCol w="1052345"/>
                <a:gridCol w="1052345"/>
                <a:gridCol w="1052345"/>
                <a:gridCol w="1052345"/>
              </a:tblGrid>
              <a:tr h="494177"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P(0,0)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P(1,0)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P(2,0)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P(3,0)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P(4,0)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4177"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P(5,1)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P(0,1)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P(1,1)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P(2,1)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P(3,1)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P(4,1)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P(5,0)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400" u="none" strike="noStrike" dirty="0" smtClean="0">
                          <a:effectLst/>
                        </a:rPr>
                        <a:t>P(6,0)</a:t>
                      </a:r>
                      <a:endParaRPr lang="id-ID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8886"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177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94177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 smtClean="0">
                          <a:effectLst/>
                        </a:rPr>
                        <a:t>P(1,0)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 smtClean="0">
                          <a:effectLst/>
                        </a:rPr>
                        <a:t>P(1,0) + P(2,0)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u="none" strike="noStrike" dirty="0" smtClean="0">
                          <a:effectLst/>
                        </a:rPr>
                        <a:t>P(1,0)</a:t>
                      </a:r>
                      <a:r>
                        <a:rPr lang="id-ID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+ P(2,0) + P(3,0)</a:t>
                      </a:r>
                      <a:endParaRPr lang="id-ID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P(0,0)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P(1,0)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P(2,0)</a:t>
                      </a:r>
                      <a:endParaRPr kumimoji="0" lang="id-ID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P(3,0)</a:t>
                      </a:r>
                      <a:endParaRPr kumimoji="0" lang="id-ID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P(4,0)</a:t>
                      </a:r>
                      <a:endParaRPr kumimoji="0" lang="id-ID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P(5,0)</a:t>
                      </a:r>
                      <a:endParaRPr kumimoji="0" lang="id-ID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93200"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P(1,0) + P(1,1)</a:t>
                      </a:r>
                      <a:endParaRPr lang="id-ID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dirty="0" smtClean="0"/>
                        <a:t>P(1,0) + P(1,1) + P(2,0)</a:t>
                      </a:r>
                      <a:r>
                        <a:rPr lang="id-ID" sz="1400" baseline="0" dirty="0" smtClean="0"/>
                        <a:t> + P(2,1)</a:t>
                      </a:r>
                      <a:endParaRPr lang="id-ID" sz="14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P(1,0) + P(1,1) + </a:t>
                      </a:r>
                      <a:r>
                        <a:rPr lang="id-ID" sz="1400" dirty="0" smtClean="0"/>
                        <a:t>P(2,0)</a:t>
                      </a:r>
                      <a:r>
                        <a:rPr lang="id-ID" sz="1400" baseline="0" dirty="0" smtClean="0"/>
                        <a:t> + P(2,1) + </a:t>
                      </a:r>
                      <a:r>
                        <a:rPr lang="id-ID" sz="1400" dirty="0" smtClean="0"/>
                        <a:t>P(3,0) + P(3,1)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P(0,0) + P(0,1)</a:t>
                      </a:r>
                      <a:endParaRPr kumimoji="0" lang="id-ID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P(1,0) + P(1,1)</a:t>
                      </a:r>
                      <a:endParaRPr lang="id-ID" sz="1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P(2,0)</a:t>
                      </a:r>
                      <a:r>
                        <a:rPr lang="id-ID" baseline="0" dirty="0" smtClean="0"/>
                        <a:t> + P(2,1)</a:t>
                      </a:r>
                      <a:endParaRPr lang="id-ID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P(3,0) + P(3,1)</a:t>
                      </a:r>
                      <a:endParaRPr lang="id-ID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P(4,1)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P(5,1)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>
            <a:off x="10348914" y="3507317"/>
            <a:ext cx="276225" cy="14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0349970" y="3875617"/>
            <a:ext cx="300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9341381" y="4057650"/>
            <a:ext cx="276225" cy="14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9317569" y="4349748"/>
            <a:ext cx="300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437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Aturan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d-ID" dirty="0" smtClean="0"/>
                  <a:t>Line </a:t>
                </a:r>
                <a:r>
                  <a:rPr lang="id-ID" dirty="0" err="1" smtClean="0"/>
                  <a:t>buffer</a:t>
                </a:r>
                <a:r>
                  <a:rPr lang="id-ID" dirty="0" smtClean="0"/>
                  <a:t>:</a:t>
                </a:r>
              </a:p>
              <a:p>
                <a:pPr lvl="1"/>
                <a:r>
                  <a:rPr lang="id-ID" dirty="0" smtClean="0"/>
                  <a:t>Tiap kali </a:t>
                </a:r>
                <a:r>
                  <a:rPr lang="id-ID" dirty="0" err="1" smtClean="0"/>
                  <a:t>masukin</a:t>
                </a:r>
                <a:r>
                  <a:rPr lang="id-ID" dirty="0" smtClean="0"/>
                  <a:t> p(x,y) ke </a:t>
                </a:r>
                <a:r>
                  <a:rPr lang="id-ID" dirty="0" err="1" smtClean="0"/>
                  <a:t>line</a:t>
                </a:r>
                <a:r>
                  <a:rPr lang="id-ID" dirty="0" smtClean="0"/>
                  <a:t> </a:t>
                </a:r>
                <a:r>
                  <a:rPr lang="id-ID" dirty="0" err="1" smtClean="0"/>
                  <a:t>buffer</a:t>
                </a:r>
                <a:r>
                  <a:rPr lang="id-ID" dirty="0" smtClean="0"/>
                  <a:t>, geser nilai sebelumnya ke atas</a:t>
                </a:r>
              </a:p>
              <a:p>
                <a:r>
                  <a:rPr lang="id-ID" dirty="0" err="1" smtClean="0"/>
                  <a:t>Window</a:t>
                </a:r>
                <a:r>
                  <a:rPr lang="id-ID" dirty="0" smtClean="0"/>
                  <a:t> </a:t>
                </a:r>
                <a:r>
                  <a:rPr lang="id-ID" dirty="0" err="1" smtClean="0"/>
                  <a:t>buffer</a:t>
                </a:r>
                <a:r>
                  <a:rPr lang="id-ID" dirty="0" smtClean="0"/>
                  <a:t>:</a:t>
                </a:r>
              </a:p>
              <a:p>
                <a:pPr lvl="1"/>
                <a:r>
                  <a:rPr lang="id-ID" dirty="0" smtClean="0"/>
                  <a:t>Geser semua nilai ke kiri</a:t>
                </a:r>
              </a:p>
              <a:p>
                <a:pPr lvl="1"/>
                <a:r>
                  <a:rPr lang="id-ID" dirty="0" smtClean="0"/>
                  <a:t>Nilai kolom paling kanan ambil dari </a:t>
                </a:r>
                <a:r>
                  <a:rPr lang="id-ID" dirty="0" err="1" smtClean="0"/>
                  <a:t>line</a:t>
                </a:r>
                <a:r>
                  <a:rPr lang="id-ID" dirty="0" smtClean="0"/>
                  <a:t> </a:t>
                </a:r>
                <a:r>
                  <a:rPr lang="id-ID" dirty="0" err="1" smtClean="0"/>
                  <a:t>buffer</a:t>
                </a:r>
                <a:r>
                  <a:rPr lang="id-ID" dirty="0" smtClean="0"/>
                  <a:t> yang aktif saat itu</a:t>
                </a:r>
              </a:p>
              <a:p>
                <a:pPr lvl="1"/>
                <a:r>
                  <a:rPr lang="id-ID" dirty="0" smtClean="0"/>
                  <a:t>Nilai paling </a:t>
                </a:r>
                <a:r>
                  <a:rPr lang="id-ID" dirty="0" err="1" smtClean="0"/>
                  <a:t>kanan-bawah</a:t>
                </a:r>
                <a:r>
                  <a:rPr lang="id-ID" dirty="0" smtClean="0"/>
                  <a:t> ambil dari </a:t>
                </a:r>
                <a:r>
                  <a:rPr lang="id-ID" dirty="0" err="1" smtClean="0"/>
                  <a:t>input</a:t>
                </a:r>
                <a:endParaRPr lang="id-ID" dirty="0" smtClean="0"/>
              </a:p>
              <a:p>
                <a:pPr lvl="1"/>
                <a:r>
                  <a:rPr lang="id-ID" dirty="0" smtClean="0"/>
                  <a:t>Untuk setiap posisi (k,l) dengan k+l = 3-1, rentang k [1,3-1] dan l [0,3-2],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5−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,2−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5−</m:t>
                        </m:r>
                        <m:d>
                          <m:d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,2−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5−</m:t>
                        </m:r>
                        <m:d>
                          <m:d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,2−</m:t>
                        </m:r>
                        <m:d>
                          <m:d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d>
                  </m:oMath>
                </a14:m>
                <a:endParaRPr lang="id-ID" dirty="0" smtClean="0"/>
              </a:p>
              <a:p>
                <a:pPr lvl="2"/>
                <a:r>
                  <a:rPr lang="id-ID" dirty="0" smtClean="0"/>
                  <a:t>Berarti, pasangan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2,0</m:t>
                            </m:r>
                          </m:e>
                        </m:d>
                      </m:e>
                    </m:d>
                  </m:oMath>
                </a14:m>
                <a:endParaRPr lang="id-ID" dirty="0" smtClean="0"/>
              </a:p>
              <a:p>
                <a:pPr lvl="2"/>
                <a:r>
                  <a:rPr lang="id-ID" dirty="0" smtClean="0"/>
                  <a:t>(1,1)	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4,1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5,1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2,0</m:t>
                        </m:r>
                      </m:e>
                    </m:d>
                  </m:oMath>
                </a14:m>
                <a:endParaRPr lang="id-ID" dirty="0" smtClean="0"/>
              </a:p>
              <a:p>
                <a:pPr lvl="2"/>
                <a:r>
                  <a:rPr lang="id-ID" dirty="0" smtClean="0"/>
                  <a:t>(2,0)	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3,2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4,2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4,1</m:t>
                        </m:r>
                      </m:e>
                    </m:d>
                  </m:oMath>
                </a14:m>
                <a:endParaRPr lang="id-ID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b="-224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0068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Aturan (2)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d-ID" dirty="0" smtClean="0"/>
                  <a:t>Integral </a:t>
                </a:r>
                <a:r>
                  <a:rPr lang="id-ID" dirty="0" err="1" smtClean="0"/>
                  <a:t>buffer</a:t>
                </a:r>
                <a:r>
                  <a:rPr lang="id-ID" dirty="0" smtClean="0"/>
                  <a:t>:</a:t>
                </a:r>
              </a:p>
              <a:p>
                <a:pPr lvl="1"/>
                <a:r>
                  <a:rPr lang="id-ID" dirty="0" smtClean="0"/>
                  <a:t>Untuk rentang u dan v [0,2],</a:t>
                </a:r>
                <a:r>
                  <a:rPr lang="id-ID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id-ID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𝐼𝐼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𝐼𝐼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id-ID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4877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4568770"/>
              </p:ext>
            </p:extLst>
          </p:nvPr>
        </p:nvGraphicFramePr>
        <p:xfrm>
          <a:off x="778931" y="1608667"/>
          <a:ext cx="10786535" cy="298879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40040"/>
                <a:gridCol w="1140040"/>
                <a:gridCol w="1140040"/>
                <a:gridCol w="1052345"/>
                <a:gridCol w="1052345"/>
                <a:gridCol w="1052345"/>
                <a:gridCol w="1052345"/>
                <a:gridCol w="1052345"/>
                <a:gridCol w="1052345"/>
                <a:gridCol w="1052345"/>
              </a:tblGrid>
              <a:tr h="494177"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177"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P(0,0)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886"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177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94177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93200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 smtClean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 smtClean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 smtClean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P(0,0)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>
            <a:off x="10348914" y="3507317"/>
            <a:ext cx="276225" cy="14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0349970" y="3875617"/>
            <a:ext cx="300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9341381" y="4057650"/>
            <a:ext cx="276225" cy="14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9317569" y="4349748"/>
            <a:ext cx="300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7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2870689"/>
              </p:ext>
            </p:extLst>
          </p:nvPr>
        </p:nvGraphicFramePr>
        <p:xfrm>
          <a:off x="778931" y="1608667"/>
          <a:ext cx="10786535" cy="298879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40040"/>
                <a:gridCol w="1140040"/>
                <a:gridCol w="1140040"/>
                <a:gridCol w="1052345"/>
                <a:gridCol w="1052345"/>
                <a:gridCol w="1052345"/>
                <a:gridCol w="1052345"/>
                <a:gridCol w="1052345"/>
                <a:gridCol w="1052345"/>
                <a:gridCol w="1052345"/>
              </a:tblGrid>
              <a:tr h="494177"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177"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P(1,0)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P(0,0)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886"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177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94177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93200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 smtClean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 smtClean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 smtClean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P(0,0)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P(1,0)</a:t>
                      </a:r>
                      <a:endParaRPr lang="id-ID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>
            <a:off x="10348914" y="3507317"/>
            <a:ext cx="276225" cy="14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0349970" y="3875617"/>
            <a:ext cx="300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9341381" y="4057650"/>
            <a:ext cx="276225" cy="14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9317569" y="4349748"/>
            <a:ext cx="300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722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8019317"/>
              </p:ext>
            </p:extLst>
          </p:nvPr>
        </p:nvGraphicFramePr>
        <p:xfrm>
          <a:off x="778931" y="1608667"/>
          <a:ext cx="10786535" cy="298879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40040"/>
                <a:gridCol w="1140040"/>
                <a:gridCol w="1140040"/>
                <a:gridCol w="1052345"/>
                <a:gridCol w="1052345"/>
                <a:gridCol w="1052345"/>
                <a:gridCol w="1052345"/>
                <a:gridCol w="1052345"/>
                <a:gridCol w="1052345"/>
                <a:gridCol w="1052345"/>
              </a:tblGrid>
              <a:tr h="494177"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177"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P(2,0)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P(0,0)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P(1,0)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886"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177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94177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93200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 smtClean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 smtClean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 smtClean="0">
                          <a:effectLst/>
                        </a:rPr>
                        <a:t>P(0,0)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P(0,0)</a:t>
                      </a:r>
                      <a:endParaRPr lang="id-ID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P(1,0)</a:t>
                      </a:r>
                      <a:endParaRPr lang="id-ID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P(2,0)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>
            <a:off x="10348914" y="3507317"/>
            <a:ext cx="276225" cy="14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0349970" y="3875617"/>
            <a:ext cx="300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9341381" y="4057650"/>
            <a:ext cx="276225" cy="14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9317569" y="4349748"/>
            <a:ext cx="300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81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2864254"/>
              </p:ext>
            </p:extLst>
          </p:nvPr>
        </p:nvGraphicFramePr>
        <p:xfrm>
          <a:off x="778931" y="1608667"/>
          <a:ext cx="10786535" cy="298879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40040"/>
                <a:gridCol w="1140040"/>
                <a:gridCol w="1140040"/>
                <a:gridCol w="1052345"/>
                <a:gridCol w="1052345"/>
                <a:gridCol w="1052345"/>
                <a:gridCol w="1052345"/>
                <a:gridCol w="1052345"/>
                <a:gridCol w="1052345"/>
                <a:gridCol w="1052345"/>
              </a:tblGrid>
              <a:tr h="494177"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177"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P(3,0)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P(0,0)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P(1,0)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P(2,0)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886"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177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94177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93200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 smtClean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 smtClean="0">
                          <a:effectLst/>
                        </a:rPr>
                        <a:t>P(0,0)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u="none" strike="noStrike" dirty="0" smtClean="0">
                          <a:effectLst/>
                        </a:rPr>
                        <a:t>P(0,0)</a:t>
                      </a:r>
                      <a:r>
                        <a:rPr lang="id-ID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+ P(1,0)</a:t>
                      </a:r>
                      <a:endParaRPr lang="id-ID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P(0,0)</a:t>
                      </a:r>
                      <a:endParaRPr lang="id-ID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P(1,0)</a:t>
                      </a:r>
                      <a:endParaRPr lang="id-ID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P(2,0)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P(3,0)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>
            <a:off x="10348914" y="3507317"/>
            <a:ext cx="276225" cy="14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0349970" y="3875617"/>
            <a:ext cx="300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9341381" y="4057650"/>
            <a:ext cx="276225" cy="14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9317569" y="4349748"/>
            <a:ext cx="300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585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8705156"/>
              </p:ext>
            </p:extLst>
          </p:nvPr>
        </p:nvGraphicFramePr>
        <p:xfrm>
          <a:off x="778931" y="1608667"/>
          <a:ext cx="10786535" cy="298879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40040"/>
                <a:gridCol w="1140040"/>
                <a:gridCol w="1140040"/>
                <a:gridCol w="1052345"/>
                <a:gridCol w="1052345"/>
                <a:gridCol w="1052345"/>
                <a:gridCol w="1052345"/>
                <a:gridCol w="1052345"/>
                <a:gridCol w="1052345"/>
                <a:gridCol w="1052345"/>
              </a:tblGrid>
              <a:tr h="494177"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177"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P(4,0)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P(0,0)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P(1,0)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P(2,0)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P(3,0)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886"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177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94177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93200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 smtClean="0">
                          <a:effectLst/>
                        </a:rPr>
                        <a:t>P(0,0)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 smtClean="0">
                          <a:effectLst/>
                        </a:rPr>
                        <a:t>P(0,0) + P(1,0)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u="none" strike="noStrike" dirty="0" smtClean="0">
                          <a:effectLst/>
                        </a:rPr>
                        <a:t>P(0,0)</a:t>
                      </a:r>
                      <a:r>
                        <a:rPr lang="id-ID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+ P(1,0) + P(2,0)</a:t>
                      </a:r>
                      <a:endParaRPr lang="id-ID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P(0,0)</a:t>
                      </a:r>
                      <a:endParaRPr lang="id-ID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P(1,0)</a:t>
                      </a:r>
                      <a:endParaRPr lang="id-ID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P(2,0)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P(3,0)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P(4,0)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>
            <a:off x="10348914" y="3507317"/>
            <a:ext cx="276225" cy="14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0349970" y="3875617"/>
            <a:ext cx="300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9341381" y="4057650"/>
            <a:ext cx="276225" cy="14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9317569" y="4349748"/>
            <a:ext cx="300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164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6778120"/>
              </p:ext>
            </p:extLst>
          </p:nvPr>
        </p:nvGraphicFramePr>
        <p:xfrm>
          <a:off x="778931" y="1608667"/>
          <a:ext cx="10786535" cy="298879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40040"/>
                <a:gridCol w="1140040"/>
                <a:gridCol w="1140040"/>
                <a:gridCol w="1052345"/>
                <a:gridCol w="1052345"/>
                <a:gridCol w="1052345"/>
                <a:gridCol w="1052345"/>
                <a:gridCol w="1052345"/>
                <a:gridCol w="1052345"/>
                <a:gridCol w="1052345"/>
              </a:tblGrid>
              <a:tr h="494177"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4177"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P(5,0)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P(0,0)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P(1,0)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P(2,0)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P(3,0)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P(4,0)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8886"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177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94177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>
                          <a:effectLst/>
                        </a:rPr>
                        <a:t>0</a:t>
                      </a:r>
                      <a:endParaRPr lang="id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0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93200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 smtClean="0">
                          <a:effectLst/>
                        </a:rPr>
                        <a:t>P(1,0)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 smtClean="0">
                          <a:effectLst/>
                        </a:rPr>
                        <a:t>P(1,0) + P(2,0)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u="none" strike="noStrike" dirty="0" smtClean="0">
                          <a:effectLst/>
                        </a:rPr>
                        <a:t>P(1,0)</a:t>
                      </a:r>
                      <a:r>
                        <a:rPr lang="id-ID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+ P(2,0) + P(3,0)</a:t>
                      </a:r>
                      <a:endParaRPr lang="id-ID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P(0,0)</a:t>
                      </a:r>
                      <a:endParaRPr lang="id-ID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P(1,0)</a:t>
                      </a:r>
                      <a:endParaRPr lang="id-ID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P(2,0)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P(3,0)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400" u="none" strike="noStrike" dirty="0" smtClean="0">
                          <a:effectLst/>
                        </a:rPr>
                        <a:t>P(4,0)</a:t>
                      </a:r>
                      <a:endParaRPr lang="id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P(5,0)</a:t>
                      </a:r>
                      <a:endParaRPr kumimoji="0" lang="id-ID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>
            <a:off x="10348914" y="3507317"/>
            <a:ext cx="276225" cy="14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0349970" y="3875617"/>
            <a:ext cx="300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9341381" y="4057650"/>
            <a:ext cx="276225" cy="14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9317569" y="4349748"/>
            <a:ext cx="300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559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1053</Words>
  <Application>Microsoft Office PowerPoint</Application>
  <PresentationFormat>Widescreen</PresentationFormat>
  <Paragraphs>571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Asumsi</vt:lpstr>
      <vt:lpstr>Aturan</vt:lpstr>
      <vt:lpstr>Aturan (2)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Sekolah Teknik Elektro dan Informatika ITB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Tengku Ahmad Madya Putra</dc:creator>
  <cp:lastModifiedBy>Tengku Ahmad Madya Putra</cp:lastModifiedBy>
  <cp:revision>13</cp:revision>
  <dcterms:created xsi:type="dcterms:W3CDTF">2016-01-17T13:41:15Z</dcterms:created>
  <dcterms:modified xsi:type="dcterms:W3CDTF">2016-01-29T06:13:01Z</dcterms:modified>
</cp:coreProperties>
</file>