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0" descr="header_master_1024_133_rgb"/>
          <p:cNvPicPr/>
          <p:nvPr/>
        </p:nvPicPr>
        <p:blipFill>
          <a:blip r:embed="rId14"/>
          <a:stretch/>
        </p:blipFill>
        <p:spPr>
          <a:xfrm>
            <a:off x="0" y="0"/>
            <a:ext cx="9143280" cy="1186560"/>
          </a:xfrm>
          <a:prstGeom prst="rect">
            <a:avLst/>
          </a:prstGeom>
          <a:ln w="0">
            <a:noFill/>
          </a:ln>
        </p:spPr>
      </p:pic>
      <p:sp>
        <p:nvSpPr>
          <p:cNvPr id="10" name="Rectangle 56" hidden="1"/>
          <p:cNvSpPr/>
          <p:nvPr/>
        </p:nvSpPr>
        <p:spPr>
          <a:xfrm>
            <a:off x="0" y="6553080"/>
            <a:ext cx="9143280" cy="304200"/>
          </a:xfrm>
          <a:prstGeom prst="rect">
            <a:avLst/>
          </a:prstGeom>
          <a:solidFill>
            <a:srgbClr val="A4A7A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tangle 37" hidden="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59" descr="hm_W_011_1-4"/>
          <p:cNvPicPr/>
          <p:nvPr/>
        </p:nvPicPr>
        <p:blipFill>
          <a:blip r:embed="rId15"/>
          <a:stretch/>
        </p:blipFill>
        <p:spPr>
          <a:xfrm>
            <a:off x="536400" y="270000"/>
            <a:ext cx="1980360" cy="534240"/>
          </a:xfrm>
          <a:prstGeom prst="rect">
            <a:avLst/>
          </a:prstGeom>
          <a:ln w="0">
            <a:noFill/>
          </a:ln>
        </p:spPr>
      </p:pic>
      <p:pic>
        <p:nvPicPr>
          <p:cNvPr id="4" name="Picture 25" descr="titel_master_1024_768_rgb"/>
          <p:cNvPicPr/>
          <p:nvPr/>
        </p:nvPicPr>
        <p:blipFill>
          <a:blip r:embed="rId16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 w="0">
            <a:noFill/>
          </a:ln>
        </p:spPr>
      </p:pic>
      <p:pic>
        <p:nvPicPr>
          <p:cNvPr id="5" name="Picture 23" descr="hm_W_011_1-4"/>
          <p:cNvPicPr/>
          <p:nvPr/>
        </p:nvPicPr>
        <p:blipFill>
          <a:blip r:embed="rId15"/>
          <a:stretch/>
        </p:blipFill>
        <p:spPr>
          <a:xfrm>
            <a:off x="536400" y="270000"/>
            <a:ext cx="1980360" cy="534240"/>
          </a:xfrm>
          <a:prstGeom prst="rect">
            <a:avLst/>
          </a:prstGeom>
          <a:ln w="0">
            <a:noFill/>
          </a:ln>
        </p:spPr>
      </p:pic>
      <p:sp>
        <p:nvSpPr>
          <p:cNvPr id="6" name="Rectangle 28"/>
          <p:cNvSpPr/>
          <p:nvPr/>
        </p:nvSpPr>
        <p:spPr>
          <a:xfrm>
            <a:off x="990720" y="6629400"/>
            <a:ext cx="5596920" cy="15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A4A7A6"/>
                </a:solidFill>
                <a:latin typeface="Arial"/>
                <a:ea typeface="DejaVu Sans"/>
              </a:rPr>
              <a:t>Hochschule Mannheim University of Applied Sciences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60" descr="header_master_1024_133_rgb"/>
          <p:cNvPicPr/>
          <p:nvPr/>
        </p:nvPicPr>
        <p:blipFill>
          <a:blip r:embed="rId14"/>
          <a:stretch/>
        </p:blipFill>
        <p:spPr>
          <a:xfrm>
            <a:off x="0" y="0"/>
            <a:ext cx="9143280" cy="1186560"/>
          </a:xfrm>
          <a:prstGeom prst="rect">
            <a:avLst/>
          </a:prstGeom>
          <a:ln w="0">
            <a:noFill/>
          </a:ln>
        </p:spPr>
      </p:pic>
      <p:sp>
        <p:nvSpPr>
          <p:cNvPr id="46" name="Rectangle 56"/>
          <p:cNvSpPr/>
          <p:nvPr/>
        </p:nvSpPr>
        <p:spPr>
          <a:xfrm>
            <a:off x="0" y="6553080"/>
            <a:ext cx="9143280" cy="304200"/>
          </a:xfrm>
          <a:prstGeom prst="rect">
            <a:avLst/>
          </a:prstGeom>
          <a:solidFill>
            <a:srgbClr val="A4A7A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Rectangle 37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8" name="Picture 59" descr="hm_W_011_1-4"/>
          <p:cNvPicPr/>
          <p:nvPr/>
        </p:nvPicPr>
        <p:blipFill>
          <a:blip r:embed="rId15"/>
          <a:stretch/>
        </p:blipFill>
        <p:spPr>
          <a:xfrm>
            <a:off x="536400" y="270000"/>
            <a:ext cx="1980360" cy="53424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60" descr="header_master_1024_133_rgb"/>
          <p:cNvPicPr/>
          <p:nvPr/>
        </p:nvPicPr>
        <p:blipFill>
          <a:blip r:embed="rId14"/>
          <a:stretch/>
        </p:blipFill>
        <p:spPr>
          <a:xfrm>
            <a:off x="0" y="0"/>
            <a:ext cx="9143280" cy="1186560"/>
          </a:xfrm>
          <a:prstGeom prst="rect">
            <a:avLst/>
          </a:prstGeom>
          <a:ln w="0">
            <a:noFill/>
          </a:ln>
        </p:spPr>
      </p:pic>
      <p:sp>
        <p:nvSpPr>
          <p:cNvPr id="88" name="Rectangle 56"/>
          <p:cNvSpPr/>
          <p:nvPr/>
        </p:nvSpPr>
        <p:spPr>
          <a:xfrm>
            <a:off x="0" y="6553080"/>
            <a:ext cx="9143280" cy="304200"/>
          </a:xfrm>
          <a:prstGeom prst="rect">
            <a:avLst/>
          </a:prstGeom>
          <a:solidFill>
            <a:srgbClr val="A4A7A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Rectangle 37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0" name="Picture 59" descr="hm_W_011_1-4"/>
          <p:cNvPicPr/>
          <p:nvPr/>
        </p:nvPicPr>
        <p:blipFill>
          <a:blip r:embed="rId15"/>
          <a:stretch/>
        </p:blipFill>
        <p:spPr>
          <a:xfrm>
            <a:off x="536400" y="270000"/>
            <a:ext cx="1980360" cy="534240"/>
          </a:xfrm>
          <a:prstGeom prst="rect">
            <a:avLst/>
          </a:prstGeom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971640" y="2702520"/>
            <a:ext cx="7740000" cy="158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0" indent="0">
              <a:lnSpc>
                <a:spcPct val="110000"/>
              </a:lnSpc>
              <a:spcBef>
                <a:spcPts val="1001"/>
              </a:spcBef>
              <a:spcAft>
                <a:spcPts val="360"/>
              </a:spcAft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A1D0E5"/>
                </a:solidFill>
                <a:latin typeface="Arial"/>
                <a:ea typeface="DejaVu Sans"/>
              </a:rPr>
              <a:t>Hochschule Mannheim University </a:t>
            </a:r>
            <a:r>
              <a:rPr lang="de-DE" sz="1800" b="0" strike="noStrike" spc="-1" dirty="0" err="1">
                <a:solidFill>
                  <a:srgbClr val="A1D0E5"/>
                </a:solidFill>
                <a:latin typeface="Arial"/>
                <a:ea typeface="DejaVu Sans"/>
              </a:rPr>
              <a:t>of</a:t>
            </a:r>
            <a:r>
              <a:rPr lang="de-DE" sz="1800" b="0" strike="noStrike" spc="-1" dirty="0">
                <a:solidFill>
                  <a:srgbClr val="A1D0E5"/>
                </a:solidFill>
                <a:latin typeface="Arial"/>
                <a:ea typeface="DejaVu Sans"/>
              </a:rPr>
              <a:t> Applied Sciences</a:t>
            </a:r>
            <a:endParaRPr lang="de-DE" sz="1800" b="0" strike="noStrike" spc="-1" dirty="0">
              <a:latin typeface="Arial"/>
            </a:endParaRPr>
          </a:p>
          <a:p>
            <a:pPr marL="0" indent="0">
              <a:lnSpc>
                <a:spcPct val="110000"/>
              </a:lnSpc>
              <a:spcBef>
                <a:spcPts val="1001"/>
              </a:spcBef>
              <a:spcAft>
                <a:spcPts val="360"/>
              </a:spcAft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A1D0E5"/>
                </a:solidFill>
                <a:latin typeface="Arial"/>
                <a:ea typeface="DejaVu Sans"/>
              </a:rPr>
              <a:t>Cloud und Edge Computing</a:t>
            </a:r>
            <a:br>
              <a:rPr dirty="0"/>
            </a:br>
            <a:r>
              <a:rPr lang="de-DE" sz="1800" b="0" strike="noStrike" spc="-1" dirty="0">
                <a:solidFill>
                  <a:srgbClr val="A1D0E5"/>
                </a:solidFill>
                <a:latin typeface="Arial"/>
                <a:ea typeface="DejaVu Sans"/>
              </a:rPr>
              <a:t>17.01.2022</a:t>
            </a:r>
            <a:endParaRPr lang="de-DE" sz="1800" b="0" strike="noStrike" spc="-1" dirty="0">
              <a:latin typeface="Arial"/>
            </a:endParaRPr>
          </a:p>
          <a:p>
            <a:pPr marL="0" indent="0">
              <a:lnSpc>
                <a:spcPct val="110000"/>
              </a:lnSpc>
              <a:spcBef>
                <a:spcPts val="1001"/>
              </a:spcBef>
              <a:spcAft>
                <a:spcPts val="360"/>
              </a:spcAft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A1D0E5"/>
                </a:solidFill>
                <a:latin typeface="Arial"/>
                <a:ea typeface="DejaVu Sans"/>
              </a:rPr>
              <a:t>Amanda Decker, Benjamin Hamm, Mikhail Sokolov</a:t>
            </a:r>
            <a:endParaRPr lang="de-DE" sz="1800" b="0" strike="noStrike" spc="-1" dirty="0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title"/>
          </p:nvPr>
        </p:nvSpPr>
        <p:spPr>
          <a:xfrm>
            <a:off x="971640" y="1835280"/>
            <a:ext cx="7740000" cy="86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de-DE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Messung der Bodenfeuchtigkeit mit Azure IoT Hub</a:t>
            </a:r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itel 2"/>
          <p:cNvSpPr/>
          <p:nvPr/>
        </p:nvSpPr>
        <p:spPr>
          <a:xfrm>
            <a:off x="971640" y="1196640"/>
            <a:ext cx="7740000" cy="53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Arial"/>
                <a:ea typeface="DejaVu Sans"/>
              </a:rPr>
              <a:t>Semesterprojekt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Num"/>
          </p:nvPr>
        </p:nvSpPr>
        <p:spPr>
          <a:xfrm>
            <a:off x="6588360" y="6550200"/>
            <a:ext cx="2133000" cy="30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78FF33A-1C1B-474E-A316-DB76A1AF8D0E}" type="slidenum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10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81040" y="1386000"/>
            <a:ext cx="7740000" cy="48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0" indent="0">
              <a:lnSpc>
                <a:spcPct val="110000"/>
              </a:lnSpc>
              <a:spcBef>
                <a:spcPts val="1001"/>
              </a:spcBef>
              <a:spcAft>
                <a:spcPts val="360"/>
              </a:spcAft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IoT Device im IoT Hub anlegen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spcAft>
                <a:spcPts val="360"/>
              </a:spcAft>
              <a:tabLst>
                <a:tab pos="0" algn="l"/>
              </a:tabLst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spcAft>
                <a:spcPts val="360"/>
              </a:spcAft>
              <a:tabLst>
                <a:tab pos="0" algn="l"/>
              </a:tabLst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title"/>
          </p:nvPr>
        </p:nvSpPr>
        <p:spPr>
          <a:xfrm>
            <a:off x="1043640" y="446040"/>
            <a:ext cx="7740000" cy="74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Arial-BoldMT"/>
                <a:ea typeface="DejaVu Sans"/>
              </a:rPr>
              <a:t>IoT Hub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ftr"/>
          </p:nvPr>
        </p:nvSpPr>
        <p:spPr>
          <a:xfrm>
            <a:off x="971640" y="6550200"/>
            <a:ext cx="5292000" cy="30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Hochschule Mannheim University of Applied Sciences | A. Decker, B. Hamm, M. Sokolov</a:t>
            </a:r>
            <a:endParaRPr lang="de-DE" sz="1000" b="0" strike="noStrike" spc="-1">
              <a:latin typeface="Times New Roman"/>
            </a:endParaRPr>
          </a:p>
        </p:txBody>
      </p:sp>
      <p:pic>
        <p:nvPicPr>
          <p:cNvPr id="187" name="Picture 8"/>
          <p:cNvPicPr/>
          <p:nvPr/>
        </p:nvPicPr>
        <p:blipFill>
          <a:blip r:embed="rId2"/>
          <a:stretch/>
        </p:blipFill>
        <p:spPr>
          <a:xfrm>
            <a:off x="581040" y="1921680"/>
            <a:ext cx="7176600" cy="2667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Num"/>
          </p:nvPr>
        </p:nvSpPr>
        <p:spPr>
          <a:xfrm>
            <a:off x="6588360" y="6550200"/>
            <a:ext cx="2133000" cy="30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65D2D0F-8D92-4F93-BA76-5811ED705795}" type="slidenum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11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81040" y="1386000"/>
            <a:ext cx="7740000" cy="48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0" indent="0">
              <a:lnSpc>
                <a:spcPct val="110000"/>
              </a:lnSpc>
              <a:spcBef>
                <a:spcPts val="1001"/>
              </a:spcBef>
              <a:spcAft>
                <a:spcPts val="360"/>
              </a:spcAft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Nachrichten können im IoT Hub beobachtet werden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spcAft>
                <a:spcPts val="360"/>
              </a:spcAft>
              <a:tabLst>
                <a:tab pos="0" algn="l"/>
              </a:tabLst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spcAft>
                <a:spcPts val="360"/>
              </a:spcAft>
              <a:tabLst>
                <a:tab pos="0" algn="l"/>
              </a:tabLst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title"/>
          </p:nvPr>
        </p:nvSpPr>
        <p:spPr>
          <a:xfrm>
            <a:off x="1043640" y="446040"/>
            <a:ext cx="7740000" cy="74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Arial-BoldMT"/>
                <a:ea typeface="DejaVu Sans"/>
              </a:rPr>
              <a:t>IoT Hub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ftr"/>
          </p:nvPr>
        </p:nvSpPr>
        <p:spPr>
          <a:xfrm>
            <a:off x="971640" y="6550200"/>
            <a:ext cx="5292000" cy="30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Hochschule Mannheim University of Applied Sciences | A. Decker, B. Hamm, M. Sokolov</a:t>
            </a:r>
            <a:endParaRPr lang="de-DE" sz="1000" b="0" strike="noStrike" spc="-1">
              <a:latin typeface="Times New Roman"/>
            </a:endParaRPr>
          </a:p>
        </p:txBody>
      </p:sp>
      <p:pic>
        <p:nvPicPr>
          <p:cNvPr id="192" name="Picture 4"/>
          <p:cNvPicPr/>
          <p:nvPr/>
        </p:nvPicPr>
        <p:blipFill>
          <a:blip r:embed="rId2"/>
          <a:stretch/>
        </p:blipFill>
        <p:spPr>
          <a:xfrm>
            <a:off x="444600" y="2048040"/>
            <a:ext cx="8276760" cy="2761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Num"/>
          </p:nvPr>
        </p:nvSpPr>
        <p:spPr>
          <a:xfrm>
            <a:off x="6588360" y="6550200"/>
            <a:ext cx="2133000" cy="30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4B3DF44-6DE2-4D1D-8F2B-59EA2CC81D8E}" type="slidenum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12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971640" y="1412640"/>
            <a:ext cx="7740000" cy="48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0" indent="0">
              <a:lnSpc>
                <a:spcPct val="110000"/>
              </a:lnSpc>
              <a:spcBef>
                <a:spcPts val="1001"/>
              </a:spcBef>
              <a:spcAft>
                <a:spcPts val="360"/>
              </a:spcAft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Visual Studio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spcAft>
                <a:spcPts val="360"/>
              </a:spcAft>
              <a:tabLst>
                <a:tab pos="0" algn="l"/>
              </a:tabLst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spcAft>
                <a:spcPts val="360"/>
              </a:spcAft>
              <a:tabLst>
                <a:tab pos="0" algn="l"/>
              </a:tabLst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title"/>
          </p:nvPr>
        </p:nvSpPr>
        <p:spPr>
          <a:xfrm>
            <a:off x="1043640" y="446040"/>
            <a:ext cx="7740000" cy="74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de-DE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Erstellen der Azure Function</a:t>
            </a:r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ftr"/>
          </p:nvPr>
        </p:nvSpPr>
        <p:spPr>
          <a:xfrm>
            <a:off x="971640" y="6550200"/>
            <a:ext cx="5292000" cy="30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Hochschule Mannheim University of Applied Sciences | A. Decker, B. Hamm, M. Sokolov</a:t>
            </a:r>
            <a:endParaRPr lang="de-DE" sz="1000" b="0" strike="noStrike" spc="-1">
              <a:latin typeface="Times New Roman"/>
            </a:endParaRPr>
          </a:p>
        </p:txBody>
      </p:sp>
      <p:pic>
        <p:nvPicPr>
          <p:cNvPr id="197" name="Picture 7"/>
          <p:cNvPicPr/>
          <p:nvPr/>
        </p:nvPicPr>
        <p:blipFill>
          <a:blip r:embed="rId2"/>
          <a:stretch/>
        </p:blipFill>
        <p:spPr>
          <a:xfrm>
            <a:off x="987120" y="1754640"/>
            <a:ext cx="2399760" cy="65196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9"/>
          <p:cNvPicPr/>
          <p:nvPr/>
        </p:nvPicPr>
        <p:blipFill>
          <a:blip r:embed="rId3"/>
          <a:stretch/>
        </p:blipFill>
        <p:spPr>
          <a:xfrm>
            <a:off x="987120" y="2407320"/>
            <a:ext cx="6139800" cy="4054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Num"/>
          </p:nvPr>
        </p:nvSpPr>
        <p:spPr>
          <a:xfrm>
            <a:off x="6588360" y="6550200"/>
            <a:ext cx="2133000" cy="30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74DC97E-22DB-45B0-B01A-CC21B2ED6902}" type="slidenum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13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971640" y="1412640"/>
            <a:ext cx="7740000" cy="48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0" indent="0">
              <a:lnSpc>
                <a:spcPct val="110000"/>
              </a:lnSpc>
              <a:spcBef>
                <a:spcPts val="1001"/>
              </a:spcBef>
              <a:spcAft>
                <a:spcPts val="360"/>
              </a:spcAft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Konfiguration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spcAft>
                <a:spcPts val="360"/>
              </a:spcAft>
              <a:tabLst>
                <a:tab pos="0" algn="l"/>
              </a:tabLst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spcAft>
                <a:spcPts val="360"/>
              </a:spcAft>
              <a:tabLst>
                <a:tab pos="0" algn="l"/>
              </a:tabLst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spcAft>
                <a:spcPts val="360"/>
              </a:spcAft>
              <a:tabLst>
                <a:tab pos="0" algn="l"/>
              </a:tabLst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spcAft>
                <a:spcPts val="360"/>
              </a:spcAft>
              <a:tabLst>
                <a:tab pos="0" algn="l"/>
              </a:tabLst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title"/>
          </p:nvPr>
        </p:nvSpPr>
        <p:spPr>
          <a:xfrm>
            <a:off x="1043640" y="446040"/>
            <a:ext cx="7740000" cy="74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de-DE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Azure Function</a:t>
            </a:r>
            <a:br/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ftr"/>
          </p:nvPr>
        </p:nvSpPr>
        <p:spPr>
          <a:xfrm>
            <a:off x="971640" y="6550200"/>
            <a:ext cx="5292000" cy="30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Hochschule Mannheim University of Applied Sciences | A. Decker, B. Hamm, M. Sokolov</a:t>
            </a:r>
            <a:endParaRPr lang="de-DE" sz="1000" b="0" strike="noStrike" spc="-1">
              <a:latin typeface="Times New Roman"/>
            </a:endParaRPr>
          </a:p>
        </p:txBody>
      </p:sp>
      <p:pic>
        <p:nvPicPr>
          <p:cNvPr id="203" name="Picture 8"/>
          <p:cNvPicPr/>
          <p:nvPr/>
        </p:nvPicPr>
        <p:blipFill>
          <a:blip r:embed="rId2"/>
          <a:stretch/>
        </p:blipFill>
        <p:spPr>
          <a:xfrm>
            <a:off x="971640" y="1850040"/>
            <a:ext cx="7124040" cy="1456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Num"/>
          </p:nvPr>
        </p:nvSpPr>
        <p:spPr>
          <a:xfrm>
            <a:off x="6588360" y="6550200"/>
            <a:ext cx="2133000" cy="30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0719090-E76F-4D5E-BF94-07EFE89C233C}" type="slidenum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14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971640" y="1412640"/>
            <a:ext cx="7740000" cy="48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0" indent="0">
              <a:lnSpc>
                <a:spcPct val="110000"/>
              </a:lnSpc>
              <a:spcBef>
                <a:spcPts val="1001"/>
              </a:spcBef>
              <a:spcAft>
                <a:spcPts val="360"/>
              </a:spcAft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Informationen extrahieren und in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Cosmos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DB schreiben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spcAft>
                <a:spcPts val="360"/>
              </a:spcAft>
              <a:tabLst>
                <a:tab pos="0" algn="l"/>
              </a:tabLst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title"/>
          </p:nvPr>
        </p:nvSpPr>
        <p:spPr>
          <a:xfrm>
            <a:off x="1043640" y="446040"/>
            <a:ext cx="7740000" cy="74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de-DE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Azure Function</a:t>
            </a:r>
            <a:br/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ftr"/>
          </p:nvPr>
        </p:nvSpPr>
        <p:spPr>
          <a:xfrm>
            <a:off x="971640" y="6550200"/>
            <a:ext cx="5292000" cy="30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Hochschule Mannheim University of Applied Sciences | A. Decker, B. Hamm, M. Sokolov</a:t>
            </a:r>
            <a:endParaRPr lang="de-DE" sz="1000" b="0" strike="noStrike" spc="-1">
              <a:latin typeface="Times New Roman"/>
            </a:endParaRPr>
          </a:p>
        </p:txBody>
      </p:sp>
      <p:pic>
        <p:nvPicPr>
          <p:cNvPr id="208" name="Picture 2"/>
          <p:cNvPicPr/>
          <p:nvPr/>
        </p:nvPicPr>
        <p:blipFill>
          <a:blip r:embed="rId2"/>
          <a:stretch/>
        </p:blipFill>
        <p:spPr>
          <a:xfrm>
            <a:off x="971640" y="1766880"/>
            <a:ext cx="5064840" cy="4782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Num"/>
          </p:nvPr>
        </p:nvSpPr>
        <p:spPr>
          <a:xfrm>
            <a:off x="6588360" y="6550200"/>
            <a:ext cx="2133000" cy="30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28FE312-C787-40CC-96DF-17EF4DF29FED}" type="slidenum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15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23720" y="1377000"/>
            <a:ext cx="7740000" cy="48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0" indent="0">
              <a:lnSpc>
                <a:spcPct val="110000"/>
              </a:lnSpc>
              <a:spcBef>
                <a:spcPts val="1001"/>
              </a:spcBef>
              <a:spcAft>
                <a:spcPts val="360"/>
              </a:spcAft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Einträge in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Cosmos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DB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title"/>
          </p:nvPr>
        </p:nvSpPr>
        <p:spPr>
          <a:xfrm>
            <a:off x="1043640" y="446040"/>
            <a:ext cx="7740000" cy="74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de-DE" sz="22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Cosmos</a:t>
            </a:r>
            <a:r>
              <a:rPr lang="de-DE" sz="22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DB</a:t>
            </a:r>
            <a:br>
              <a:rPr dirty="0"/>
            </a:br>
            <a:br>
              <a:rPr dirty="0"/>
            </a:br>
            <a:endParaRPr lang="de-DE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ftr"/>
          </p:nvPr>
        </p:nvSpPr>
        <p:spPr>
          <a:xfrm>
            <a:off x="971640" y="6550200"/>
            <a:ext cx="5292000" cy="30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Hochschule Mannheim University of Applied Sciences | A. Decker, B. Hamm, M. Sokolov</a:t>
            </a:r>
            <a:endParaRPr lang="de-DE" sz="1000" b="0" strike="noStrike" spc="-1">
              <a:latin typeface="Times New Roman"/>
            </a:endParaRPr>
          </a:p>
        </p:txBody>
      </p:sp>
      <p:pic>
        <p:nvPicPr>
          <p:cNvPr id="213" name="Picture 4"/>
          <p:cNvPicPr/>
          <p:nvPr/>
        </p:nvPicPr>
        <p:blipFill>
          <a:blip r:embed="rId2"/>
          <a:stretch/>
        </p:blipFill>
        <p:spPr>
          <a:xfrm>
            <a:off x="423720" y="2228760"/>
            <a:ext cx="8295840" cy="2400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Num"/>
          </p:nvPr>
        </p:nvSpPr>
        <p:spPr>
          <a:xfrm>
            <a:off x="6588360" y="6550200"/>
            <a:ext cx="2131920" cy="306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5C698E8-5D87-47FA-ADE1-8B57B1656A75}" type="slidenum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16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title"/>
          </p:nvPr>
        </p:nvSpPr>
        <p:spPr>
          <a:xfrm>
            <a:off x="1043640" y="446040"/>
            <a:ext cx="7738920" cy="73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de-DE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Daten aus der CosmosDB laden</a:t>
            </a:r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ftr"/>
          </p:nvPr>
        </p:nvSpPr>
        <p:spPr>
          <a:xfrm>
            <a:off x="971640" y="6550200"/>
            <a:ext cx="5290920" cy="306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Hochschule Mannheim University of Applied Sciences | A. Decker, B. Hamm, M. Sokolov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17" name="Rectangle 159"/>
          <p:cNvSpPr/>
          <p:nvPr/>
        </p:nvSpPr>
        <p:spPr>
          <a:xfrm>
            <a:off x="540000" y="1800000"/>
            <a:ext cx="7378560" cy="392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Textfeld 1"/>
          <p:cNvSpPr/>
          <p:nvPr/>
        </p:nvSpPr>
        <p:spPr>
          <a:xfrm>
            <a:off x="820800" y="1936800"/>
            <a:ext cx="3605040" cy="3748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de-DE" sz="2000" b="1" strike="noStrike" spc="-1">
                <a:solidFill>
                  <a:srgbClr val="0F3277"/>
                </a:solidFill>
                <a:latin typeface="Arial"/>
                <a:ea typeface="DejaVu Sans"/>
              </a:rPr>
              <a:t>Azure Cosmos DB-SQL-API: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200000"/>
              </a:lnSpc>
              <a:buClr>
                <a:srgbClr val="0F327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F3277"/>
                </a:solidFill>
                <a:latin typeface="Arial"/>
                <a:ea typeface="DejaVu Sans"/>
              </a:rPr>
              <a:t>.NET SDK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200000"/>
              </a:lnSpc>
              <a:buClr>
                <a:srgbClr val="0F327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F3277"/>
                </a:solidFill>
                <a:latin typeface="Arial"/>
                <a:ea typeface="DejaVu Sans"/>
              </a:rPr>
              <a:t>Java SDK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200000"/>
              </a:lnSpc>
              <a:buClr>
                <a:srgbClr val="0F327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F3277"/>
                </a:solidFill>
                <a:latin typeface="Arial"/>
                <a:ea typeface="DejaVu Sans"/>
              </a:rPr>
              <a:t>Node.js SDK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200000"/>
              </a:lnSpc>
              <a:buClr>
                <a:srgbClr val="0F327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F3277"/>
                </a:solidFill>
                <a:latin typeface="Arial"/>
                <a:ea typeface="DejaVu Sans"/>
              </a:rPr>
              <a:t>Python SDK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200000"/>
              </a:lnSpc>
              <a:buClr>
                <a:srgbClr val="0F327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F3277"/>
                </a:solidFill>
                <a:latin typeface="Arial"/>
                <a:ea typeface="DejaVu Sans"/>
              </a:rPr>
              <a:t>Power BI Desktop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19" name="Textfeld 5"/>
          <p:cNvSpPr/>
          <p:nvPr/>
        </p:nvSpPr>
        <p:spPr>
          <a:xfrm>
            <a:off x="5268600" y="1895760"/>
            <a:ext cx="2706120" cy="191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de-DE" sz="2000" b="1" strike="noStrike" spc="-1">
                <a:solidFill>
                  <a:srgbClr val="0F3277"/>
                </a:solidFill>
                <a:latin typeface="Arial"/>
                <a:ea typeface="DejaVu Sans"/>
              </a:rPr>
              <a:t>SQL-Abfragen: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200000"/>
              </a:lnSpc>
              <a:buClr>
                <a:srgbClr val="0F327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F3277"/>
                </a:solidFill>
                <a:latin typeface="Arial"/>
                <a:ea typeface="DejaVu Sans"/>
              </a:rPr>
              <a:t>Punktlesevorgänge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200000"/>
              </a:lnSpc>
              <a:buClr>
                <a:srgbClr val="0F327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F3277"/>
                </a:solidFill>
                <a:latin typeface="Arial"/>
                <a:ea typeface="DejaVu Sans"/>
              </a:rPr>
              <a:t>SQL-Abfragen</a:t>
            </a:r>
            <a:endParaRPr lang="de-DE" sz="2000" b="0" strike="noStrike" spc="-1">
              <a:latin typeface="Arial"/>
            </a:endParaRPr>
          </a:p>
        </p:txBody>
      </p:sp>
      <p:pic>
        <p:nvPicPr>
          <p:cNvPr id="220" name="Grafik 7"/>
          <p:cNvPicPr/>
          <p:nvPr/>
        </p:nvPicPr>
        <p:blipFill>
          <a:blip r:embed="rId2"/>
          <a:stretch/>
        </p:blipFill>
        <p:spPr>
          <a:xfrm>
            <a:off x="3801240" y="4726800"/>
            <a:ext cx="737280" cy="1296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Num"/>
          </p:nvPr>
        </p:nvSpPr>
        <p:spPr>
          <a:xfrm>
            <a:off x="6588360" y="6550200"/>
            <a:ext cx="2131920" cy="306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5D7CF22-50DB-4353-85AC-5518BB53FDDF}" type="slidenum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17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title"/>
          </p:nvPr>
        </p:nvSpPr>
        <p:spPr>
          <a:xfrm>
            <a:off x="1043640" y="446040"/>
            <a:ext cx="7738920" cy="73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de-DE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Daten aus der CosmosDB laden</a:t>
            </a:r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ftr"/>
          </p:nvPr>
        </p:nvSpPr>
        <p:spPr>
          <a:xfrm>
            <a:off x="971640" y="6550200"/>
            <a:ext cx="5290920" cy="306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Hochschule Mannheim University of Applied Sciences | A. Decker, B. Hamm, M. Sokolov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24" name="Rectangle 159"/>
          <p:cNvSpPr/>
          <p:nvPr/>
        </p:nvSpPr>
        <p:spPr>
          <a:xfrm>
            <a:off x="540000" y="1800000"/>
            <a:ext cx="7378560" cy="392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Textfeld 8"/>
          <p:cNvSpPr/>
          <p:nvPr/>
        </p:nvSpPr>
        <p:spPr>
          <a:xfrm>
            <a:off x="395640" y="1699920"/>
            <a:ext cx="60969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1" strike="noStrike" spc="-1">
                <a:solidFill>
                  <a:srgbClr val="0F3277"/>
                </a:solidFill>
                <a:latin typeface="Arial"/>
                <a:ea typeface="DejaVu Sans"/>
              </a:rPr>
              <a:t>Client initialisieren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226" name="Grafik 5"/>
          <p:cNvPicPr/>
          <p:nvPr/>
        </p:nvPicPr>
        <p:blipFill>
          <a:blip r:embed="rId2"/>
          <a:stretch/>
        </p:blipFill>
        <p:spPr>
          <a:xfrm>
            <a:off x="0" y="2277000"/>
            <a:ext cx="9143280" cy="3542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Num"/>
          </p:nvPr>
        </p:nvSpPr>
        <p:spPr>
          <a:xfrm>
            <a:off x="6588360" y="6550200"/>
            <a:ext cx="2131920" cy="306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DD34476-5EC1-4091-B3BA-B6B6125BC2AA}" type="slidenum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18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title"/>
          </p:nvPr>
        </p:nvSpPr>
        <p:spPr>
          <a:xfrm>
            <a:off x="1043640" y="446040"/>
            <a:ext cx="7738920" cy="73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de-DE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Daten aus der CosmosDB laden</a:t>
            </a:r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ftr"/>
          </p:nvPr>
        </p:nvSpPr>
        <p:spPr>
          <a:xfrm>
            <a:off x="971640" y="6550200"/>
            <a:ext cx="5290920" cy="306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Hochschule Mannheim University of Applied Sciences | A. Decker, B. Hamm, M. Sokolov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30" name="Rectangle 159"/>
          <p:cNvSpPr/>
          <p:nvPr/>
        </p:nvSpPr>
        <p:spPr>
          <a:xfrm>
            <a:off x="540000" y="1800000"/>
            <a:ext cx="7378560" cy="392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31" name="Grafik 11"/>
          <p:cNvPicPr/>
          <p:nvPr/>
        </p:nvPicPr>
        <p:blipFill>
          <a:blip r:embed="rId2"/>
          <a:stretch/>
        </p:blipFill>
        <p:spPr>
          <a:xfrm>
            <a:off x="0" y="1433520"/>
            <a:ext cx="9143640" cy="4869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Num"/>
          </p:nvPr>
        </p:nvSpPr>
        <p:spPr>
          <a:xfrm>
            <a:off x="6588360" y="6550200"/>
            <a:ext cx="2131920" cy="306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E7A4B05-0384-489C-A2F3-5B9E6F0CED5B}" type="slidenum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19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title"/>
          </p:nvPr>
        </p:nvSpPr>
        <p:spPr>
          <a:xfrm>
            <a:off x="1043640" y="446040"/>
            <a:ext cx="7738920" cy="73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de-DE" sz="1800" b="1" strike="noStrike" spc="-1">
                <a:solidFill>
                  <a:srgbClr val="FFFFFF"/>
                </a:solidFill>
                <a:latin typeface="Arial-BoldMT"/>
                <a:ea typeface="DejaVu Sans"/>
              </a:rPr>
              <a:t>Daten aus der CosmosDB laden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ftr"/>
          </p:nvPr>
        </p:nvSpPr>
        <p:spPr>
          <a:xfrm>
            <a:off x="971640" y="6550200"/>
            <a:ext cx="5290920" cy="306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Hochschule Mannheim University of Applied Sciences | A. Decker, B. Hamm, M. Sokolov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35" name="Rectangle 159"/>
          <p:cNvSpPr/>
          <p:nvPr/>
        </p:nvSpPr>
        <p:spPr>
          <a:xfrm>
            <a:off x="540000" y="1800000"/>
            <a:ext cx="7378560" cy="392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36" name="Grafik 5"/>
          <p:cNvPicPr/>
          <p:nvPr/>
        </p:nvPicPr>
        <p:blipFill>
          <a:blip r:embed="rId2"/>
          <a:srcRect r="4015"/>
          <a:stretch/>
        </p:blipFill>
        <p:spPr>
          <a:xfrm>
            <a:off x="0" y="1683000"/>
            <a:ext cx="9143640" cy="4456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Num"/>
          </p:nvPr>
        </p:nvSpPr>
        <p:spPr>
          <a:xfrm>
            <a:off x="6588360" y="6550200"/>
            <a:ext cx="2133000" cy="30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B1D5530-61DA-4D33-B1B5-3393477CA11D}" type="slidenum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2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971640" y="2077920"/>
            <a:ext cx="3447720" cy="27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343080" indent="-343080">
              <a:lnSpc>
                <a:spcPct val="110000"/>
              </a:lnSpc>
              <a:spcBef>
                <a:spcPts val="1001"/>
              </a:spcBef>
              <a:spcAft>
                <a:spcPts val="36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Konzept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10000"/>
              </a:lnSpc>
              <a:spcBef>
                <a:spcPts val="1001"/>
              </a:spcBef>
              <a:spcAft>
                <a:spcPts val="36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esp32 / IoT Hub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10000"/>
              </a:lnSpc>
              <a:spcBef>
                <a:spcPts val="1001"/>
              </a:spcBef>
              <a:spcAft>
                <a:spcPts val="36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Azure Function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10000"/>
              </a:lnSpc>
              <a:spcBef>
                <a:spcPts val="1001"/>
              </a:spcBef>
              <a:spcAft>
                <a:spcPts val="36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Cosmos DB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10000"/>
              </a:lnSpc>
              <a:spcBef>
                <a:spcPts val="1001"/>
              </a:spcBef>
              <a:spcAft>
                <a:spcPts val="36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Visualisierung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spcAft>
                <a:spcPts val="360"/>
              </a:spcAft>
              <a:tabLst>
                <a:tab pos="0" algn="l"/>
              </a:tabLst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spcAft>
                <a:spcPts val="360"/>
              </a:spcAft>
              <a:tabLst>
                <a:tab pos="0" algn="l"/>
              </a:tabLst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title"/>
          </p:nvPr>
        </p:nvSpPr>
        <p:spPr>
          <a:xfrm>
            <a:off x="1043640" y="446040"/>
            <a:ext cx="7740000" cy="74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de-DE" sz="1800" b="1" strike="noStrike" spc="-1">
                <a:solidFill>
                  <a:srgbClr val="FFFFFF"/>
                </a:solidFill>
                <a:latin typeface="Arial-BoldMT"/>
                <a:ea typeface="DejaVu Sans"/>
              </a:rPr>
              <a:t>Messung der Bodenfeuchtigkeit mit </a:t>
            </a:r>
            <a:br/>
            <a:r>
              <a:rPr lang="de-DE" sz="1800" b="1" strike="noStrike" spc="-1">
                <a:solidFill>
                  <a:srgbClr val="FFFFFF"/>
                </a:solidFill>
                <a:latin typeface="Arial-BoldMT"/>
                <a:ea typeface="DejaVu Sans"/>
              </a:rPr>
              <a:t>Azure IoT Hub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ftr"/>
          </p:nvPr>
        </p:nvSpPr>
        <p:spPr>
          <a:xfrm>
            <a:off x="971640" y="6550200"/>
            <a:ext cx="5292000" cy="30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Hochschule Mannheim University of Applied Sciences | A. Decker, B. Hamm, M. Sokolov</a:t>
            </a:r>
            <a:endParaRPr lang="de-DE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Num"/>
          </p:nvPr>
        </p:nvSpPr>
        <p:spPr>
          <a:xfrm>
            <a:off x="6588360" y="6550200"/>
            <a:ext cx="2131920" cy="306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1A17961-53B4-4333-8CC7-628908437EC1}" type="slidenum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20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title"/>
          </p:nvPr>
        </p:nvSpPr>
        <p:spPr>
          <a:xfrm>
            <a:off x="1043640" y="446040"/>
            <a:ext cx="7738920" cy="73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de-DE" sz="1800" b="1" strike="noStrike" spc="-1">
                <a:solidFill>
                  <a:srgbClr val="FFFFFF"/>
                </a:solidFill>
                <a:latin typeface="Arial-BoldMT"/>
                <a:ea typeface="DejaVu Sans"/>
              </a:rPr>
              <a:t>Daten aus der CosmosDB laden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ftr"/>
          </p:nvPr>
        </p:nvSpPr>
        <p:spPr>
          <a:xfrm>
            <a:off x="971640" y="6550200"/>
            <a:ext cx="5290920" cy="306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Hochschule Mannheim University of Applied Sciences | A. Decker, B. Hamm, M. Sokolov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40" name="Rectangle 159"/>
          <p:cNvSpPr/>
          <p:nvPr/>
        </p:nvSpPr>
        <p:spPr>
          <a:xfrm>
            <a:off x="540000" y="1800000"/>
            <a:ext cx="7378560" cy="392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TextBox 9"/>
          <p:cNvSpPr/>
          <p:nvPr/>
        </p:nvSpPr>
        <p:spPr>
          <a:xfrm>
            <a:off x="2286000" y="3246480"/>
            <a:ext cx="4571280" cy="91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5400" b="0" strike="noStrike" spc="-1">
                <a:solidFill>
                  <a:srgbClr val="000000"/>
                </a:solidFill>
                <a:latin typeface="Arial"/>
                <a:ea typeface="DejaVu Sans"/>
              </a:rPr>
              <a:t>LIVE - DEMO</a:t>
            </a:r>
            <a:endParaRPr lang="de-DE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Num"/>
          </p:nvPr>
        </p:nvSpPr>
        <p:spPr>
          <a:xfrm>
            <a:off x="6588360" y="6550200"/>
            <a:ext cx="2131920" cy="306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A6C9FAC-CE42-4C46-A3AD-3C2D5B7509EC}" type="slidenum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3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title"/>
          </p:nvPr>
        </p:nvSpPr>
        <p:spPr>
          <a:xfrm>
            <a:off x="1043640" y="446040"/>
            <a:ext cx="7738920" cy="73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de-DE" sz="1800" b="1" strike="noStrike" spc="-1">
                <a:solidFill>
                  <a:srgbClr val="FFFFFF"/>
                </a:solidFill>
                <a:latin typeface="Arial-BoldMT"/>
                <a:ea typeface="DejaVu Sans"/>
              </a:rPr>
              <a:t>Konzept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ftr"/>
          </p:nvPr>
        </p:nvSpPr>
        <p:spPr>
          <a:xfrm>
            <a:off x="971640" y="6550200"/>
            <a:ext cx="5290920" cy="306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Hochschule Mannheim University of Applied Sciences | A. Decker, B. Hamm, M. Sokolov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540000" y="1800000"/>
            <a:ext cx="7378560" cy="343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Unifont"/>
              </a:rPr>
              <a:t>Aufgabenstellung: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Unifont"/>
              </a:rPr>
              <a:t>- Temperatur und Bodenfeuchtigkeit messen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Unifont"/>
              </a:rPr>
              <a:t>- Zentrales System überwacht Werte, um entsprechend zu reagieren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Unifont"/>
              </a:rPr>
              <a:t>- 3 Weinreben zu je 10 Stellen → 30 Sensoren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Unifont"/>
              </a:rPr>
              <a:t>→10 Sensorwerte in einer Nachricht (testweise 3 wegen Free Tier IoT)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Unifont"/>
              </a:rPr>
              <a:t>→Gateways sollten eine Device/Sensor ID &amp; Weinberg-ID mitschicken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Num"/>
          </p:nvPr>
        </p:nvSpPr>
        <p:spPr>
          <a:xfrm>
            <a:off x="6588360" y="6550200"/>
            <a:ext cx="2133000" cy="30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FD6A2DD-D695-4652-A795-B398D9E90062}" type="slidenum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4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title"/>
          </p:nvPr>
        </p:nvSpPr>
        <p:spPr>
          <a:xfrm>
            <a:off x="1043640" y="446040"/>
            <a:ext cx="7740000" cy="74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de-DE" sz="1800" b="1" strike="noStrike" spc="-1">
                <a:solidFill>
                  <a:srgbClr val="FFFFFF"/>
                </a:solidFill>
                <a:latin typeface="Arial-BoldMT"/>
                <a:ea typeface="DejaVu Sans"/>
              </a:rPr>
              <a:t>Konzept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ftr"/>
          </p:nvPr>
        </p:nvSpPr>
        <p:spPr>
          <a:xfrm>
            <a:off x="971640" y="6550200"/>
            <a:ext cx="5292000" cy="30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Hochschule Mannheim University of Applied Sciences | A. Decker, B. Hamm, M. Sokolov</a:t>
            </a:r>
            <a:endParaRPr lang="de-DE" sz="1000" b="0" strike="noStrike" spc="-1">
              <a:latin typeface="Times New Roman"/>
            </a:endParaRPr>
          </a:p>
        </p:txBody>
      </p:sp>
      <p:pic>
        <p:nvPicPr>
          <p:cNvPr id="143" name="Picture 6" descr="Shape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935640" y="3264120"/>
            <a:ext cx="840960" cy="1121040"/>
          </a:xfrm>
          <a:prstGeom prst="rect">
            <a:avLst/>
          </a:prstGeom>
          <a:ln w="0">
            <a:noFill/>
          </a:ln>
        </p:spPr>
      </p:pic>
      <p:pic>
        <p:nvPicPr>
          <p:cNvPr id="144" name="Picture 8" descr="Icon&#10;&#10;Description automatically generated"/>
          <p:cNvPicPr/>
          <p:nvPr/>
        </p:nvPicPr>
        <p:blipFill>
          <a:blip r:embed="rId3"/>
          <a:stretch/>
        </p:blipFill>
        <p:spPr>
          <a:xfrm>
            <a:off x="2329200" y="3413160"/>
            <a:ext cx="840960" cy="840960"/>
          </a:xfrm>
          <a:prstGeom prst="rect">
            <a:avLst/>
          </a:prstGeom>
          <a:ln w="0">
            <a:noFill/>
          </a:ln>
        </p:spPr>
      </p:pic>
      <p:pic>
        <p:nvPicPr>
          <p:cNvPr id="145" name="Picture 12" descr="Logo, icon&#10;&#10;Description automatically generated"/>
          <p:cNvPicPr/>
          <p:nvPr/>
        </p:nvPicPr>
        <p:blipFill>
          <a:blip r:embed="rId4"/>
          <a:stretch/>
        </p:blipFill>
        <p:spPr>
          <a:xfrm>
            <a:off x="3492000" y="3271680"/>
            <a:ext cx="1657800" cy="1195200"/>
          </a:xfrm>
          <a:prstGeom prst="rect">
            <a:avLst/>
          </a:prstGeom>
          <a:ln w="0">
            <a:noFill/>
          </a:ln>
        </p:spPr>
      </p:pic>
      <p:pic>
        <p:nvPicPr>
          <p:cNvPr id="146" name="Picture 14" descr="Icon&#10;&#10;Description automatically generated"/>
          <p:cNvPicPr/>
          <p:nvPr/>
        </p:nvPicPr>
        <p:blipFill>
          <a:blip r:embed="rId5"/>
          <a:stretch/>
        </p:blipFill>
        <p:spPr>
          <a:xfrm>
            <a:off x="5176800" y="3044520"/>
            <a:ext cx="1554480" cy="1554480"/>
          </a:xfrm>
          <a:prstGeom prst="rect">
            <a:avLst/>
          </a:prstGeom>
          <a:ln w="0">
            <a:noFill/>
          </a:ln>
        </p:spPr>
      </p:pic>
      <p:pic>
        <p:nvPicPr>
          <p:cNvPr id="147" name="Picture 16" descr="Arrow&#10;&#10;Description automatically generated with low confidence"/>
          <p:cNvPicPr/>
          <p:nvPr/>
        </p:nvPicPr>
        <p:blipFill>
          <a:blip r:embed="rId6"/>
          <a:stretch/>
        </p:blipFill>
        <p:spPr>
          <a:xfrm>
            <a:off x="7030800" y="3197520"/>
            <a:ext cx="1248840" cy="1248840"/>
          </a:xfrm>
          <a:prstGeom prst="rect">
            <a:avLst/>
          </a:prstGeom>
          <a:ln w="0">
            <a:noFill/>
          </a:ln>
        </p:spPr>
      </p:pic>
      <p:sp>
        <p:nvSpPr>
          <p:cNvPr id="148" name="Arrow: Right 17"/>
          <p:cNvSpPr/>
          <p:nvPr/>
        </p:nvSpPr>
        <p:spPr>
          <a:xfrm>
            <a:off x="1709640" y="3750120"/>
            <a:ext cx="467280" cy="14328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>
            <a:solidFill>
              <a:srgbClr val="649F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Arrow: Right 18"/>
          <p:cNvSpPr/>
          <p:nvPr/>
        </p:nvSpPr>
        <p:spPr>
          <a:xfrm>
            <a:off x="3177000" y="3762000"/>
            <a:ext cx="467280" cy="14328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>
            <a:solidFill>
              <a:srgbClr val="649F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Arrow: Right 19"/>
          <p:cNvSpPr/>
          <p:nvPr/>
        </p:nvSpPr>
        <p:spPr>
          <a:xfrm>
            <a:off x="4942800" y="3748320"/>
            <a:ext cx="467280" cy="14328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>
            <a:solidFill>
              <a:srgbClr val="649F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Arrow: Right 20"/>
          <p:cNvSpPr/>
          <p:nvPr/>
        </p:nvSpPr>
        <p:spPr>
          <a:xfrm>
            <a:off x="6498360" y="3761640"/>
            <a:ext cx="467280" cy="14328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>
            <a:solidFill>
              <a:srgbClr val="649F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TextBox 21"/>
          <p:cNvSpPr/>
          <p:nvPr/>
        </p:nvSpPr>
        <p:spPr>
          <a:xfrm>
            <a:off x="802800" y="2738520"/>
            <a:ext cx="11059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Messung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53" name="TextBox 24"/>
          <p:cNvSpPr/>
          <p:nvPr/>
        </p:nvSpPr>
        <p:spPr>
          <a:xfrm>
            <a:off x="2255400" y="4490280"/>
            <a:ext cx="9885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IoT Hub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54" name="TextBox 25"/>
          <p:cNvSpPr/>
          <p:nvPr/>
        </p:nvSpPr>
        <p:spPr>
          <a:xfrm>
            <a:off x="3445920" y="2732400"/>
            <a:ext cx="17154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Azure Function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55" name="TextBox 26"/>
          <p:cNvSpPr/>
          <p:nvPr/>
        </p:nvSpPr>
        <p:spPr>
          <a:xfrm>
            <a:off x="5313600" y="4490280"/>
            <a:ext cx="139824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Cosmos DB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56" name="TextBox 27"/>
          <p:cNvSpPr/>
          <p:nvPr/>
        </p:nvSpPr>
        <p:spPr>
          <a:xfrm>
            <a:off x="6857640" y="2727000"/>
            <a:ext cx="15933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Visualisierung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Num"/>
          </p:nvPr>
        </p:nvSpPr>
        <p:spPr>
          <a:xfrm>
            <a:off x="6588360" y="6550200"/>
            <a:ext cx="2131920" cy="306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DCDCD12-579B-43D9-B532-D40106BEF684}" type="slidenum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5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title"/>
          </p:nvPr>
        </p:nvSpPr>
        <p:spPr>
          <a:xfrm>
            <a:off x="1043640" y="446040"/>
            <a:ext cx="7738920" cy="73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de-DE" sz="1800" b="1" strike="noStrike" spc="-1">
                <a:solidFill>
                  <a:srgbClr val="FFFFFF"/>
                </a:solidFill>
                <a:latin typeface="Arial-BoldMT"/>
                <a:ea typeface="DejaVu Sans"/>
              </a:rPr>
              <a:t>ESP32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ftr"/>
          </p:nvPr>
        </p:nvSpPr>
        <p:spPr>
          <a:xfrm>
            <a:off x="971640" y="6550200"/>
            <a:ext cx="5290920" cy="306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Hochschule Mannheim University of Applied Sciences | A. Decker, B. Hamm, M. Sokolov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40000" y="1800000"/>
            <a:ext cx="7378560" cy="392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Unifont"/>
              </a:rPr>
              <a:t>Sensor/“Gateway“: ESP32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Unifont"/>
              </a:rPr>
              <a:t>Dual-Core 32-Bit Mikroprozessor LX6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Unifont"/>
              </a:rPr>
              <a:t>(Eigener Befehlssatz: Xtensa, neuerdings auch RISC-V)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Unifont"/>
              </a:rPr>
              <a:t>160-240 Mhz Takt, 320 KiB RAM, 448 KiB ROM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Unifont"/>
              </a:rPr>
              <a:t>34x GPIOs, 2x Multikanal-SAR-ADC, PWM/DMA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Unifont"/>
              </a:rPr>
              <a:t>Wifi, Bluetooth 4.2, CAN-Bus, Elektronik für Ethernet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Unifont"/>
              </a:rPr>
              <a:t>Ultra Low Power Processor, verschiedene Sleep-Modes, RTC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Unifont"/>
              </a:rPr>
              <a:t>→Batteriebetrieb möglich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Unifont"/>
              </a:rPr>
              <a:t>→Unser Szenario: 1 Stunde schlafen, dann verbinden und daten 		senden, dann wieder schlafen, z.B. mit </a:t>
            </a:r>
            <a:r>
              <a:rPr lang="de-DE" sz="1200" b="0" strike="noStrike" spc="-1">
                <a:solidFill>
                  <a:srgbClr val="000000"/>
                </a:solidFill>
                <a:highlight>
                  <a:srgbClr val="B8B8B8"/>
                </a:highlight>
                <a:latin typeface="Arial"/>
                <a:ea typeface="Unifont"/>
              </a:rPr>
              <a:t>esp_deep_sleep(uint64_t time_in_us)</a:t>
            </a:r>
            <a:endParaRPr lang="de-DE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Unifont"/>
              </a:rPr>
              <a:t>Programmierung über USB (USB ↔ UART-Umsetzer)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</p:txBody>
      </p:sp>
      <p:pic>
        <p:nvPicPr>
          <p:cNvPr id="161" name="Picture 160"/>
          <p:cNvPicPr/>
          <p:nvPr/>
        </p:nvPicPr>
        <p:blipFill>
          <a:blip r:embed="rId2"/>
          <a:stretch/>
        </p:blipFill>
        <p:spPr>
          <a:xfrm>
            <a:off x="7164360" y="1628640"/>
            <a:ext cx="1699920" cy="1699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Num"/>
          </p:nvPr>
        </p:nvSpPr>
        <p:spPr>
          <a:xfrm>
            <a:off x="6588360" y="6550200"/>
            <a:ext cx="2131920" cy="306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EE33982-13BC-4D3F-9687-1D33A72AC7E4}" type="slidenum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6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title"/>
          </p:nvPr>
        </p:nvSpPr>
        <p:spPr>
          <a:xfrm>
            <a:off x="1043640" y="446040"/>
            <a:ext cx="7738920" cy="73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de-DE" sz="1800" b="1" strike="noStrike" spc="-1">
                <a:solidFill>
                  <a:srgbClr val="FFFFFF"/>
                </a:solidFill>
                <a:latin typeface="Arial-BoldMT"/>
                <a:ea typeface="DejaVu Sans"/>
              </a:rPr>
              <a:t>ESP32: Programmierung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ftr"/>
          </p:nvPr>
        </p:nvSpPr>
        <p:spPr>
          <a:xfrm>
            <a:off x="971640" y="6550200"/>
            <a:ext cx="5290920" cy="306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Hochschule Mannheim University of Applied Sciences | A. Decker, B. Hamm, M. Sokolov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540000" y="1800000"/>
            <a:ext cx="8458560" cy="367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Unifont"/>
              </a:rPr>
              <a:t>Zwei unterschiedliche Toolchains (Code nicht untereinander Kompatibel):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Unifont"/>
              </a:rPr>
              <a:t>1. ESP-IDF von Espressif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Unifont"/>
              </a:rPr>
              <a:t>2.</a:t>
            </a:r>
            <a:r>
              <a:rPr lang="de-DE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Unifont"/>
              </a:rPr>
              <a:t> Arduino-Toolchain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Unifont"/>
              </a:rPr>
              <a:t>Programmierung über ESP-IDF, Arduino IDE oder PlatformIO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Unifont"/>
              </a:rPr>
              <a:t>-ESP-IDF: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Unifont"/>
              </a:rPr>
              <a:t>	·offizielle Toolchain, komplizierte Installation und Benutzung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Unifont"/>
              </a:rPr>
              <a:t>-Arduino IDE: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Unifont"/>
              </a:rPr>
              <a:t>	·am einfachsten zu benutzen, leichter Einstieg, kleinere Probleme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Unifont"/>
              </a:rPr>
              <a:t>-PlatformIO: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Unifont"/>
              </a:rPr>
              <a:t>	·Konfiguration über .ini-Dateien, Erweiterung für VS Code oder Atom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Unifont"/>
              </a:rPr>
              <a:t>	·Keine redundante Kompilierung, wie bei Arduino IDE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Unifont"/>
              </a:rPr>
              <a:t>	·Unterstützt SOWOHL Arduino als auch ESP-IDF als Backend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Num"/>
          </p:nvPr>
        </p:nvSpPr>
        <p:spPr>
          <a:xfrm>
            <a:off x="6588360" y="6550200"/>
            <a:ext cx="2131920" cy="306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0251311-8BB5-4F70-9462-ED1CE9184F68}" type="slidenum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7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title"/>
          </p:nvPr>
        </p:nvSpPr>
        <p:spPr>
          <a:xfrm>
            <a:off x="1043640" y="446040"/>
            <a:ext cx="7738920" cy="73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de-DE" sz="1800" b="1" strike="noStrike" spc="-1">
                <a:solidFill>
                  <a:srgbClr val="FFFFFF"/>
                </a:solidFill>
                <a:latin typeface="Arial-BoldMT"/>
                <a:ea typeface="DejaVu Sans"/>
              </a:rPr>
              <a:t>ESP32: Setup Entwicklungsumgebung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ftr"/>
          </p:nvPr>
        </p:nvSpPr>
        <p:spPr>
          <a:xfrm>
            <a:off x="971640" y="6550200"/>
            <a:ext cx="5290920" cy="306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Hochschule Mannheim University of Applied Sciences | A. Decker, B. Hamm, M. Sokolov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360000" y="1782360"/>
            <a:ext cx="8458560" cy="4696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Unifont"/>
              </a:rPr>
              <a:t>- VS-Code: Erweiterung PlatformIO herunterladen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Unifont"/>
              </a:rPr>
              <a:t>- Projekt erstellen, platformio.ini ausfüllen →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Unifont"/>
              </a:rPr>
              <a:t>- Azure IoT SDK in Verzeichnis von lib_extra_dirs kopieren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Unifont"/>
              </a:rPr>
              <a:t>- Im src-Verzeichnis main.ino or main.cpp erstellen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Unifont"/>
              </a:rPr>
              <a:t>(main.c würde beim Kompilieren einen Fehler Werfen)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Unifont"/>
              </a:rPr>
              <a:t>- In der Konsole eingeben: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0000"/>
                </a:solidFill>
                <a:highlight>
                  <a:srgbClr val="B8B8B8"/>
                </a:highlight>
                <a:latin typeface="Bitstream Vera Sans Mono"/>
                <a:ea typeface="Unifont"/>
              </a:rPr>
              <a:t>platformio run --target upload --environment esp32dev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Unifont"/>
              </a:rPr>
              <a:t>-Alternativ hochladen über Menü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</p:txBody>
      </p:sp>
      <p:pic>
        <p:nvPicPr>
          <p:cNvPr id="170" name="Picture 169"/>
          <p:cNvPicPr/>
          <p:nvPr/>
        </p:nvPicPr>
        <p:blipFill>
          <a:blip r:embed="rId2"/>
          <a:stretch/>
        </p:blipFill>
        <p:spPr>
          <a:xfrm>
            <a:off x="578520" y="2520000"/>
            <a:ext cx="3020040" cy="1618560"/>
          </a:xfrm>
          <a:prstGeom prst="rect">
            <a:avLst/>
          </a:prstGeom>
          <a:ln w="0">
            <a:noFill/>
          </a:ln>
        </p:spPr>
      </p:pic>
      <p:pic>
        <p:nvPicPr>
          <p:cNvPr id="171" name="Picture 170"/>
          <p:cNvPicPr/>
          <p:nvPr/>
        </p:nvPicPr>
        <p:blipFill>
          <a:blip r:embed="rId3"/>
          <a:stretch/>
        </p:blipFill>
        <p:spPr>
          <a:xfrm>
            <a:off x="7057440" y="3240000"/>
            <a:ext cx="1581120" cy="3058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Num"/>
          </p:nvPr>
        </p:nvSpPr>
        <p:spPr>
          <a:xfrm>
            <a:off x="6588360" y="6550200"/>
            <a:ext cx="2131920" cy="306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4524C76-1234-4E3D-879D-4835D67610AD}" type="slidenum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8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title"/>
          </p:nvPr>
        </p:nvSpPr>
        <p:spPr>
          <a:xfrm>
            <a:off x="1043640" y="446040"/>
            <a:ext cx="7738920" cy="73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de-DE" sz="1800" b="1" strike="noStrike" spc="-1">
                <a:solidFill>
                  <a:srgbClr val="FFFFFF"/>
                </a:solidFill>
                <a:latin typeface="Arial-BoldMT"/>
                <a:ea typeface="DejaVu Sans"/>
              </a:rPr>
              <a:t>ESP32: Programm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ftr"/>
          </p:nvPr>
        </p:nvSpPr>
        <p:spPr>
          <a:xfrm>
            <a:off x="971640" y="6550200"/>
            <a:ext cx="5290920" cy="306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Hochschule Mannheim University of Applied Sciences | A. Decker, B. Hamm, M. Sokolov</a:t>
            </a:r>
            <a:endParaRPr lang="de-DE" sz="1000" b="0" strike="noStrike" spc="-1">
              <a:latin typeface="Times New Roman"/>
            </a:endParaRPr>
          </a:p>
        </p:txBody>
      </p:sp>
      <p:pic>
        <p:nvPicPr>
          <p:cNvPr id="175" name="Picture 174"/>
          <p:cNvPicPr/>
          <p:nvPr/>
        </p:nvPicPr>
        <p:blipFill>
          <a:blip r:embed="rId2"/>
          <a:stretch/>
        </p:blipFill>
        <p:spPr>
          <a:xfrm>
            <a:off x="360000" y="1440000"/>
            <a:ext cx="3523320" cy="2518560"/>
          </a:xfrm>
          <a:prstGeom prst="rect">
            <a:avLst/>
          </a:prstGeom>
          <a:ln w="0">
            <a:noFill/>
          </a:ln>
        </p:spPr>
      </p:pic>
      <p:sp>
        <p:nvSpPr>
          <p:cNvPr id="176" name="Rectangle 175"/>
          <p:cNvSpPr/>
          <p:nvPr/>
        </p:nvSpPr>
        <p:spPr>
          <a:xfrm>
            <a:off x="360000" y="4140000"/>
            <a:ext cx="7378560" cy="111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 Wifi-Verbindung herstellen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 Verbindung zu Azure-IoT-Hub herstellen (Esp32MQTTClient_Init)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 (normal hier auch Initialisierung von NTP, macht aber Azure bereits)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Num"/>
          </p:nvPr>
        </p:nvSpPr>
        <p:spPr>
          <a:xfrm>
            <a:off x="6588360" y="6550200"/>
            <a:ext cx="2131920" cy="306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C71C993-6C04-4422-AD9E-ABBDE04AD7AF}" type="slidenum">
              <a:rPr lang="de-DE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9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title"/>
          </p:nvPr>
        </p:nvSpPr>
        <p:spPr>
          <a:xfrm>
            <a:off x="1043640" y="446040"/>
            <a:ext cx="7738920" cy="73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de-DE" sz="1800" b="1" strike="noStrike" spc="-1">
                <a:solidFill>
                  <a:srgbClr val="FFFFFF"/>
                </a:solidFill>
                <a:latin typeface="Arial-BoldMT"/>
                <a:ea typeface="DejaVu Sans"/>
              </a:rPr>
              <a:t>ESP32: Programm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ftr"/>
          </p:nvPr>
        </p:nvSpPr>
        <p:spPr>
          <a:xfrm>
            <a:off x="971640" y="6550200"/>
            <a:ext cx="5290920" cy="306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  <a:ea typeface="DejaVu Sans"/>
              </a:rPr>
              <a:t>Hochschule Mannheim University of Applied Sciences | A. Decker, B. Hamm, M. Sokolov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180" name="Rectangle 181"/>
          <p:cNvSpPr/>
          <p:nvPr/>
        </p:nvSpPr>
        <p:spPr>
          <a:xfrm>
            <a:off x="180000" y="3420000"/>
            <a:ext cx="8278560" cy="17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 Nachricht wird JSON-formattiert und an den IoT Hub geschickt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→ triggert die Funktion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 temperature kommt hier vom Hall-Sensor, humidity vom ADC an einem GPIO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(testweise)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181" name="Picture 180"/>
          <p:cNvPicPr/>
          <p:nvPr/>
        </p:nvPicPr>
        <p:blipFill>
          <a:blip r:embed="rId2"/>
          <a:stretch/>
        </p:blipFill>
        <p:spPr>
          <a:xfrm>
            <a:off x="360000" y="5148360"/>
            <a:ext cx="8460000" cy="1065600"/>
          </a:xfrm>
          <a:prstGeom prst="rect">
            <a:avLst/>
          </a:prstGeom>
          <a:ln w="0">
            <a:noFill/>
          </a:ln>
        </p:spPr>
      </p:pic>
      <p:pic>
        <p:nvPicPr>
          <p:cNvPr id="182" name="Picture 181"/>
          <p:cNvPicPr/>
          <p:nvPr/>
        </p:nvPicPr>
        <p:blipFill>
          <a:blip r:embed="rId3"/>
          <a:stretch/>
        </p:blipFill>
        <p:spPr>
          <a:xfrm>
            <a:off x="324000" y="1221480"/>
            <a:ext cx="6660000" cy="2517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904</Words>
  <Application>Microsoft Office PowerPoint</Application>
  <PresentationFormat>On-screen Show (4:3)</PresentationFormat>
  <Paragraphs>154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Arial-BoldMT</vt:lpstr>
      <vt:lpstr>Bitstream Vera Sans Mono</vt:lpstr>
      <vt:lpstr>Symbol</vt:lpstr>
      <vt:lpstr>Times New Roman</vt:lpstr>
      <vt:lpstr>Wingdings</vt:lpstr>
      <vt:lpstr>Office Theme</vt:lpstr>
      <vt:lpstr>Office Theme</vt:lpstr>
      <vt:lpstr>Office Theme</vt:lpstr>
      <vt:lpstr>Messung der Bodenfeuchtigkeit mit Azure IoT Hub</vt:lpstr>
      <vt:lpstr>Messung der Bodenfeuchtigkeit mit  Azure IoT Hub</vt:lpstr>
      <vt:lpstr>Konzept</vt:lpstr>
      <vt:lpstr>Konzept</vt:lpstr>
      <vt:lpstr>ESP32</vt:lpstr>
      <vt:lpstr>ESP32: Programmierung</vt:lpstr>
      <vt:lpstr>ESP32: Setup Entwicklungsumgebung</vt:lpstr>
      <vt:lpstr>ESP32: Programm</vt:lpstr>
      <vt:lpstr>ESP32: Programm</vt:lpstr>
      <vt:lpstr>IoT Hub</vt:lpstr>
      <vt:lpstr>IoT Hub</vt:lpstr>
      <vt:lpstr>Erstellen der Azure Function</vt:lpstr>
      <vt:lpstr>Azure Function </vt:lpstr>
      <vt:lpstr>Azure Function </vt:lpstr>
      <vt:lpstr>Cosmos DB  </vt:lpstr>
      <vt:lpstr>Daten aus der CosmosDB laden</vt:lpstr>
      <vt:lpstr>Daten aus der CosmosDB laden</vt:lpstr>
      <vt:lpstr>Daten aus der CosmosDB laden</vt:lpstr>
      <vt:lpstr>Daten aus der CosmosDB laden</vt:lpstr>
      <vt:lpstr>Daten aus der CosmosDB laden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subject/>
  <dc:creator>Frank-Thomas Nürnberg</dc:creator>
  <dc:description>Präsentation mit Beispielfolien - Version Windows;_x005f_x000d_
Präsentationsvorlage für Beamer/Screen;_x005f_x000d_
Version 2.1; 2008-12-16;</dc:description>
  <cp:lastModifiedBy>Benjamin Hamm</cp:lastModifiedBy>
  <cp:revision>216</cp:revision>
  <cp:lastPrinted>2001-08-01T07:58:04Z</cp:lastPrinted>
  <dcterms:created xsi:type="dcterms:W3CDTF">2013-12-03T19:59:32Z</dcterms:created>
  <dcterms:modified xsi:type="dcterms:W3CDTF">2022-01-17T13:48:00Z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earbeiter">
    <vt:lpwstr>gadamovich</vt:lpwstr>
  </property>
  <property fmtid="{D5CDD505-2E9C-101B-9397-08002B2CF9AE}" pid="3" name="Erstellt am">
    <vt:lpwstr>01-09-2005</vt:lpwstr>
  </property>
  <property fmtid="{D5CDD505-2E9C-101B-9397-08002B2CF9AE}" pid="4" name="Erstellt von">
    <vt:lpwstr>office implementation</vt:lpwstr>
  </property>
  <property fmtid="{D5CDD505-2E9C-101B-9397-08002B2CF9AE}" pid="5" name="PresentationFormat">
    <vt:lpwstr>Bildschirmpräsentation (4:3)</vt:lpwstr>
  </property>
  <property fmtid="{D5CDD505-2E9C-101B-9397-08002B2CF9AE}" pid="6" name="Slides">
    <vt:i4>20</vt:i4>
  </property>
  <property fmtid="{D5CDD505-2E9C-101B-9397-08002B2CF9AE}" pid="7" name="Version">
    <vt:lpwstr>2.1</vt:lpwstr>
  </property>
  <property fmtid="{D5CDD505-2E9C-101B-9397-08002B2CF9AE}" pid="8" name="Version vom">
    <vt:lpwstr>16-12-2008</vt:lpwstr>
  </property>
</Properties>
</file>