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25"/>
  </p:notesMasterIdLst>
  <p:handoutMasterIdLst>
    <p:handoutMasterId r:id="rId26"/>
  </p:handoutMasterIdLst>
  <p:sldIdLst>
    <p:sldId id="546" r:id="rId5"/>
    <p:sldId id="584" r:id="rId6"/>
    <p:sldId id="470" r:id="rId7"/>
    <p:sldId id="473" r:id="rId8"/>
    <p:sldId id="670" r:id="rId9"/>
    <p:sldId id="620" r:id="rId10"/>
    <p:sldId id="640" r:id="rId11"/>
    <p:sldId id="641" r:id="rId12"/>
    <p:sldId id="668" r:id="rId13"/>
    <p:sldId id="669" r:id="rId14"/>
    <p:sldId id="592" r:id="rId15"/>
    <p:sldId id="581" r:id="rId16"/>
    <p:sldId id="608" r:id="rId17"/>
    <p:sldId id="618" r:id="rId18"/>
    <p:sldId id="636" r:id="rId19"/>
    <p:sldId id="637" r:id="rId20"/>
    <p:sldId id="594" r:id="rId21"/>
    <p:sldId id="654" r:id="rId22"/>
    <p:sldId id="667" r:id="rId23"/>
    <p:sldId id="405" r:id="rId24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F25"/>
    <a:srgbClr val="F2F2F2"/>
    <a:srgbClr val="0070C0"/>
    <a:srgbClr val="604878"/>
    <a:srgbClr val="1B587C"/>
    <a:srgbClr val="F07F09"/>
    <a:srgbClr val="00CC99"/>
    <a:srgbClr val="C0504D"/>
    <a:srgbClr val="00B0F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002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624" y="7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19/03/2019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19/03/2019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Working with the </a:t>
            </a:r>
            <a:r>
              <a:rPr lang="en-US" sz="1200" dirty="0" err="1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jBPM</a:t>
            </a: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638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00363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5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1655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19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6483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20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113619" y="2511939"/>
            <a:ext cx="4926731" cy="576956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2800" dirty="0" err="1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jBPM</a:t>
            </a:r>
            <a:r>
              <a:rPr lang="en-US" sz="28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Management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07CF7A-0AE6-45E8-9920-9E14D0FAB71F}"/>
              </a:ext>
            </a:extLst>
          </p:cNvPr>
          <p:cNvSpPr txBox="1">
            <a:spLocks/>
          </p:cNvSpPr>
          <p:nvPr/>
        </p:nvSpPr>
        <p:spPr>
          <a:xfrm>
            <a:off x="1324282" y="2847477"/>
            <a:ext cx="1742133" cy="24141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endParaRPr lang="en-US" sz="1350" dirty="0"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1026" name="Picture 2" descr="Connected business application with deployed project">
            <a:extLst>
              <a:ext uri="{FF2B5EF4-FFF2-40B4-BE49-F238E27FC236}">
                <a16:creationId xmlns:a16="http://schemas.microsoft.com/office/drawing/2014/main" id="{5381A962-37D0-4606-91B3-2DF172AB4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412" y="1457392"/>
            <a:ext cx="50403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72"/>
    </mc:Choice>
    <mc:Fallback xmlns="">
      <p:transition spd="slow" advTm="817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957988" cy="576956"/>
          </a:xfrm>
        </p:spPr>
        <p:txBody>
          <a:bodyPr anchor="ctr"/>
          <a:lstStyle/>
          <a:p>
            <a:r>
              <a:rPr lang="en-US" dirty="0"/>
              <a:t>KIE and Login Servlet</a:t>
            </a:r>
          </a:p>
        </p:txBody>
      </p:sp>
    </p:spTree>
    <p:extLst>
      <p:ext uri="{BB962C8B-B14F-4D97-AF65-F5344CB8AC3E}">
        <p14:creationId xmlns:p14="http://schemas.microsoft.com/office/powerpoint/2010/main" val="217765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8DED-0611-490C-8B53-83489DA6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3045132"/>
            <a:ext cx="4163457" cy="221850"/>
          </a:xfrm>
        </p:spPr>
        <p:txBody>
          <a:bodyPr/>
          <a:lstStyle/>
          <a:p>
            <a:r>
              <a:rPr lang="en-IN" dirty="0" err="1"/>
              <a:t>jBPM</a:t>
            </a:r>
            <a:r>
              <a:rPr lang="en-IN" dirty="0"/>
              <a:t>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F819-1C93-422D-8F84-81EB2C45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6D931F-1577-44D6-BE32-D543190DD662}"/>
              </a:ext>
            </a:extLst>
          </p:cNvPr>
          <p:cNvSpPr txBox="1">
            <a:spLocks/>
          </p:cNvSpPr>
          <p:nvPr/>
        </p:nvSpPr>
        <p:spPr>
          <a:xfrm>
            <a:off x="300592" y="1073258"/>
            <a:ext cx="7845188" cy="9841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By default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-Console would be available at ______ 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1D2D4-9981-448F-81B2-15FF3CA7A06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8081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80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8080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9990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F460-F727-46DF-AEF3-2624FF49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0767D-0D6D-404E-A820-A22CF82C9581}"/>
              </a:ext>
            </a:extLst>
          </p:cNvPr>
          <p:cNvSpPr/>
          <p:nvPr/>
        </p:nvSpPr>
        <p:spPr>
          <a:xfrm>
            <a:off x="300592" y="3379807"/>
            <a:ext cx="2930288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CC4548-97C5-4BB5-AB6E-561ACB4549D8}"/>
              </a:ext>
            </a:extLst>
          </p:cNvPr>
          <p:cNvSpPr txBox="1">
            <a:spLocks/>
          </p:cNvSpPr>
          <p:nvPr/>
        </p:nvSpPr>
        <p:spPr>
          <a:xfrm>
            <a:off x="300592" y="1073258"/>
            <a:ext cx="7845188" cy="9841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By default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-Console would be available at ______ 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51D25-F7CE-49B9-86F9-024500EB152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8081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80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8080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9990</a:t>
            </a:r>
          </a:p>
        </p:txBody>
      </p:sp>
    </p:spTree>
    <p:extLst>
      <p:ext uri="{BB962C8B-B14F-4D97-AF65-F5344CB8AC3E}">
        <p14:creationId xmlns:p14="http://schemas.microsoft.com/office/powerpoint/2010/main" val="147380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6C0DEF-15E1-477C-B8F0-A54C31FEEBB9}"/>
              </a:ext>
            </a:extLst>
          </p:cNvPr>
          <p:cNvSpPr txBox="1">
            <a:spLocks/>
          </p:cNvSpPr>
          <p:nvPr/>
        </p:nvSpPr>
        <p:spPr>
          <a:xfrm>
            <a:off x="300592" y="1073258"/>
            <a:ext cx="8337886" cy="95626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You can login to KIE Server without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Workbench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D666A-702D-462D-A91E-DA060B620C2D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6922C-558E-4A9B-BB25-2BBD02B0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0BD816-2F11-4A9D-AE90-91725863A791}"/>
              </a:ext>
            </a:extLst>
          </p:cNvPr>
          <p:cNvSpPr/>
          <p:nvPr/>
        </p:nvSpPr>
        <p:spPr>
          <a:xfrm>
            <a:off x="311880" y="2490527"/>
            <a:ext cx="1324720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AE35B6-DC5D-41BE-A7DC-04DF2266C67C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8127128" cy="986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You can login to KIE Server without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 Workbench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CEB2E-20B8-4698-B7A0-795A6017A8D4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707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5314D44-6759-4E3D-AFB4-621E7B408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86281" cy="576956"/>
          </a:xfrm>
        </p:spPr>
        <p:txBody>
          <a:bodyPr anchor="ctr"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0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5A4A8-3753-425E-AF77-9F9E452DF1DB}"/>
              </a:ext>
            </a:extLst>
          </p:cNvPr>
          <p:cNvGrpSpPr/>
          <p:nvPr/>
        </p:nvGrpSpPr>
        <p:grpSpPr>
          <a:xfrm>
            <a:off x="399446" y="820782"/>
            <a:ext cx="6446197" cy="3562532"/>
            <a:chOff x="300592" y="1073259"/>
            <a:chExt cx="6870593" cy="4749595"/>
          </a:xfrm>
          <a:solidFill>
            <a:schemeClr val="bg1">
              <a:lumMod val="95000"/>
            </a:schemeClr>
          </a:solidFill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F2DE617-54F9-4B30-8CF7-F848CCE90E0D}"/>
                </a:ext>
              </a:extLst>
            </p:cNvPr>
            <p:cNvSpPr txBox="1">
              <a:spLocks/>
            </p:cNvSpPr>
            <p:nvPr/>
          </p:nvSpPr>
          <p:spPr>
            <a:xfrm>
              <a:off x="300592" y="1073259"/>
              <a:ext cx="6870593" cy="4749595"/>
            </a:xfrm>
            <a:prstGeom prst="round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In this session, you have learnt: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1778C6-BE88-4FBB-BF05-01D3E03F9D4B}"/>
                </a:ext>
              </a:extLst>
            </p:cNvPr>
            <p:cNvSpPr/>
            <p:nvPr/>
          </p:nvSpPr>
          <p:spPr>
            <a:xfrm>
              <a:off x="676237" y="1820643"/>
              <a:ext cx="4572000" cy="24745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Remote API Factory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Authoring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Managing Process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Managing Tasks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Deployment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KIE and Login servlet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1674A-3C7A-4C9A-832F-60B0C78FB80A}"/>
              </a:ext>
            </a:extLst>
          </p:cNvPr>
          <p:cNvGrpSpPr/>
          <p:nvPr/>
        </p:nvGrpSpPr>
        <p:grpSpPr>
          <a:xfrm>
            <a:off x="6845643" y="2103382"/>
            <a:ext cx="1334528" cy="936736"/>
            <a:chOff x="6456719" y="2129195"/>
            <a:chExt cx="1720810" cy="1207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58136D-0842-483F-B36F-03CC8619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719" y="2129195"/>
              <a:ext cx="1720810" cy="1207876"/>
            </a:xfrm>
            <a:prstGeom prst="rect">
              <a:avLst/>
            </a:prstGeom>
          </p:spPr>
        </p:pic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E9C1EC-F074-478B-B3B0-FC82D756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2907" y="2476011"/>
              <a:ext cx="558613" cy="55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69D161-3476-48A7-9627-CDE7ABD3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008D-B259-44F1-A7B4-2C1CA5EAC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Practical </a:t>
            </a:r>
          </a:p>
        </p:txBody>
      </p:sp>
    </p:spTree>
    <p:extLst>
      <p:ext uri="{BB962C8B-B14F-4D97-AF65-F5344CB8AC3E}">
        <p14:creationId xmlns:p14="http://schemas.microsoft.com/office/powerpoint/2010/main" val="316071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Hands-On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F167F-7F6C-47B9-997D-949759C6FA8A}"/>
              </a:ext>
            </a:extLst>
          </p:cNvPr>
          <p:cNvSpPr txBox="1">
            <a:spLocks/>
          </p:cNvSpPr>
          <p:nvPr/>
        </p:nvSpPr>
        <p:spPr>
          <a:xfrm>
            <a:off x="368010" y="976615"/>
            <a:ext cx="8407980" cy="37397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Processes and access them through Remote API Factory</a:t>
            </a:r>
          </a:p>
          <a:p>
            <a:r>
              <a:rPr lang="en-US" dirty="0"/>
              <a:t>Manage Process Instances and Tasks</a:t>
            </a:r>
          </a:p>
        </p:txBody>
      </p:sp>
    </p:spTree>
    <p:extLst>
      <p:ext uri="{BB962C8B-B14F-4D97-AF65-F5344CB8AC3E}">
        <p14:creationId xmlns:p14="http://schemas.microsoft.com/office/powerpoint/2010/main" val="33999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C5AB0C2-07AB-4D83-89D9-A9F0E80D05A9}"/>
              </a:ext>
            </a:extLst>
          </p:cNvPr>
          <p:cNvSpPr/>
          <p:nvPr/>
        </p:nvSpPr>
        <p:spPr>
          <a:xfrm>
            <a:off x="5911914" y="3811773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49B59-3A78-4EFB-8554-2C03D6A02DE3}"/>
              </a:ext>
            </a:extLst>
          </p:cNvPr>
          <p:cNvSpPr/>
          <p:nvPr/>
        </p:nvSpPr>
        <p:spPr>
          <a:xfrm>
            <a:off x="5900481" y="2656127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AB258-5F37-4145-AB76-82845C62CC95}"/>
              </a:ext>
            </a:extLst>
          </p:cNvPr>
          <p:cNvSpPr/>
          <p:nvPr/>
        </p:nvSpPr>
        <p:spPr>
          <a:xfrm>
            <a:off x="5901028" y="1463546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50EB98-2B8C-44C5-A5EA-60EBE5D38114}"/>
              </a:ext>
            </a:extLst>
          </p:cNvPr>
          <p:cNvSpPr/>
          <p:nvPr/>
        </p:nvSpPr>
        <p:spPr>
          <a:xfrm>
            <a:off x="3197564" y="3802862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CDC6B9-ADF7-4838-A4A2-FC3A4C63937F}"/>
              </a:ext>
            </a:extLst>
          </p:cNvPr>
          <p:cNvSpPr/>
          <p:nvPr/>
        </p:nvSpPr>
        <p:spPr>
          <a:xfrm>
            <a:off x="3189941" y="2637759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B6E695-EDEA-4268-8946-9AC9AF07F21A}"/>
              </a:ext>
            </a:extLst>
          </p:cNvPr>
          <p:cNvSpPr/>
          <p:nvPr/>
        </p:nvSpPr>
        <p:spPr>
          <a:xfrm>
            <a:off x="3178511" y="146354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D237CD-127D-42AA-BC71-928B45A0799E}"/>
              </a:ext>
            </a:extLst>
          </p:cNvPr>
          <p:cNvSpPr/>
          <p:nvPr/>
        </p:nvSpPr>
        <p:spPr>
          <a:xfrm>
            <a:off x="472328" y="3811773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8F9E4-06DF-4423-AD98-DAAE7D5B4FD1}"/>
              </a:ext>
            </a:extLst>
          </p:cNvPr>
          <p:cNvSpPr/>
          <p:nvPr/>
        </p:nvSpPr>
        <p:spPr>
          <a:xfrm>
            <a:off x="478312" y="2641034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5FCA0F-3CD3-4FCF-A6A3-7AB553C10102}"/>
              </a:ext>
            </a:extLst>
          </p:cNvPr>
          <p:cNvSpPr/>
          <p:nvPr/>
        </p:nvSpPr>
        <p:spPr>
          <a:xfrm>
            <a:off x="478312" y="1463546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01</a:t>
            </a:r>
          </a:p>
        </p:txBody>
      </p:sp>
      <p:sp>
        <p:nvSpPr>
          <p:cNvPr id="44" name="TextBox 61">
            <a:extLst>
              <a:ext uri="{FF2B5EF4-FFF2-40B4-BE49-F238E27FC236}">
                <a16:creationId xmlns:a16="http://schemas.microsoft.com/office/drawing/2014/main" id="{E0EC0A93-4CD1-4A8A-8EF3-35C9ADD2BC64}"/>
              </a:ext>
            </a:extLst>
          </p:cNvPr>
          <p:cNvSpPr txBox="1"/>
          <p:nvPr/>
        </p:nvSpPr>
        <p:spPr>
          <a:xfrm>
            <a:off x="1041104" y="1580746"/>
            <a:ext cx="21564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Remote API factory</a:t>
            </a:r>
          </a:p>
        </p:txBody>
      </p:sp>
      <p:sp>
        <p:nvSpPr>
          <p:cNvPr id="46" name="TextBox 63">
            <a:extLst>
              <a:ext uri="{FF2B5EF4-FFF2-40B4-BE49-F238E27FC236}">
                <a16:creationId xmlns:a16="http://schemas.microsoft.com/office/drawing/2014/main" id="{6FC67BF3-9A15-41AB-8127-DE51184EB928}"/>
              </a:ext>
            </a:extLst>
          </p:cNvPr>
          <p:cNvSpPr txBox="1"/>
          <p:nvPr/>
        </p:nvSpPr>
        <p:spPr>
          <a:xfrm>
            <a:off x="1020968" y="2767885"/>
            <a:ext cx="1988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Managing Tasks	</a:t>
            </a:r>
          </a:p>
        </p:txBody>
      </p:sp>
      <p:sp>
        <p:nvSpPr>
          <p:cNvPr id="48" name="TextBox 65">
            <a:extLst>
              <a:ext uri="{FF2B5EF4-FFF2-40B4-BE49-F238E27FC236}">
                <a16:creationId xmlns:a16="http://schemas.microsoft.com/office/drawing/2014/main" id="{24DB2E7C-C7C6-4E99-AC93-674A9573B22C}"/>
              </a:ext>
            </a:extLst>
          </p:cNvPr>
          <p:cNvSpPr txBox="1"/>
          <p:nvPr/>
        </p:nvSpPr>
        <p:spPr>
          <a:xfrm>
            <a:off x="1026952" y="3955024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quiz</a:t>
            </a:r>
          </a:p>
        </p:txBody>
      </p:sp>
      <p:sp>
        <p:nvSpPr>
          <p:cNvPr id="50" name="TextBox 67">
            <a:extLst>
              <a:ext uri="{FF2B5EF4-FFF2-40B4-BE49-F238E27FC236}">
                <a16:creationId xmlns:a16="http://schemas.microsoft.com/office/drawing/2014/main" id="{5A4FD135-835F-429E-9BCE-F56FCD14A3B7}"/>
              </a:ext>
            </a:extLst>
          </p:cNvPr>
          <p:cNvSpPr txBox="1"/>
          <p:nvPr/>
        </p:nvSpPr>
        <p:spPr>
          <a:xfrm>
            <a:off x="3746203" y="1580746"/>
            <a:ext cx="2195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Authoring</a:t>
            </a:r>
          </a:p>
        </p:txBody>
      </p:sp>
      <p:sp>
        <p:nvSpPr>
          <p:cNvPr id="52" name="TextBox 69">
            <a:extLst>
              <a:ext uri="{FF2B5EF4-FFF2-40B4-BE49-F238E27FC236}">
                <a16:creationId xmlns:a16="http://schemas.microsoft.com/office/drawing/2014/main" id="{228D26D8-0002-4740-9243-84B88DDEDE9E}"/>
              </a:ext>
            </a:extLst>
          </p:cNvPr>
          <p:cNvSpPr txBox="1"/>
          <p:nvPr/>
        </p:nvSpPr>
        <p:spPr>
          <a:xfrm>
            <a:off x="3746204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Deployment</a:t>
            </a:r>
          </a:p>
        </p:txBody>
      </p:sp>
      <p:sp>
        <p:nvSpPr>
          <p:cNvPr id="54" name="TextBox 71">
            <a:extLst>
              <a:ext uri="{FF2B5EF4-FFF2-40B4-BE49-F238E27FC236}">
                <a16:creationId xmlns:a16="http://schemas.microsoft.com/office/drawing/2014/main" id="{1283B479-DF04-4B65-A901-EEB77E5B4C8F}"/>
              </a:ext>
            </a:extLst>
          </p:cNvPr>
          <p:cNvSpPr txBox="1"/>
          <p:nvPr/>
        </p:nvSpPr>
        <p:spPr>
          <a:xfrm>
            <a:off x="3727150" y="3929755"/>
            <a:ext cx="2195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conclusion</a:t>
            </a:r>
          </a:p>
        </p:txBody>
      </p:sp>
      <p:sp>
        <p:nvSpPr>
          <p:cNvPr id="56" name="TextBox 73">
            <a:extLst>
              <a:ext uri="{FF2B5EF4-FFF2-40B4-BE49-F238E27FC236}">
                <a16:creationId xmlns:a16="http://schemas.microsoft.com/office/drawing/2014/main" id="{FA72E1EC-E70E-4B04-9CE6-267BFAAC1248}"/>
              </a:ext>
            </a:extLst>
          </p:cNvPr>
          <p:cNvSpPr txBox="1"/>
          <p:nvPr/>
        </p:nvSpPr>
        <p:spPr>
          <a:xfrm>
            <a:off x="6460554" y="1581061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Managing Process</a:t>
            </a: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AC3B0D3B-7837-475C-9F5E-E46CB0A01960}"/>
              </a:ext>
            </a:extLst>
          </p:cNvPr>
          <p:cNvSpPr txBox="1"/>
          <p:nvPr/>
        </p:nvSpPr>
        <p:spPr>
          <a:xfrm>
            <a:off x="6460553" y="2767885"/>
            <a:ext cx="234890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KIE and Login Servlet</a:t>
            </a:r>
          </a:p>
        </p:txBody>
      </p:sp>
      <p:sp>
        <p:nvSpPr>
          <p:cNvPr id="60" name="TextBox 77">
            <a:extLst>
              <a:ext uri="{FF2B5EF4-FFF2-40B4-BE49-F238E27FC236}">
                <a16:creationId xmlns:a16="http://schemas.microsoft.com/office/drawing/2014/main" id="{51C7331E-C7F4-4BDC-B31B-1211223F9F97}"/>
              </a:ext>
            </a:extLst>
          </p:cNvPr>
          <p:cNvSpPr txBox="1"/>
          <p:nvPr/>
        </p:nvSpPr>
        <p:spPr>
          <a:xfrm>
            <a:off x="6449120" y="3924510"/>
            <a:ext cx="2568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Hands-on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4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25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02"/>
    </mc:Choice>
    <mc:Fallback xmlns="">
      <p:transition spd="slow" advTm="1930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18408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671B3"/>
                  </a:solidFill>
                  <a:latin typeface="Raleway"/>
                </a:rPr>
                <a:t>support@</a:t>
              </a:r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86281" cy="576956"/>
          </a:xfrm>
        </p:spPr>
        <p:txBody>
          <a:bodyPr anchor="ctr"/>
          <a:lstStyle/>
          <a:p>
            <a:pPr algn="ctr"/>
            <a:r>
              <a:rPr lang="en-US" dirty="0"/>
              <a:t>Remote API Factory</a:t>
            </a:r>
          </a:p>
        </p:txBody>
      </p:sp>
    </p:spTree>
    <p:extLst>
      <p:ext uri="{BB962C8B-B14F-4D97-AF65-F5344CB8AC3E}">
        <p14:creationId xmlns:p14="http://schemas.microsoft.com/office/powerpoint/2010/main" val="314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>
                <a:solidFill>
                  <a:schemeClr val="accent2"/>
                </a:solidFill>
                <a:latin typeface="Raleway"/>
              </a:rPr>
              <a:t>jBPM</a:t>
            </a:r>
            <a:r>
              <a:rPr lang="en-IN" sz="2800" b="1" dirty="0">
                <a:solidFill>
                  <a:schemeClr val="accent2"/>
                </a:solidFill>
                <a:latin typeface="Raleway"/>
              </a:rPr>
              <a:t> as Remote Service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F167F-7F6C-47B9-997D-949759C6FA8A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07980" cy="35730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latin typeface="Raleway"/>
              </a:rPr>
              <a:t>The </a:t>
            </a:r>
            <a:r>
              <a:rPr lang="en-US" sz="1400" dirty="0" err="1">
                <a:latin typeface="Raleway"/>
              </a:rPr>
              <a:t>jBPM</a:t>
            </a:r>
            <a:r>
              <a:rPr lang="en-US" sz="1400" dirty="0">
                <a:latin typeface="Raleway"/>
              </a:rPr>
              <a:t> platform is offering a number of ready-to-use remote APIs in an effort to provide developers with an improved level of flexibility when designing solutions that require out-of-the-box </a:t>
            </a:r>
            <a:r>
              <a:rPr lang="en-US" sz="1400" dirty="0" err="1">
                <a:latin typeface="Raleway"/>
              </a:rPr>
              <a:t>jBPM</a:t>
            </a:r>
            <a:r>
              <a:rPr lang="en-US" sz="1400" dirty="0">
                <a:latin typeface="Raleway"/>
              </a:rPr>
              <a:t> integration. This remote service layer opens up a number of possibilities for providing the stakeholders with a flexible, open architecture, in order to satisfy and to quickly react to changing application requirements, for instance: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latin typeface="Raleway"/>
              </a:rPr>
              <a:t>• A number of external application systems may require to occasionally connect to the </a:t>
            </a:r>
            <a:r>
              <a:rPr lang="en-US" sz="1400" dirty="0" err="1">
                <a:latin typeface="Raleway"/>
              </a:rPr>
              <a:t>jBPM</a:t>
            </a:r>
            <a:r>
              <a:rPr lang="en-US" sz="1400" dirty="0">
                <a:latin typeface="Raleway"/>
              </a:rPr>
              <a:t> runtime in order to check some task or retrieve some process information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latin typeface="Raleway"/>
              </a:rPr>
              <a:t>• The </a:t>
            </a:r>
            <a:r>
              <a:rPr lang="en-US" sz="1400" dirty="0" err="1">
                <a:latin typeface="Raleway"/>
              </a:rPr>
              <a:t>jBPM</a:t>
            </a:r>
            <a:r>
              <a:rPr lang="en-US" sz="1400" dirty="0">
                <a:latin typeface="Raleway"/>
              </a:rPr>
              <a:t> operations manager may be constrained to perform administration tasks by submitting a batch of commands via HTTP only</a:t>
            </a:r>
          </a:p>
        </p:txBody>
      </p:sp>
    </p:spTree>
    <p:extLst>
      <p:ext uri="{BB962C8B-B14F-4D97-AF65-F5344CB8AC3E}">
        <p14:creationId xmlns:p14="http://schemas.microsoft.com/office/powerpoint/2010/main" val="112477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4206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>
                <a:solidFill>
                  <a:schemeClr val="accent2"/>
                </a:solidFill>
                <a:latin typeface="Raleway"/>
              </a:rPr>
              <a:t>jBPM</a:t>
            </a:r>
            <a:r>
              <a:rPr lang="en-IN" sz="2800" b="1" dirty="0">
                <a:solidFill>
                  <a:schemeClr val="accent2"/>
                </a:solidFill>
                <a:latin typeface="Raleway"/>
              </a:rPr>
              <a:t> as Remote Service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F167F-7F6C-47B9-997D-949759C6FA8A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07980" cy="35730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400" dirty="0" err="1">
                <a:latin typeface="Raleway"/>
              </a:rPr>
              <a:t>jBPM</a:t>
            </a:r>
            <a:r>
              <a:rPr lang="en-US" sz="1400" dirty="0">
                <a:latin typeface="Raleway"/>
              </a:rPr>
              <a:t> ships with the following remote service interfaces: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b="1" dirty="0">
                <a:latin typeface="Raleway"/>
              </a:rPr>
              <a:t>• REST API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b="1" dirty="0">
                <a:latin typeface="Raleway"/>
              </a:rPr>
              <a:t>• JMS API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b="1" dirty="0">
                <a:latin typeface="Raleway"/>
              </a:rPr>
              <a:t>• Java Remote API: </a:t>
            </a:r>
            <a:r>
              <a:rPr lang="en-US" sz="1400" dirty="0">
                <a:latin typeface="Raleway"/>
              </a:rPr>
              <a:t>This API provides the developer with local stubs of the </a:t>
            </a:r>
            <a:r>
              <a:rPr lang="en-US" sz="1400" dirty="0" err="1">
                <a:latin typeface="Raleway"/>
              </a:rPr>
              <a:t>KieSession</a:t>
            </a:r>
            <a:r>
              <a:rPr lang="en-US" sz="1400" dirty="0">
                <a:latin typeface="Raleway"/>
              </a:rPr>
              <a:t>, </a:t>
            </a:r>
            <a:r>
              <a:rPr lang="en-US" sz="1400" dirty="0" err="1">
                <a:latin typeface="Raleway"/>
              </a:rPr>
              <a:t>TaskService</a:t>
            </a:r>
            <a:r>
              <a:rPr lang="en-US" sz="1400" dirty="0">
                <a:latin typeface="Raleway"/>
              </a:rPr>
              <a:t>, and </a:t>
            </a:r>
            <a:r>
              <a:rPr lang="en-US" sz="1400" dirty="0" err="1">
                <a:latin typeface="Raleway"/>
              </a:rPr>
              <a:t>AuditService</a:t>
            </a:r>
            <a:r>
              <a:rPr lang="en-US" sz="1400" dirty="0">
                <a:latin typeface="Raleway"/>
              </a:rPr>
              <a:t> core engine services. These service stubs of the API methods are wrappers for lower-level REST or JMS API calls.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b="1" dirty="0">
                <a:latin typeface="Raleway"/>
              </a:rPr>
              <a:t>• SOAP API</a:t>
            </a:r>
          </a:p>
        </p:txBody>
      </p:sp>
    </p:spTree>
    <p:extLst>
      <p:ext uri="{BB962C8B-B14F-4D97-AF65-F5344CB8AC3E}">
        <p14:creationId xmlns:p14="http://schemas.microsoft.com/office/powerpoint/2010/main" val="1780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283272"/>
            <a:ext cx="4522347" cy="576956"/>
          </a:xfrm>
        </p:spPr>
        <p:txBody>
          <a:bodyPr anchor="ctr"/>
          <a:lstStyle/>
          <a:p>
            <a:r>
              <a:rPr lang="en-US" dirty="0"/>
              <a:t>Authoring</a:t>
            </a:r>
          </a:p>
        </p:txBody>
      </p:sp>
    </p:spTree>
    <p:extLst>
      <p:ext uri="{BB962C8B-B14F-4D97-AF65-F5344CB8AC3E}">
        <p14:creationId xmlns:p14="http://schemas.microsoft.com/office/powerpoint/2010/main" val="37088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dirty="0"/>
              <a:t>Managing Process</a:t>
            </a:r>
          </a:p>
        </p:txBody>
      </p:sp>
    </p:spTree>
    <p:extLst>
      <p:ext uri="{BB962C8B-B14F-4D97-AF65-F5344CB8AC3E}">
        <p14:creationId xmlns:p14="http://schemas.microsoft.com/office/powerpoint/2010/main" val="34577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Managing Tasks</a:t>
            </a:r>
          </a:p>
        </p:txBody>
      </p:sp>
    </p:spTree>
    <p:extLst>
      <p:ext uri="{BB962C8B-B14F-4D97-AF65-F5344CB8AC3E}">
        <p14:creationId xmlns:p14="http://schemas.microsoft.com/office/powerpoint/2010/main" val="1089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0658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26852</TotalTime>
  <Words>358</Words>
  <Application>Microsoft Office PowerPoint</Application>
  <PresentationFormat>On-screen Show (16:9)</PresentationFormat>
  <Paragraphs>84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Nishant Ravle</cp:lastModifiedBy>
  <cp:revision>855</cp:revision>
  <dcterms:created xsi:type="dcterms:W3CDTF">2016-05-27T21:17:44Z</dcterms:created>
  <dcterms:modified xsi:type="dcterms:W3CDTF">2019-03-19T03:56:30Z</dcterms:modified>
</cp:coreProperties>
</file>