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03" r:id="rId2"/>
    <p:sldMasterId id="2147483751" r:id="rId3"/>
    <p:sldMasterId id="2147483786" r:id="rId4"/>
  </p:sldMasterIdLst>
  <p:notesMasterIdLst>
    <p:notesMasterId r:id="rId28"/>
  </p:notesMasterIdLst>
  <p:handoutMasterIdLst>
    <p:handoutMasterId r:id="rId29"/>
  </p:handoutMasterIdLst>
  <p:sldIdLst>
    <p:sldId id="546" r:id="rId5"/>
    <p:sldId id="584" r:id="rId6"/>
    <p:sldId id="470" r:id="rId7"/>
    <p:sldId id="585" r:id="rId8"/>
    <p:sldId id="655" r:id="rId9"/>
    <p:sldId id="656" r:id="rId10"/>
    <p:sldId id="620" r:id="rId11"/>
    <p:sldId id="639" r:id="rId12"/>
    <p:sldId id="657" r:id="rId13"/>
    <p:sldId id="658" r:id="rId14"/>
    <p:sldId id="659" r:id="rId15"/>
    <p:sldId id="592" r:id="rId16"/>
    <p:sldId id="581" r:id="rId17"/>
    <p:sldId id="608" r:id="rId18"/>
    <p:sldId id="618" r:id="rId19"/>
    <p:sldId id="636" r:id="rId20"/>
    <p:sldId id="652" r:id="rId21"/>
    <p:sldId id="653" r:id="rId22"/>
    <p:sldId id="637" r:id="rId23"/>
    <p:sldId id="594" r:id="rId24"/>
    <p:sldId id="654" r:id="rId25"/>
    <p:sldId id="660" r:id="rId26"/>
    <p:sldId id="405" r:id="rId27"/>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extLst/>
  </p:cmAuthor>
  <p:cmAuthor id="2" name="intellipaat" initials="i"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9F25"/>
    <a:srgbClr val="F2F2F2"/>
    <a:srgbClr val="0070C0"/>
    <a:srgbClr val="604878"/>
    <a:srgbClr val="1B587C"/>
    <a:srgbClr val="F07F09"/>
    <a:srgbClr val="00CC99"/>
    <a:srgbClr val="C0504D"/>
    <a:srgbClr val="00B0F0"/>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5" autoAdjust="0"/>
    <p:restoredTop sz="90025" autoAdjust="0"/>
  </p:normalViewPr>
  <p:slideViewPr>
    <p:cSldViewPr snapToGrid="0" snapToObjects="1" showGuides="1">
      <p:cViewPr varScale="1">
        <p:scale>
          <a:sx n="103" d="100"/>
          <a:sy n="103" d="100"/>
        </p:scale>
        <p:origin x="624" y="72"/>
      </p:cViewPr>
      <p:guideLst>
        <p:guide orient="horz" pos="2292"/>
        <p:guide pos="288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16/03/2019</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16/03/2019</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378">
              <a:spcBef>
                <a:spcPts val="1000"/>
              </a:spcBef>
              <a:buNone/>
              <a:defRPr/>
            </a:pPr>
            <a:r>
              <a:rPr lang="en-US" sz="12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Working with the </a:t>
            </a:r>
            <a:r>
              <a:rPr lang="en-US" sz="1200" dirty="0" err="1">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jBPM</a:t>
            </a:r>
            <a:r>
              <a:rPr lang="en-US" sz="12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 console</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E7432D9-C447-114D-8AE4-4B69B11377B0}"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s-ES_trad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66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2</a:t>
            </a:fld>
            <a:endParaRPr lang="es-ES_tradnl" dirty="0"/>
          </a:p>
        </p:txBody>
      </p:sp>
    </p:spTree>
    <p:extLst>
      <p:ext uri="{BB962C8B-B14F-4D97-AF65-F5344CB8AC3E}">
        <p14:creationId xmlns:p14="http://schemas.microsoft.com/office/powerpoint/2010/main" val="331638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4</a:t>
            </a:fld>
            <a:endParaRPr lang="es-ES_tradnl" dirty="0"/>
          </a:p>
        </p:txBody>
      </p:sp>
    </p:spTree>
    <p:extLst>
      <p:ext uri="{BB962C8B-B14F-4D97-AF65-F5344CB8AC3E}">
        <p14:creationId xmlns:p14="http://schemas.microsoft.com/office/powerpoint/2010/main" val="27207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5</a:t>
            </a:fld>
            <a:endParaRPr lang="es-ES_tradnl" dirty="0"/>
          </a:p>
        </p:txBody>
      </p:sp>
    </p:spTree>
    <p:extLst>
      <p:ext uri="{BB962C8B-B14F-4D97-AF65-F5344CB8AC3E}">
        <p14:creationId xmlns:p14="http://schemas.microsoft.com/office/powerpoint/2010/main" val="242552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6</a:t>
            </a:fld>
            <a:endParaRPr lang="es-ES_tradnl" dirty="0"/>
          </a:p>
        </p:txBody>
      </p:sp>
    </p:spTree>
    <p:extLst>
      <p:ext uri="{BB962C8B-B14F-4D97-AF65-F5344CB8AC3E}">
        <p14:creationId xmlns:p14="http://schemas.microsoft.com/office/powerpoint/2010/main" val="310755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9</a:t>
            </a:fld>
            <a:endParaRPr lang="es-ES_tradnl" dirty="0"/>
          </a:p>
        </p:txBody>
      </p:sp>
    </p:spTree>
    <p:extLst>
      <p:ext uri="{BB962C8B-B14F-4D97-AF65-F5344CB8AC3E}">
        <p14:creationId xmlns:p14="http://schemas.microsoft.com/office/powerpoint/2010/main" val="2444681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11</a:t>
            </a:fld>
            <a:endParaRPr lang="es-ES_tradnl" dirty="0"/>
          </a:p>
        </p:txBody>
      </p:sp>
    </p:spTree>
    <p:extLst>
      <p:ext uri="{BB962C8B-B14F-4D97-AF65-F5344CB8AC3E}">
        <p14:creationId xmlns:p14="http://schemas.microsoft.com/office/powerpoint/2010/main" val="360641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22</a:t>
            </a:fld>
            <a:endParaRPr lang="es-ES_tradnl" dirty="0"/>
          </a:p>
        </p:txBody>
      </p:sp>
    </p:spTree>
    <p:extLst>
      <p:ext uri="{BB962C8B-B14F-4D97-AF65-F5344CB8AC3E}">
        <p14:creationId xmlns:p14="http://schemas.microsoft.com/office/powerpoint/2010/main" val="366483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23</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5339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86576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5695272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1405558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37785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763177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889146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22771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198786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473303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8427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9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4380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33080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26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548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9037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2401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0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19400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6439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000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253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1502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0975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89840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25737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8992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19432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969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50303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559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6416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2201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69316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85426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lear whitout slid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14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olor 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576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310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900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21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20767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5">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150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6">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15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36596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00452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02352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4226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988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44921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8077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941318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18206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642406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044622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797863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65501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11843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7088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88942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765003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29364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6013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01982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90011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303923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90641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0142225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8826653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58661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09717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3579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99699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10683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538077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1442594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44277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9188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529329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54310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3274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849841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66388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527691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543530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19710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828422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22865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431549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462688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55403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5640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949464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176808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33316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032661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896038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03834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5494943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15343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912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73969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271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image" Target="../media/image3.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3BF02-B4C6-4694-88DF-50AD00B2DB53}"/>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21" r:id="rId2"/>
    <p:sldLayoutId id="2147483720" r:id="rId3"/>
    <p:sldLayoutId id="2147483719" r:id="rId4"/>
    <p:sldLayoutId id="2147483713" r:id="rId5"/>
    <p:sldLayoutId id="2147483718" r:id="rId6"/>
    <p:sldLayoutId id="2147483717" r:id="rId7"/>
    <p:sldLayoutId id="2147483716" r:id="rId8"/>
    <p:sldLayoutId id="2147483715" r:id="rId9"/>
    <p:sldLayoutId id="2147483714" r:id="rId10"/>
    <p:sldLayoutId id="2147483711" r:id="rId11"/>
    <p:sldLayoutId id="2147483712" r:id="rId12"/>
    <p:sldLayoutId id="2147483727" r:id="rId13"/>
    <p:sldLayoutId id="2147483748" r:id="rId14"/>
    <p:sldLayoutId id="2147483750" r:id="rId15"/>
    <p:sldLayoutId id="2147483747" r:id="rId16"/>
    <p:sldLayoutId id="2147483749" r:id="rId17"/>
    <p:sldLayoutId id="2147483740" r:id="rId18"/>
    <p:sldLayoutId id="2147483741" r:id="rId19"/>
    <p:sldLayoutId id="2147483739" r:id="rId20"/>
    <p:sldLayoutId id="2147483746" r:id="rId21"/>
    <p:sldLayoutId id="2147483745" r:id="rId22"/>
    <p:sldLayoutId id="2147483742" r:id="rId23"/>
    <p:sldLayoutId id="2147483743" r:id="rId24"/>
    <p:sldLayoutId id="2147483744" r:id="rId25"/>
    <p:sldLayoutId id="2147483738" r:id="rId26"/>
    <p:sldLayoutId id="2147483737" r:id="rId27"/>
    <p:sldLayoutId id="2147483726" r:id="rId28"/>
    <p:sldLayoutId id="2147483722" r:id="rId29"/>
    <p:sldLayoutId id="2147483723" r:id="rId30"/>
    <p:sldLayoutId id="2147483725" r:id="rId31"/>
    <p:sldLayoutId id="2147483724" r:id="rId32"/>
    <p:sldLayoutId id="2147483735" r:id="rId33"/>
    <p:sldLayoutId id="214748373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FB7C38-90C2-48D4-B3D5-4B1568A720BA}"/>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610404530"/>
      </p:ext>
    </p:extLst>
  </p:cSld>
  <p:clrMap bg1="lt1" tx1="dk1" bg2="lt2" tx2="dk2" accent1="accent1" accent2="accent2" accent3="accent3" accent4="accent4" accent5="accent5" accent6="accent6" hlink="hlink" folHlink="folHlink"/>
  <p:sldLayoutIdLst>
    <p:sldLayoutId id="2147483710" r:id="rId1"/>
    <p:sldLayoutId id="2147483728" r:id="rId2"/>
    <p:sldLayoutId id="2147483733" r:id="rId3"/>
    <p:sldLayoutId id="2147483729" r:id="rId4"/>
    <p:sldLayoutId id="2147483730" r:id="rId5"/>
    <p:sldLayoutId id="2147483731" r:id="rId6"/>
    <p:sldLayoutId id="214748373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a16="http://schemas.microsoft.com/office/drawing/2014/main"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cxnSp>
        <p:nvCxnSpPr>
          <p:cNvPr id="4" name="Straight Connector 3">
            <a:extLst>
              <a:ext uri="{FF2B5EF4-FFF2-40B4-BE49-F238E27FC236}">
                <a16:creationId xmlns:a16="http://schemas.microsoft.com/office/drawing/2014/main"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390156" y="117562"/>
            <a:ext cx="1665352" cy="580527"/>
          </a:xfrm>
          <a:prstGeom prst="rect">
            <a:avLst/>
          </a:prstGeom>
        </p:spPr>
      </p:pic>
      <p:sp>
        <p:nvSpPr>
          <p:cNvPr id="6" name="Rectangle 5">
            <a:extLst>
              <a:ext uri="{FF2B5EF4-FFF2-40B4-BE49-F238E27FC236}">
                <a16:creationId xmlns:a16="http://schemas.microsoft.com/office/drawing/2014/main" id="{8EE7E92E-F808-481A-9BB4-1E4B270CEE6C}"/>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90699954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819" r:id="rId33"/>
    <p:sldLayoutId id="2147483820"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6F147F-C497-4FDA-958F-9D181C3977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717" y="511897"/>
            <a:ext cx="2351113" cy="819578"/>
          </a:xfrm>
          <a:prstGeom prst="rect">
            <a:avLst/>
          </a:prstGeom>
        </p:spPr>
      </p:pic>
      <p:sp>
        <p:nvSpPr>
          <p:cNvPr id="3" name="Rectangle 2"/>
          <p:cNvSpPr/>
          <p:nvPr/>
        </p:nvSpPr>
        <p:spPr>
          <a:xfrm>
            <a:off x="6739759" y="1"/>
            <a:ext cx="2380593" cy="95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dirty="0">
              <a:solidFill>
                <a:prstClr val="white"/>
              </a:solidFill>
              <a:latin typeface="Calibri" panose="020F0502020204030204"/>
            </a:endParaRPr>
          </a:p>
        </p:txBody>
      </p:sp>
      <p:sp>
        <p:nvSpPr>
          <p:cNvPr id="6" name="Text Placeholder 1">
            <a:extLst>
              <a:ext uri="{FF2B5EF4-FFF2-40B4-BE49-F238E27FC236}">
                <a16:creationId xmlns:a16="http://schemas.microsoft.com/office/drawing/2014/main" id="{83893687-A2C9-405B-A571-BAB7736740DD}"/>
              </a:ext>
            </a:extLst>
          </p:cNvPr>
          <p:cNvSpPr txBox="1">
            <a:spLocks/>
          </p:cNvSpPr>
          <p:nvPr/>
        </p:nvSpPr>
        <p:spPr>
          <a:xfrm>
            <a:off x="200722" y="2511939"/>
            <a:ext cx="4282068" cy="576956"/>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defTabSz="914378">
              <a:spcBef>
                <a:spcPts val="1000"/>
              </a:spcBef>
              <a:buNone/>
              <a:defRPr/>
            </a:pPr>
            <a:r>
              <a:rPr lang="en-US" sz="28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Persistence and Transactions </a:t>
            </a:r>
          </a:p>
        </p:txBody>
      </p:sp>
    </p:spTree>
    <p:extLst>
      <p:ext uri="{BB962C8B-B14F-4D97-AF65-F5344CB8AC3E}">
        <p14:creationId xmlns:p14="http://schemas.microsoft.com/office/powerpoint/2010/main" val="404386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p:txBody>
          <a:bodyPr anchor="ctr"/>
          <a:lstStyle/>
          <a:p>
            <a:r>
              <a:rPr lang="en-US" dirty="0"/>
              <a:t>Transactions</a:t>
            </a:r>
          </a:p>
        </p:txBody>
      </p:sp>
    </p:spTree>
    <p:extLst>
      <p:ext uri="{BB962C8B-B14F-4D97-AF65-F5344CB8AC3E}">
        <p14:creationId xmlns:p14="http://schemas.microsoft.com/office/powerpoint/2010/main" val="8132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260619" cy="523220"/>
          </a:xfrm>
          <a:prstGeom prst="rect">
            <a:avLst/>
          </a:prstGeom>
          <a:noFill/>
        </p:spPr>
        <p:txBody>
          <a:bodyPr wrap="none" rtlCol="0">
            <a:spAutoFit/>
          </a:bodyPr>
          <a:lstStyle/>
          <a:p>
            <a:r>
              <a:rPr lang="en-IN" sz="2800" b="1" dirty="0">
                <a:solidFill>
                  <a:schemeClr val="accent2"/>
                </a:solidFill>
                <a:latin typeface="Raleway"/>
              </a:rPr>
              <a:t>Transactions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739746"/>
          </a:xfrm>
          <a:prstGeom prst="roundRect">
            <a:avLst/>
          </a:prstGeom>
          <a:solidFill>
            <a:schemeClr val="bg1">
              <a:lumMod val="95000"/>
            </a:schemeClr>
          </a:solidFill>
        </p:spPr>
        <p:txBody>
          <a:bodyPr>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a:t>
            </a:r>
            <a:r>
              <a:rPr lang="en-US" dirty="0" err="1"/>
              <a:t>jBPM</a:t>
            </a:r>
            <a:r>
              <a:rPr lang="en-US" dirty="0"/>
              <a:t> engine supports JTA transactions. It also supports local transactions </a:t>
            </a:r>
            <a:r>
              <a:rPr lang="en-US" i="1" dirty="0"/>
              <a:t>only</a:t>
            </a:r>
            <a:r>
              <a:rPr lang="en-US" dirty="0"/>
              <a:t> when using Spring. It does not support pure local transactions at the moment. For more information about using Spring to set up persistence, please see the Spring chapter in the Drools integration guide.</a:t>
            </a:r>
          </a:p>
          <a:p>
            <a:r>
              <a:rPr lang="en-US" dirty="0"/>
              <a:t>Whenever you do not provide transaction boundaries inside your application, the engine will automatically execute each method invocation on the engine in a separate transaction. If this behavior is acceptable, you don’t need to do anything else. You can, however, also specify the transaction boundaries yourself. This allows you, for example, to combine multiple commands into one transaction.</a:t>
            </a:r>
          </a:p>
          <a:p>
            <a:r>
              <a:rPr lang="en-US" dirty="0"/>
              <a:t>You need to register a transaction manager at the environment before using user-defined transactions. The following sample code uses the Narayana JTA transaction manager. Use the Java Transaction API (JTA) to specify transaction boundaries</a:t>
            </a:r>
          </a:p>
        </p:txBody>
      </p:sp>
    </p:spTree>
    <p:extLst>
      <p:ext uri="{BB962C8B-B14F-4D97-AF65-F5344CB8AC3E}">
        <p14:creationId xmlns:p14="http://schemas.microsoft.com/office/powerpoint/2010/main" val="817026906"/>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5187236" cy="576956"/>
          </a:xfrm>
        </p:spPr>
        <p:txBody>
          <a:bodyPr anchor="ctr"/>
          <a:lstStyle/>
          <a:p>
            <a:r>
              <a:rPr lang="en-US" dirty="0"/>
              <a:t>Quiz</a:t>
            </a:r>
          </a:p>
        </p:txBody>
      </p:sp>
      <p:sp>
        <p:nvSpPr>
          <p:cNvPr id="3" name="Text Placeholder 2">
            <a:extLst>
              <a:ext uri="{FF2B5EF4-FFF2-40B4-BE49-F238E27FC236}">
                <a16:creationId xmlns:a16="http://schemas.microsoft.com/office/drawing/2014/main" id="{7F578DED-0611-490C-8B53-83489DA66522}"/>
              </a:ext>
            </a:extLst>
          </p:cNvPr>
          <p:cNvSpPr>
            <a:spLocks noGrp="1"/>
          </p:cNvSpPr>
          <p:nvPr>
            <p:ph type="body" sz="quarter" idx="11"/>
          </p:nvPr>
        </p:nvSpPr>
        <p:spPr>
          <a:xfrm>
            <a:off x="476373" y="3045132"/>
            <a:ext cx="4163457" cy="221850"/>
          </a:xfrm>
        </p:spPr>
        <p:txBody>
          <a:bodyPr/>
          <a:lstStyle/>
          <a:p>
            <a:r>
              <a:rPr lang="en-IN" dirty="0"/>
              <a:t>Persistence and Transaction</a:t>
            </a:r>
          </a:p>
        </p:txBody>
      </p:sp>
      <p:pic>
        <p:nvPicPr>
          <p:cNvPr id="5" name="Picture 4">
            <a:extLst>
              <a:ext uri="{FF2B5EF4-FFF2-40B4-BE49-F238E27FC236}">
                <a16:creationId xmlns:a16="http://schemas.microsoft.com/office/drawing/2014/main" id="{03D7F819-1C93-422D-8F84-81EB2C454FE5}"/>
              </a:ext>
            </a:extLst>
          </p:cNvPr>
          <p:cNvPicPr>
            <a:picLocks noChangeAspect="1"/>
          </p:cNvPicPr>
          <p:nvPr/>
        </p:nvPicPr>
        <p:blipFill>
          <a:blip r:embed="rId2"/>
          <a:stretch>
            <a:fillRect/>
          </a:stretch>
        </p:blipFill>
        <p:spPr>
          <a:xfrm>
            <a:off x="7871254" y="3615762"/>
            <a:ext cx="1158446" cy="1158446"/>
          </a:xfrm>
          <a:prstGeom prst="rect">
            <a:avLst/>
          </a:prstGeom>
        </p:spPr>
      </p:pic>
    </p:spTree>
    <p:extLst>
      <p:ext uri="{BB962C8B-B14F-4D97-AF65-F5344CB8AC3E}">
        <p14:creationId xmlns:p14="http://schemas.microsoft.com/office/powerpoint/2010/main" val="142615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947695" cy="523220"/>
          </a:xfrm>
          <a:prstGeom prst="rect">
            <a:avLst/>
          </a:prstGeom>
          <a:noFill/>
        </p:spPr>
        <p:txBody>
          <a:bodyPr wrap="none" rtlCol="0">
            <a:spAutoFit/>
          </a:bodyPr>
          <a:lstStyle/>
          <a:p>
            <a:r>
              <a:rPr lang="en-IN" sz="2800" b="1" dirty="0">
                <a:solidFill>
                  <a:schemeClr val="accent2"/>
                </a:solidFill>
                <a:latin typeface="Raleway"/>
              </a:rPr>
              <a:t>Quiz</a:t>
            </a:r>
          </a:p>
        </p:txBody>
      </p:sp>
      <p:sp>
        <p:nvSpPr>
          <p:cNvPr id="4" name="Content Placeholder 2">
            <a:extLst>
              <a:ext uri="{FF2B5EF4-FFF2-40B4-BE49-F238E27FC236}">
                <a16:creationId xmlns:a16="http://schemas.microsoft.com/office/drawing/2014/main" id="{A16D931F-1577-44D6-BE32-D543190DD662}"/>
              </a:ext>
            </a:extLst>
          </p:cNvPr>
          <p:cNvSpPr txBox="1">
            <a:spLocks/>
          </p:cNvSpPr>
          <p:nvPr/>
        </p:nvSpPr>
        <p:spPr>
          <a:xfrm>
            <a:off x="300592" y="1073258"/>
            <a:ext cx="8144598" cy="857484"/>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The state of a process instance is stored at so-called</a:t>
            </a:r>
          </a:p>
        </p:txBody>
      </p:sp>
      <p:sp>
        <p:nvSpPr>
          <p:cNvPr id="6" name="Rectangle 5">
            <a:extLst>
              <a:ext uri="{FF2B5EF4-FFF2-40B4-BE49-F238E27FC236}">
                <a16:creationId xmlns:a16="http://schemas.microsoft.com/office/drawing/2014/main" id="{7891D2D4-9981-448F-81B2-15FF3CA7A060}"/>
              </a:ext>
            </a:extLst>
          </p:cNvPr>
          <p:cNvSpPr/>
          <p:nvPr/>
        </p:nvSpPr>
        <p:spPr>
          <a:xfrm>
            <a:off x="300591" y="1930742"/>
            <a:ext cx="5316438" cy="2459584"/>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restore points</a:t>
            </a:r>
          </a:p>
          <a:p>
            <a:pPr marL="457200" indent="-457200">
              <a:lnSpc>
                <a:spcPct val="200000"/>
              </a:lnSpc>
              <a:buFont typeface="+mj-lt"/>
              <a:buAutoNum type="alphaLcParenR"/>
            </a:pPr>
            <a:r>
              <a:rPr lang="en-US" sz="2000" dirty="0">
                <a:solidFill>
                  <a:schemeClr val="accent4"/>
                </a:solidFill>
                <a:latin typeface="Raleway"/>
              </a:rPr>
              <a:t>data store</a:t>
            </a:r>
          </a:p>
          <a:p>
            <a:pPr marL="457200" indent="-457200">
              <a:lnSpc>
                <a:spcPct val="200000"/>
              </a:lnSpc>
              <a:buFont typeface="+mj-lt"/>
              <a:buAutoNum type="alphaLcParenR"/>
            </a:pPr>
            <a:r>
              <a:rPr lang="en-US" sz="2000" dirty="0">
                <a:solidFill>
                  <a:schemeClr val="accent4"/>
                </a:solidFill>
                <a:latin typeface="Raleway"/>
              </a:rPr>
              <a:t>safe points</a:t>
            </a:r>
          </a:p>
          <a:p>
            <a:pPr marL="457200" indent="-457200">
              <a:lnSpc>
                <a:spcPct val="200000"/>
              </a:lnSpc>
              <a:buFont typeface="+mj-lt"/>
              <a:buAutoNum type="alphaLcParenR"/>
            </a:pPr>
            <a:r>
              <a:rPr lang="en-US" sz="2000" dirty="0">
                <a:solidFill>
                  <a:schemeClr val="accent4"/>
                </a:solidFill>
                <a:latin typeface="Raleway"/>
              </a:rPr>
              <a:t>backup points</a:t>
            </a:r>
          </a:p>
        </p:txBody>
      </p:sp>
      <p:pic>
        <p:nvPicPr>
          <p:cNvPr id="8" name="Picture 7">
            <a:extLst>
              <a:ext uri="{FF2B5EF4-FFF2-40B4-BE49-F238E27FC236}">
                <a16:creationId xmlns:a16="http://schemas.microsoft.com/office/drawing/2014/main" id="{C822F460-F727-46DF-AEF3-2624FF493989}"/>
              </a:ext>
            </a:extLst>
          </p:cNvPr>
          <p:cNvPicPr>
            <a:picLocks noChangeAspect="1"/>
          </p:cNvPicPr>
          <p:nvPr/>
        </p:nvPicPr>
        <p:blipFill>
          <a:blip r:embed="rId2"/>
          <a:stretch>
            <a:fillRect/>
          </a:stretch>
        </p:blipFill>
        <p:spPr>
          <a:xfrm>
            <a:off x="7871254" y="3615762"/>
            <a:ext cx="1158446" cy="1158446"/>
          </a:xfrm>
          <a:prstGeom prst="rect">
            <a:avLst/>
          </a:prstGeom>
        </p:spPr>
      </p:pic>
    </p:spTree>
    <p:extLst>
      <p:ext uri="{BB962C8B-B14F-4D97-AF65-F5344CB8AC3E}">
        <p14:creationId xmlns:p14="http://schemas.microsoft.com/office/powerpoint/2010/main" val="248051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1C0767D-0D6D-404E-A820-A22CF82C9581}"/>
              </a:ext>
            </a:extLst>
          </p:cNvPr>
          <p:cNvSpPr/>
          <p:nvPr/>
        </p:nvSpPr>
        <p:spPr>
          <a:xfrm>
            <a:off x="300591" y="3446714"/>
            <a:ext cx="3349574" cy="329494"/>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pic>
        <p:nvPicPr>
          <p:cNvPr id="8" name="Picture 7" descr="A close up of a logo&#10;&#10;Description automatically generated">
            <a:extLst>
              <a:ext uri="{FF2B5EF4-FFF2-40B4-BE49-F238E27FC236}">
                <a16:creationId xmlns:a16="http://schemas.microsoft.com/office/drawing/2014/main" id="{34C25DE1-B724-4906-B1CF-541F5654FD9F}"/>
              </a:ext>
            </a:extLst>
          </p:cNvPr>
          <p:cNvPicPr>
            <a:picLocks noChangeAspect="1"/>
          </p:cNvPicPr>
          <p:nvPr/>
        </p:nvPicPr>
        <p:blipFill>
          <a:blip r:embed="rId2"/>
          <a:stretch>
            <a:fillRect/>
          </a:stretch>
        </p:blipFill>
        <p:spPr>
          <a:xfrm>
            <a:off x="7563879" y="3379807"/>
            <a:ext cx="1380868" cy="1380868"/>
          </a:xfrm>
          <a:prstGeom prst="rect">
            <a:avLst/>
          </a:prstGeom>
        </p:spPr>
      </p:pic>
      <p:sp>
        <p:nvSpPr>
          <p:cNvPr id="7" name="Content Placeholder 2">
            <a:extLst>
              <a:ext uri="{FF2B5EF4-FFF2-40B4-BE49-F238E27FC236}">
                <a16:creationId xmlns:a16="http://schemas.microsoft.com/office/drawing/2014/main" id="{26CC4548-97C5-4BB5-AB6E-561ACB4549D8}"/>
              </a:ext>
            </a:extLst>
          </p:cNvPr>
          <p:cNvSpPr txBox="1">
            <a:spLocks/>
          </p:cNvSpPr>
          <p:nvPr/>
        </p:nvSpPr>
        <p:spPr>
          <a:xfrm>
            <a:off x="300592" y="1073259"/>
            <a:ext cx="8114862" cy="926526"/>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The state of a process instance is stored at so-called</a:t>
            </a:r>
          </a:p>
        </p:txBody>
      </p:sp>
      <p:sp>
        <p:nvSpPr>
          <p:cNvPr id="10" name="Rectangle 9">
            <a:extLst>
              <a:ext uri="{FF2B5EF4-FFF2-40B4-BE49-F238E27FC236}">
                <a16:creationId xmlns:a16="http://schemas.microsoft.com/office/drawing/2014/main" id="{04C51D25-F7CE-49B9-86F9-024500EB1520}"/>
              </a:ext>
            </a:extLst>
          </p:cNvPr>
          <p:cNvSpPr/>
          <p:nvPr/>
        </p:nvSpPr>
        <p:spPr>
          <a:xfrm>
            <a:off x="300591" y="1930742"/>
            <a:ext cx="5316438" cy="2459584"/>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restore points</a:t>
            </a:r>
          </a:p>
          <a:p>
            <a:pPr marL="457200" indent="-457200">
              <a:lnSpc>
                <a:spcPct val="200000"/>
              </a:lnSpc>
              <a:buFont typeface="+mj-lt"/>
              <a:buAutoNum type="alphaLcParenR"/>
            </a:pPr>
            <a:r>
              <a:rPr lang="en-US" sz="2000" dirty="0">
                <a:solidFill>
                  <a:schemeClr val="accent4"/>
                </a:solidFill>
                <a:latin typeface="Raleway"/>
              </a:rPr>
              <a:t>data store</a:t>
            </a:r>
          </a:p>
          <a:p>
            <a:pPr marL="457200" indent="-457200">
              <a:lnSpc>
                <a:spcPct val="200000"/>
              </a:lnSpc>
              <a:buFont typeface="+mj-lt"/>
              <a:buAutoNum type="alphaLcParenR"/>
            </a:pPr>
            <a:r>
              <a:rPr lang="en-US" sz="2000" dirty="0">
                <a:solidFill>
                  <a:schemeClr val="bg1"/>
                </a:solidFill>
                <a:latin typeface="Raleway"/>
              </a:rPr>
              <a:t>safe points</a:t>
            </a:r>
          </a:p>
          <a:p>
            <a:pPr marL="457200" indent="-457200">
              <a:lnSpc>
                <a:spcPct val="200000"/>
              </a:lnSpc>
              <a:buFont typeface="+mj-lt"/>
              <a:buAutoNum type="alphaLcParenR"/>
            </a:pPr>
            <a:r>
              <a:rPr lang="en-US" sz="2000" dirty="0">
                <a:solidFill>
                  <a:schemeClr val="accent4"/>
                </a:solidFill>
                <a:latin typeface="Raleway"/>
              </a:rPr>
              <a:t>backup points</a:t>
            </a:r>
          </a:p>
        </p:txBody>
      </p:sp>
    </p:spTree>
    <p:extLst>
      <p:ext uri="{BB962C8B-B14F-4D97-AF65-F5344CB8AC3E}">
        <p14:creationId xmlns:p14="http://schemas.microsoft.com/office/powerpoint/2010/main" val="147380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chemeClr val="accent2"/>
                </a:solidFill>
              </a:rPr>
              <a:t>Quiz</a:t>
            </a:r>
          </a:p>
        </p:txBody>
      </p:sp>
      <p:sp>
        <p:nvSpPr>
          <p:cNvPr id="4" name="Content Placeholder 2">
            <a:extLst>
              <a:ext uri="{FF2B5EF4-FFF2-40B4-BE49-F238E27FC236}">
                <a16:creationId xmlns:a16="http://schemas.microsoft.com/office/drawing/2014/main" id="{E96C0DEF-15E1-477C-B8F0-A54C31FEEBB9}"/>
              </a:ext>
            </a:extLst>
          </p:cNvPr>
          <p:cNvSpPr txBox="1">
            <a:spLocks/>
          </p:cNvSpPr>
          <p:nvPr/>
        </p:nvSpPr>
        <p:spPr>
          <a:xfrm>
            <a:off x="300591" y="1073259"/>
            <a:ext cx="8471701" cy="911658"/>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With Persistence you cannot restore process state in runtime.</a:t>
            </a:r>
          </a:p>
        </p:txBody>
      </p:sp>
      <p:sp>
        <p:nvSpPr>
          <p:cNvPr id="6" name="Rectangle 5">
            <a:extLst>
              <a:ext uri="{FF2B5EF4-FFF2-40B4-BE49-F238E27FC236}">
                <a16:creationId xmlns:a16="http://schemas.microsoft.com/office/drawing/2014/main" id="{470D666A-702D-462D-A91E-DA060B620C2D}"/>
              </a:ext>
            </a:extLst>
          </p:cNvPr>
          <p:cNvSpPr/>
          <p:nvPr/>
        </p:nvSpPr>
        <p:spPr>
          <a:xfrm>
            <a:off x="300591" y="2217807"/>
            <a:ext cx="5316438" cy="1228478"/>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True</a:t>
            </a:r>
          </a:p>
          <a:p>
            <a:pPr marL="457200" indent="-457200">
              <a:lnSpc>
                <a:spcPct val="200000"/>
              </a:lnSpc>
              <a:buFont typeface="+mj-lt"/>
              <a:buAutoNum type="alphaLcParenR"/>
            </a:pPr>
            <a:r>
              <a:rPr lang="en-US" sz="2000" dirty="0">
                <a:solidFill>
                  <a:schemeClr val="accent4"/>
                </a:solidFill>
                <a:latin typeface="Raleway"/>
              </a:rPr>
              <a:t>False</a:t>
            </a:r>
          </a:p>
        </p:txBody>
      </p:sp>
      <p:pic>
        <p:nvPicPr>
          <p:cNvPr id="7" name="Picture 6">
            <a:extLst>
              <a:ext uri="{FF2B5EF4-FFF2-40B4-BE49-F238E27FC236}">
                <a16:creationId xmlns:a16="http://schemas.microsoft.com/office/drawing/2014/main" id="{CBE6922C-558E-4A9B-BB25-2BBD02B08FBA}"/>
              </a:ext>
            </a:extLst>
          </p:cNvPr>
          <p:cNvPicPr>
            <a:picLocks noChangeAspect="1"/>
          </p:cNvPicPr>
          <p:nvPr/>
        </p:nvPicPr>
        <p:blipFill>
          <a:blip r:embed="rId2"/>
          <a:stretch>
            <a:fillRect/>
          </a:stretch>
        </p:blipFill>
        <p:spPr>
          <a:xfrm>
            <a:off x="7735330" y="3615762"/>
            <a:ext cx="1158446" cy="1158446"/>
          </a:xfrm>
          <a:prstGeom prst="rect">
            <a:avLst/>
          </a:prstGeom>
        </p:spPr>
      </p:pic>
    </p:spTree>
    <p:extLst>
      <p:ext uri="{BB962C8B-B14F-4D97-AF65-F5344CB8AC3E}">
        <p14:creationId xmlns:p14="http://schemas.microsoft.com/office/powerpoint/2010/main" val="9322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A0BD816-2F11-4A9D-AE90-91725863A791}"/>
              </a:ext>
            </a:extLst>
          </p:cNvPr>
          <p:cNvSpPr/>
          <p:nvPr/>
        </p:nvSpPr>
        <p:spPr>
          <a:xfrm>
            <a:off x="363919" y="3070756"/>
            <a:ext cx="1324720" cy="329494"/>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pic>
        <p:nvPicPr>
          <p:cNvPr id="8" name="Picture 7" descr="A close up of a logo&#10;&#10;Description automatically generated">
            <a:extLst>
              <a:ext uri="{FF2B5EF4-FFF2-40B4-BE49-F238E27FC236}">
                <a16:creationId xmlns:a16="http://schemas.microsoft.com/office/drawing/2014/main" id="{34C25DE1-B724-4906-B1CF-541F5654FD9F}"/>
              </a:ext>
            </a:extLst>
          </p:cNvPr>
          <p:cNvPicPr>
            <a:picLocks noChangeAspect="1"/>
          </p:cNvPicPr>
          <p:nvPr/>
        </p:nvPicPr>
        <p:blipFill>
          <a:blip r:embed="rId2"/>
          <a:stretch>
            <a:fillRect/>
          </a:stretch>
        </p:blipFill>
        <p:spPr>
          <a:xfrm>
            <a:off x="7563879" y="3379807"/>
            <a:ext cx="1380868" cy="1380868"/>
          </a:xfrm>
          <a:prstGeom prst="rect">
            <a:avLst/>
          </a:prstGeom>
        </p:spPr>
      </p:pic>
      <p:sp>
        <p:nvSpPr>
          <p:cNvPr id="6" name="Content Placeholder 2">
            <a:extLst>
              <a:ext uri="{FF2B5EF4-FFF2-40B4-BE49-F238E27FC236}">
                <a16:creationId xmlns:a16="http://schemas.microsoft.com/office/drawing/2014/main" id="{A3AE35B6-DC5D-41BE-A7DC-04DF2266C67C}"/>
              </a:ext>
            </a:extLst>
          </p:cNvPr>
          <p:cNvSpPr txBox="1">
            <a:spLocks/>
          </p:cNvSpPr>
          <p:nvPr/>
        </p:nvSpPr>
        <p:spPr>
          <a:xfrm>
            <a:off x="300592" y="1073259"/>
            <a:ext cx="8441964" cy="896790"/>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With Persistence you cannot restore process state in runtime.</a:t>
            </a:r>
          </a:p>
        </p:txBody>
      </p:sp>
      <p:sp>
        <p:nvSpPr>
          <p:cNvPr id="9" name="Rectangle 8">
            <a:extLst>
              <a:ext uri="{FF2B5EF4-FFF2-40B4-BE49-F238E27FC236}">
                <a16:creationId xmlns:a16="http://schemas.microsoft.com/office/drawing/2014/main" id="{DAACEB2E-20B8-4698-B7A0-795A6017A8D4}"/>
              </a:ext>
            </a:extLst>
          </p:cNvPr>
          <p:cNvSpPr/>
          <p:nvPr/>
        </p:nvSpPr>
        <p:spPr>
          <a:xfrm>
            <a:off x="300591" y="2217807"/>
            <a:ext cx="5316438" cy="1228478"/>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True</a:t>
            </a:r>
          </a:p>
          <a:p>
            <a:pPr marL="457200" indent="-457200">
              <a:lnSpc>
                <a:spcPct val="200000"/>
              </a:lnSpc>
              <a:buFont typeface="+mj-lt"/>
              <a:buAutoNum type="alphaLcParenR"/>
            </a:pPr>
            <a:r>
              <a:rPr lang="en-US" sz="2000" dirty="0">
                <a:solidFill>
                  <a:schemeClr val="bg1"/>
                </a:solidFill>
                <a:latin typeface="Raleway"/>
              </a:rPr>
              <a:t>False</a:t>
            </a:r>
          </a:p>
        </p:txBody>
      </p:sp>
    </p:spTree>
    <p:extLst>
      <p:ext uri="{BB962C8B-B14F-4D97-AF65-F5344CB8AC3E}">
        <p14:creationId xmlns:p14="http://schemas.microsoft.com/office/powerpoint/2010/main" val="117079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947695" cy="523220"/>
          </a:xfrm>
          <a:prstGeom prst="rect">
            <a:avLst/>
          </a:prstGeom>
          <a:noFill/>
        </p:spPr>
        <p:txBody>
          <a:bodyPr wrap="none" rtlCol="0">
            <a:spAutoFit/>
          </a:bodyPr>
          <a:lstStyle/>
          <a:p>
            <a:r>
              <a:rPr lang="en-IN" sz="2800" b="1" dirty="0">
                <a:solidFill>
                  <a:schemeClr val="accent2"/>
                </a:solidFill>
                <a:latin typeface="Raleway"/>
              </a:rPr>
              <a:t>Quiz</a:t>
            </a:r>
          </a:p>
        </p:txBody>
      </p:sp>
      <p:sp>
        <p:nvSpPr>
          <p:cNvPr id="4" name="Content Placeholder 2">
            <a:extLst>
              <a:ext uri="{FF2B5EF4-FFF2-40B4-BE49-F238E27FC236}">
                <a16:creationId xmlns:a16="http://schemas.microsoft.com/office/drawing/2014/main" id="{A16D931F-1577-44D6-BE32-D543190DD662}"/>
              </a:ext>
            </a:extLst>
          </p:cNvPr>
          <p:cNvSpPr txBox="1">
            <a:spLocks/>
          </p:cNvSpPr>
          <p:nvPr/>
        </p:nvSpPr>
        <p:spPr>
          <a:xfrm>
            <a:off x="300591" y="1073258"/>
            <a:ext cx="8270979" cy="688635"/>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The </a:t>
            </a:r>
            <a:r>
              <a:rPr lang="en-US" b="1" dirty="0" err="1">
                <a:latin typeface="Raleway"/>
              </a:rPr>
              <a:t>jBPM</a:t>
            </a:r>
            <a:r>
              <a:rPr lang="en-US" b="1" dirty="0">
                <a:latin typeface="Raleway"/>
              </a:rPr>
              <a:t> engine supports _____ transactions</a:t>
            </a:r>
          </a:p>
        </p:txBody>
      </p:sp>
      <p:sp>
        <p:nvSpPr>
          <p:cNvPr id="6" name="Rectangle 5">
            <a:extLst>
              <a:ext uri="{FF2B5EF4-FFF2-40B4-BE49-F238E27FC236}">
                <a16:creationId xmlns:a16="http://schemas.microsoft.com/office/drawing/2014/main" id="{7891D2D4-9981-448F-81B2-15FF3CA7A060}"/>
              </a:ext>
            </a:extLst>
          </p:cNvPr>
          <p:cNvSpPr/>
          <p:nvPr/>
        </p:nvSpPr>
        <p:spPr>
          <a:xfrm>
            <a:off x="300591" y="1930742"/>
            <a:ext cx="5316438" cy="2459584"/>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JTA</a:t>
            </a:r>
          </a:p>
          <a:p>
            <a:pPr marL="457200" indent="-457200">
              <a:lnSpc>
                <a:spcPct val="200000"/>
              </a:lnSpc>
              <a:buFont typeface="+mj-lt"/>
              <a:buAutoNum type="alphaLcParenR"/>
            </a:pPr>
            <a:r>
              <a:rPr lang="en-US" sz="2000" dirty="0">
                <a:solidFill>
                  <a:schemeClr val="accent4"/>
                </a:solidFill>
                <a:latin typeface="Raleway"/>
              </a:rPr>
              <a:t>Java</a:t>
            </a:r>
          </a:p>
          <a:p>
            <a:pPr marL="457200" indent="-457200">
              <a:lnSpc>
                <a:spcPct val="200000"/>
              </a:lnSpc>
              <a:buFont typeface="+mj-lt"/>
              <a:buAutoNum type="alphaLcParenR"/>
            </a:pPr>
            <a:r>
              <a:rPr lang="en-US" sz="2000" dirty="0">
                <a:solidFill>
                  <a:schemeClr val="accent4"/>
                </a:solidFill>
                <a:latin typeface="Raleway"/>
              </a:rPr>
              <a:t>XML</a:t>
            </a:r>
          </a:p>
          <a:p>
            <a:pPr marL="457200" indent="-457200">
              <a:lnSpc>
                <a:spcPct val="200000"/>
              </a:lnSpc>
              <a:buFont typeface="+mj-lt"/>
              <a:buAutoNum type="alphaLcParenR"/>
            </a:pPr>
            <a:r>
              <a:rPr lang="en-US" sz="2000" dirty="0">
                <a:solidFill>
                  <a:schemeClr val="accent4"/>
                </a:solidFill>
                <a:latin typeface="Raleway"/>
              </a:rPr>
              <a:t>Database</a:t>
            </a:r>
          </a:p>
        </p:txBody>
      </p:sp>
      <p:pic>
        <p:nvPicPr>
          <p:cNvPr id="8" name="Picture 7">
            <a:extLst>
              <a:ext uri="{FF2B5EF4-FFF2-40B4-BE49-F238E27FC236}">
                <a16:creationId xmlns:a16="http://schemas.microsoft.com/office/drawing/2014/main" id="{C822F460-F727-46DF-AEF3-2624FF493989}"/>
              </a:ext>
            </a:extLst>
          </p:cNvPr>
          <p:cNvPicPr>
            <a:picLocks noChangeAspect="1"/>
          </p:cNvPicPr>
          <p:nvPr/>
        </p:nvPicPr>
        <p:blipFill>
          <a:blip r:embed="rId2"/>
          <a:stretch>
            <a:fillRect/>
          </a:stretch>
        </p:blipFill>
        <p:spPr>
          <a:xfrm>
            <a:off x="7871254" y="3615762"/>
            <a:ext cx="1158446" cy="1158446"/>
          </a:xfrm>
          <a:prstGeom prst="rect">
            <a:avLst/>
          </a:prstGeom>
        </p:spPr>
      </p:pic>
    </p:spTree>
    <p:extLst>
      <p:ext uri="{BB962C8B-B14F-4D97-AF65-F5344CB8AC3E}">
        <p14:creationId xmlns:p14="http://schemas.microsoft.com/office/powerpoint/2010/main" val="366972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1C0767D-0D6D-404E-A820-A22CF82C9581}"/>
              </a:ext>
            </a:extLst>
          </p:cNvPr>
          <p:cNvSpPr/>
          <p:nvPr/>
        </p:nvSpPr>
        <p:spPr>
          <a:xfrm>
            <a:off x="389800" y="2211620"/>
            <a:ext cx="2041165" cy="329494"/>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pic>
        <p:nvPicPr>
          <p:cNvPr id="8" name="Picture 7" descr="A close up of a logo&#10;&#10;Description automatically generated">
            <a:extLst>
              <a:ext uri="{FF2B5EF4-FFF2-40B4-BE49-F238E27FC236}">
                <a16:creationId xmlns:a16="http://schemas.microsoft.com/office/drawing/2014/main" id="{34C25DE1-B724-4906-B1CF-541F5654FD9F}"/>
              </a:ext>
            </a:extLst>
          </p:cNvPr>
          <p:cNvPicPr>
            <a:picLocks noChangeAspect="1"/>
          </p:cNvPicPr>
          <p:nvPr/>
        </p:nvPicPr>
        <p:blipFill>
          <a:blip r:embed="rId2"/>
          <a:stretch>
            <a:fillRect/>
          </a:stretch>
        </p:blipFill>
        <p:spPr>
          <a:xfrm>
            <a:off x="7563879" y="3379807"/>
            <a:ext cx="1380868" cy="1380868"/>
          </a:xfrm>
          <a:prstGeom prst="rect">
            <a:avLst/>
          </a:prstGeom>
        </p:spPr>
      </p:pic>
      <p:sp>
        <p:nvSpPr>
          <p:cNvPr id="7" name="Content Placeholder 2">
            <a:extLst>
              <a:ext uri="{FF2B5EF4-FFF2-40B4-BE49-F238E27FC236}">
                <a16:creationId xmlns:a16="http://schemas.microsoft.com/office/drawing/2014/main" id="{26CC4548-97C5-4BB5-AB6E-561ACB4549D8}"/>
              </a:ext>
            </a:extLst>
          </p:cNvPr>
          <p:cNvSpPr txBox="1">
            <a:spLocks/>
          </p:cNvSpPr>
          <p:nvPr/>
        </p:nvSpPr>
        <p:spPr>
          <a:xfrm>
            <a:off x="300591" y="1073259"/>
            <a:ext cx="8308149" cy="629162"/>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The </a:t>
            </a:r>
            <a:r>
              <a:rPr lang="en-US" b="1" dirty="0" err="1">
                <a:latin typeface="Raleway"/>
              </a:rPr>
              <a:t>jBPM</a:t>
            </a:r>
            <a:r>
              <a:rPr lang="en-US" b="1" dirty="0">
                <a:latin typeface="Raleway"/>
              </a:rPr>
              <a:t> engine supports _____ transactions</a:t>
            </a:r>
          </a:p>
        </p:txBody>
      </p:sp>
      <p:sp>
        <p:nvSpPr>
          <p:cNvPr id="10" name="Rectangle 9">
            <a:extLst>
              <a:ext uri="{FF2B5EF4-FFF2-40B4-BE49-F238E27FC236}">
                <a16:creationId xmlns:a16="http://schemas.microsoft.com/office/drawing/2014/main" id="{04C51D25-F7CE-49B9-86F9-024500EB1520}"/>
              </a:ext>
            </a:extLst>
          </p:cNvPr>
          <p:cNvSpPr/>
          <p:nvPr/>
        </p:nvSpPr>
        <p:spPr>
          <a:xfrm>
            <a:off x="300591" y="1930742"/>
            <a:ext cx="5316438" cy="2459584"/>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bg1"/>
                </a:solidFill>
                <a:latin typeface="Raleway"/>
              </a:rPr>
              <a:t>JTA</a:t>
            </a:r>
          </a:p>
          <a:p>
            <a:pPr marL="457200" indent="-457200">
              <a:lnSpc>
                <a:spcPct val="200000"/>
              </a:lnSpc>
              <a:buFont typeface="+mj-lt"/>
              <a:buAutoNum type="alphaLcParenR"/>
            </a:pPr>
            <a:r>
              <a:rPr lang="en-US" sz="2000" dirty="0">
                <a:solidFill>
                  <a:schemeClr val="accent4"/>
                </a:solidFill>
                <a:latin typeface="Raleway"/>
              </a:rPr>
              <a:t>Java</a:t>
            </a:r>
          </a:p>
          <a:p>
            <a:pPr marL="457200" indent="-457200">
              <a:lnSpc>
                <a:spcPct val="200000"/>
              </a:lnSpc>
              <a:buFont typeface="+mj-lt"/>
              <a:buAutoNum type="alphaLcParenR"/>
            </a:pPr>
            <a:r>
              <a:rPr lang="en-US" sz="2000" dirty="0">
                <a:solidFill>
                  <a:schemeClr val="accent4"/>
                </a:solidFill>
                <a:latin typeface="Raleway"/>
              </a:rPr>
              <a:t>XML</a:t>
            </a:r>
          </a:p>
          <a:p>
            <a:pPr marL="457200" indent="-457200">
              <a:lnSpc>
                <a:spcPct val="200000"/>
              </a:lnSpc>
              <a:buFont typeface="+mj-lt"/>
              <a:buAutoNum type="alphaLcParenR"/>
            </a:pPr>
            <a:r>
              <a:rPr lang="en-US" sz="2000" dirty="0">
                <a:solidFill>
                  <a:schemeClr val="accent4"/>
                </a:solidFill>
                <a:latin typeface="Raleway"/>
              </a:rPr>
              <a:t>Database</a:t>
            </a:r>
          </a:p>
        </p:txBody>
      </p:sp>
    </p:spTree>
    <p:extLst>
      <p:ext uri="{BB962C8B-B14F-4D97-AF65-F5344CB8AC3E}">
        <p14:creationId xmlns:p14="http://schemas.microsoft.com/office/powerpoint/2010/main" val="53104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E5314D44-6759-4E3D-AFB4-621E7B408650}"/>
              </a:ext>
            </a:extLst>
          </p:cNvPr>
          <p:cNvSpPr>
            <a:spLocks noGrp="1"/>
          </p:cNvSpPr>
          <p:nvPr>
            <p:ph type="body" sz="quarter" idx="10"/>
          </p:nvPr>
        </p:nvSpPr>
        <p:spPr>
          <a:xfrm>
            <a:off x="476373" y="2423696"/>
            <a:ext cx="4586281" cy="576956"/>
          </a:xfrm>
        </p:spPr>
        <p:txBody>
          <a:bodyPr anchor="ctr"/>
          <a:lstStyle/>
          <a:p>
            <a:r>
              <a:rPr lang="en-US" dirty="0"/>
              <a:t>Conclusion</a:t>
            </a:r>
          </a:p>
        </p:txBody>
      </p:sp>
    </p:spTree>
    <p:extLst>
      <p:ext uri="{BB962C8B-B14F-4D97-AF65-F5344CB8AC3E}">
        <p14:creationId xmlns:p14="http://schemas.microsoft.com/office/powerpoint/2010/main" val="9409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BF49B59-3A78-4EFB-8554-2C03D6A02DE3}"/>
              </a:ext>
            </a:extLst>
          </p:cNvPr>
          <p:cNvSpPr/>
          <p:nvPr/>
        </p:nvSpPr>
        <p:spPr>
          <a:xfrm>
            <a:off x="5900481" y="2656127"/>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06</a:t>
            </a:r>
          </a:p>
        </p:txBody>
      </p:sp>
      <p:sp>
        <p:nvSpPr>
          <p:cNvPr id="36" name="Rectangle 35">
            <a:extLst>
              <a:ext uri="{FF2B5EF4-FFF2-40B4-BE49-F238E27FC236}">
                <a16:creationId xmlns:a16="http://schemas.microsoft.com/office/drawing/2014/main" id="{75BAB258-5F37-4145-AB76-82845C62CC95}"/>
              </a:ext>
            </a:extLst>
          </p:cNvPr>
          <p:cNvSpPr/>
          <p:nvPr/>
        </p:nvSpPr>
        <p:spPr>
          <a:xfrm>
            <a:off x="5901028" y="1463546"/>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03</a:t>
            </a:r>
          </a:p>
        </p:txBody>
      </p:sp>
      <p:sp>
        <p:nvSpPr>
          <p:cNvPr id="38" name="Rectangle 37">
            <a:extLst>
              <a:ext uri="{FF2B5EF4-FFF2-40B4-BE49-F238E27FC236}">
                <a16:creationId xmlns:a16="http://schemas.microsoft.com/office/drawing/2014/main" id="{D4CDC6B9-ADF7-4838-A4A2-FC3A4C63937F}"/>
              </a:ext>
            </a:extLst>
          </p:cNvPr>
          <p:cNvSpPr/>
          <p:nvPr/>
        </p:nvSpPr>
        <p:spPr>
          <a:xfrm>
            <a:off x="3189941" y="2637759"/>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05</a:t>
            </a:r>
          </a:p>
        </p:txBody>
      </p:sp>
      <p:sp>
        <p:nvSpPr>
          <p:cNvPr id="39" name="Rectangle 38">
            <a:extLst>
              <a:ext uri="{FF2B5EF4-FFF2-40B4-BE49-F238E27FC236}">
                <a16:creationId xmlns:a16="http://schemas.microsoft.com/office/drawing/2014/main" id="{41B6E695-EDEA-4268-8946-9AC9AF07F21A}"/>
              </a:ext>
            </a:extLst>
          </p:cNvPr>
          <p:cNvSpPr/>
          <p:nvPr/>
        </p:nvSpPr>
        <p:spPr>
          <a:xfrm>
            <a:off x="3178511" y="1463546"/>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02</a:t>
            </a:r>
          </a:p>
        </p:txBody>
      </p:sp>
      <p:sp>
        <p:nvSpPr>
          <p:cNvPr id="41" name="Rectangle 40">
            <a:extLst>
              <a:ext uri="{FF2B5EF4-FFF2-40B4-BE49-F238E27FC236}">
                <a16:creationId xmlns:a16="http://schemas.microsoft.com/office/drawing/2014/main"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04</a:t>
            </a:r>
          </a:p>
        </p:txBody>
      </p:sp>
      <p:sp>
        <p:nvSpPr>
          <p:cNvPr id="42" name="Rectangle 41">
            <a:extLst>
              <a:ext uri="{FF2B5EF4-FFF2-40B4-BE49-F238E27FC236}">
                <a16:creationId xmlns:a16="http://schemas.microsoft.com/office/drawing/2014/main"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01</a:t>
            </a:r>
          </a:p>
        </p:txBody>
      </p:sp>
      <p:sp>
        <p:nvSpPr>
          <p:cNvPr id="44" name="TextBox 61">
            <a:extLst>
              <a:ext uri="{FF2B5EF4-FFF2-40B4-BE49-F238E27FC236}">
                <a16:creationId xmlns:a16="http://schemas.microsoft.com/office/drawing/2014/main" id="{E0EC0A93-4CD1-4A8A-8EF3-35C9ADD2BC64}"/>
              </a:ext>
            </a:extLst>
          </p:cNvPr>
          <p:cNvSpPr txBox="1"/>
          <p:nvPr/>
        </p:nvSpPr>
        <p:spPr>
          <a:xfrm>
            <a:off x="1041104" y="158074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Runtime state</a:t>
            </a:r>
          </a:p>
        </p:txBody>
      </p:sp>
      <p:sp>
        <p:nvSpPr>
          <p:cNvPr id="46" name="TextBox 63">
            <a:extLst>
              <a:ext uri="{FF2B5EF4-FFF2-40B4-BE49-F238E27FC236}">
                <a16:creationId xmlns:a16="http://schemas.microsoft.com/office/drawing/2014/main" id="{6FC67BF3-9A15-41AB-8127-DE51184EB928}"/>
              </a:ext>
            </a:extLst>
          </p:cNvPr>
          <p:cNvSpPr txBox="1"/>
          <p:nvPr/>
        </p:nvSpPr>
        <p:spPr>
          <a:xfrm>
            <a:off x="1020968" y="2767885"/>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transactions</a:t>
            </a:r>
          </a:p>
        </p:txBody>
      </p:sp>
      <p:sp>
        <p:nvSpPr>
          <p:cNvPr id="50" name="TextBox 67">
            <a:extLst>
              <a:ext uri="{FF2B5EF4-FFF2-40B4-BE49-F238E27FC236}">
                <a16:creationId xmlns:a16="http://schemas.microsoft.com/office/drawing/2014/main" id="{5A4FD135-835F-429E-9BCE-F56FCD14A3B7}"/>
              </a:ext>
            </a:extLst>
          </p:cNvPr>
          <p:cNvSpPr txBox="1"/>
          <p:nvPr/>
        </p:nvSpPr>
        <p:spPr>
          <a:xfrm>
            <a:off x="3716265" y="1580746"/>
            <a:ext cx="2342362"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Process Definitions</a:t>
            </a:r>
          </a:p>
        </p:txBody>
      </p:sp>
      <p:sp>
        <p:nvSpPr>
          <p:cNvPr id="52" name="TextBox 69">
            <a:extLst>
              <a:ext uri="{FF2B5EF4-FFF2-40B4-BE49-F238E27FC236}">
                <a16:creationId xmlns:a16="http://schemas.microsoft.com/office/drawing/2014/main" id="{228D26D8-0002-4740-9243-84B88DDEDE9E}"/>
              </a:ext>
            </a:extLst>
          </p:cNvPr>
          <p:cNvSpPr txBox="1"/>
          <p:nvPr/>
        </p:nvSpPr>
        <p:spPr>
          <a:xfrm>
            <a:off x="3746204" y="275049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Quiz</a:t>
            </a:r>
          </a:p>
        </p:txBody>
      </p:sp>
      <p:sp>
        <p:nvSpPr>
          <p:cNvPr id="56" name="TextBox 73">
            <a:extLst>
              <a:ext uri="{FF2B5EF4-FFF2-40B4-BE49-F238E27FC236}">
                <a16:creationId xmlns:a16="http://schemas.microsoft.com/office/drawing/2014/main" id="{FA72E1EC-E70E-4B04-9CE6-267BFAAC1248}"/>
              </a:ext>
            </a:extLst>
          </p:cNvPr>
          <p:cNvSpPr txBox="1"/>
          <p:nvPr/>
        </p:nvSpPr>
        <p:spPr>
          <a:xfrm>
            <a:off x="6455653" y="1570482"/>
            <a:ext cx="2286011"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History log</a:t>
            </a:r>
          </a:p>
        </p:txBody>
      </p:sp>
      <p:sp>
        <p:nvSpPr>
          <p:cNvPr id="58" name="TextBox 75">
            <a:extLst>
              <a:ext uri="{FF2B5EF4-FFF2-40B4-BE49-F238E27FC236}">
                <a16:creationId xmlns:a16="http://schemas.microsoft.com/office/drawing/2014/main" id="{AC3B0D3B-7837-475C-9F5E-E46CB0A01960}"/>
              </a:ext>
            </a:extLst>
          </p:cNvPr>
          <p:cNvSpPr txBox="1"/>
          <p:nvPr/>
        </p:nvSpPr>
        <p:spPr>
          <a:xfrm>
            <a:off x="6455653" y="2767885"/>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conclusion</a:t>
            </a:r>
          </a:p>
        </p:txBody>
      </p:sp>
      <p:sp>
        <p:nvSpPr>
          <p:cNvPr id="61" name="Text Placeholder 60">
            <a:extLst>
              <a:ext uri="{FF2B5EF4-FFF2-40B4-BE49-F238E27FC236}">
                <a16:creationId xmlns:a16="http://schemas.microsoft.com/office/drawing/2014/main" id="{7A733E1E-77CE-430D-A90A-A2BFB319F7F1}"/>
              </a:ext>
            </a:extLst>
          </p:cNvPr>
          <p:cNvSpPr>
            <a:spLocks noGrp="1"/>
          </p:cNvSpPr>
          <p:nvPr>
            <p:ph type="body" sz="quarter" idx="12"/>
          </p:nvPr>
        </p:nvSpPr>
        <p:spPr>
          <a:xfrm>
            <a:off x="3464261" y="442454"/>
            <a:ext cx="4103688" cy="576956"/>
          </a:xfrm>
        </p:spPr>
        <p:txBody>
          <a:bodyPr/>
          <a:lstStyle/>
          <a:p>
            <a:r>
              <a:rPr lang="en-US" dirty="0"/>
              <a:t>Agenda</a:t>
            </a:r>
          </a:p>
        </p:txBody>
      </p:sp>
      <p:sp>
        <p:nvSpPr>
          <p:cNvPr id="21" name="Rectangle 20">
            <a:extLst>
              <a:ext uri="{FF2B5EF4-FFF2-40B4-BE49-F238E27FC236}">
                <a16:creationId xmlns:a16="http://schemas.microsoft.com/office/drawing/2014/main" id="{29C00010-0FDD-43E5-BF0D-3DBB0AEFF20D}"/>
              </a:ext>
            </a:extLst>
          </p:cNvPr>
          <p:cNvSpPr/>
          <p:nvPr/>
        </p:nvSpPr>
        <p:spPr>
          <a:xfrm>
            <a:off x="492464" y="3776053"/>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07</a:t>
            </a:r>
          </a:p>
        </p:txBody>
      </p:sp>
      <p:sp>
        <p:nvSpPr>
          <p:cNvPr id="22" name="TextBox 67">
            <a:extLst>
              <a:ext uri="{FF2B5EF4-FFF2-40B4-BE49-F238E27FC236}">
                <a16:creationId xmlns:a16="http://schemas.microsoft.com/office/drawing/2014/main" id="{36E96B52-D07D-4442-912B-CEEBBF9E15BA}"/>
              </a:ext>
            </a:extLst>
          </p:cNvPr>
          <p:cNvSpPr txBox="1"/>
          <p:nvPr/>
        </p:nvSpPr>
        <p:spPr>
          <a:xfrm>
            <a:off x="1030218" y="3893253"/>
            <a:ext cx="2342362"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Hands-on</a:t>
            </a:r>
          </a:p>
        </p:txBody>
      </p:sp>
    </p:spTree>
    <p:extLst>
      <p:ext uri="{BB962C8B-B14F-4D97-AF65-F5344CB8AC3E}">
        <p14:creationId xmlns:p14="http://schemas.microsoft.com/office/powerpoint/2010/main" val="3225369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736373" cy="523220"/>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604878"/>
                </a:solidFill>
                <a:effectLst/>
                <a:uLnTx/>
                <a:uFillTx/>
                <a:latin typeface="Raleway"/>
                <a:ea typeface="+mn-ea"/>
                <a:cs typeface="+mn-cs"/>
              </a:rPr>
              <a:t>Summary</a:t>
            </a:r>
          </a:p>
        </p:txBody>
      </p:sp>
      <p:grpSp>
        <p:nvGrpSpPr>
          <p:cNvPr id="3" name="Group 2">
            <a:extLst>
              <a:ext uri="{FF2B5EF4-FFF2-40B4-BE49-F238E27FC236}">
                <a16:creationId xmlns:a16="http://schemas.microsoft.com/office/drawing/2014/main" id="{5AB5A4A8-3753-425E-AF77-9F9E452DF1DB}"/>
              </a:ext>
            </a:extLst>
          </p:cNvPr>
          <p:cNvGrpSpPr/>
          <p:nvPr/>
        </p:nvGrpSpPr>
        <p:grpSpPr>
          <a:xfrm>
            <a:off x="399446" y="820782"/>
            <a:ext cx="6446197" cy="3562532"/>
            <a:chOff x="300592" y="1073259"/>
            <a:chExt cx="6870593" cy="4749595"/>
          </a:xfrm>
          <a:solidFill>
            <a:schemeClr val="bg1">
              <a:lumMod val="95000"/>
            </a:schemeClr>
          </a:solidFill>
        </p:grpSpPr>
        <p:sp>
          <p:nvSpPr>
            <p:cNvPr id="4" name="Content Placeholder 2">
              <a:extLst>
                <a:ext uri="{FF2B5EF4-FFF2-40B4-BE49-F238E27FC236}">
                  <a16:creationId xmlns:a16="http://schemas.microsoft.com/office/drawing/2014/main" id="{3F2DE617-54F9-4B30-8CF7-F848CCE90E0D}"/>
                </a:ext>
              </a:extLst>
            </p:cNvPr>
            <p:cNvSpPr txBox="1">
              <a:spLocks/>
            </p:cNvSpPr>
            <p:nvPr/>
          </p:nvSpPr>
          <p:spPr>
            <a:xfrm>
              <a:off x="300592" y="1073259"/>
              <a:ext cx="6870593" cy="4749595"/>
            </a:xfrm>
            <a:prstGeom prst="roundRect">
              <a:avLst/>
            </a:prstGeom>
            <a:no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800" b="1" i="0" u="none" strike="noStrike" kern="1200" cap="none" spc="0" normalizeH="0" baseline="0" noProof="0" dirty="0">
                  <a:ln>
                    <a:noFill/>
                  </a:ln>
                  <a:solidFill>
                    <a:prstClr val="black"/>
                  </a:solidFill>
                  <a:effectLst/>
                  <a:uLnTx/>
                  <a:uFillTx/>
                  <a:ea typeface="+mn-ea"/>
                  <a:cs typeface="+mn-cs"/>
                </a:rPr>
                <a:t>In this session, you have learnt:</a:t>
              </a:r>
            </a:p>
          </p:txBody>
        </p:sp>
        <p:sp>
          <p:nvSpPr>
            <p:cNvPr id="6" name="Rectangle 5">
              <a:extLst>
                <a:ext uri="{FF2B5EF4-FFF2-40B4-BE49-F238E27FC236}">
                  <a16:creationId xmlns:a16="http://schemas.microsoft.com/office/drawing/2014/main" id="{CF1778C6-BE88-4FBB-BF05-01D3E03F9D4B}"/>
                </a:ext>
              </a:extLst>
            </p:cNvPr>
            <p:cNvSpPr/>
            <p:nvPr/>
          </p:nvSpPr>
          <p:spPr>
            <a:xfrm>
              <a:off x="676237" y="1820643"/>
              <a:ext cx="4572000" cy="1674404"/>
            </a:xfrm>
            <a:prstGeom prst="rect">
              <a:avLst/>
            </a:prstGeom>
            <a:noFill/>
          </p:spPr>
          <p:txBody>
            <a:bodyPr>
              <a:spAutoFit/>
            </a:bodyPr>
            <a:lstStyle/>
            <a:p>
              <a:pPr marL="342900" lvl="0" indent="-342900">
                <a:lnSpc>
                  <a:spcPct val="150000"/>
                </a:lnSpc>
                <a:buFont typeface="Wingdings" panose="05000000000000000000" pitchFamily="2" charset="2"/>
                <a:buChar char="§"/>
              </a:pPr>
              <a:r>
                <a:rPr lang="en-US" sz="1300" dirty="0">
                  <a:latin typeface="Raleway"/>
                </a:rPr>
                <a:t>Runtime State</a:t>
              </a:r>
            </a:p>
            <a:p>
              <a:pPr marL="342900" lvl="0" indent="-342900">
                <a:lnSpc>
                  <a:spcPct val="150000"/>
                </a:lnSpc>
                <a:buFont typeface="Wingdings" panose="05000000000000000000" pitchFamily="2" charset="2"/>
                <a:buChar char="§"/>
              </a:pPr>
              <a:r>
                <a:rPr lang="en-US" sz="1300" dirty="0">
                  <a:latin typeface="Raleway"/>
                </a:rPr>
                <a:t>Process Definitions</a:t>
              </a:r>
            </a:p>
            <a:p>
              <a:pPr marL="342900" lvl="0" indent="-342900">
                <a:lnSpc>
                  <a:spcPct val="150000"/>
                </a:lnSpc>
                <a:buFont typeface="Wingdings" panose="05000000000000000000" pitchFamily="2" charset="2"/>
                <a:buChar char="§"/>
              </a:pPr>
              <a:r>
                <a:rPr lang="en-US" sz="1300" dirty="0">
                  <a:latin typeface="Raleway"/>
                </a:rPr>
                <a:t>History Log</a:t>
              </a:r>
            </a:p>
            <a:p>
              <a:pPr marL="342900" lvl="0" indent="-342900">
                <a:lnSpc>
                  <a:spcPct val="150000"/>
                </a:lnSpc>
                <a:buFont typeface="Wingdings" panose="05000000000000000000" pitchFamily="2" charset="2"/>
                <a:buChar char="§"/>
              </a:pPr>
              <a:r>
                <a:rPr lang="en-US" sz="1300" dirty="0">
                  <a:latin typeface="Raleway"/>
                </a:rPr>
                <a:t>Transactions</a:t>
              </a:r>
            </a:p>
          </p:txBody>
        </p:sp>
      </p:grpSp>
      <p:grpSp>
        <p:nvGrpSpPr>
          <p:cNvPr id="13" name="Group 12">
            <a:extLst>
              <a:ext uri="{FF2B5EF4-FFF2-40B4-BE49-F238E27FC236}">
                <a16:creationId xmlns:a16="http://schemas.microsoft.com/office/drawing/2014/main" id="{82A1674A-3C7A-4C9A-832F-60B0C78FB80A}"/>
              </a:ext>
            </a:extLst>
          </p:cNvPr>
          <p:cNvGrpSpPr/>
          <p:nvPr/>
        </p:nvGrpSpPr>
        <p:grpSpPr>
          <a:xfrm>
            <a:off x="6845643" y="2103382"/>
            <a:ext cx="1334528" cy="936736"/>
            <a:chOff x="6456719" y="2129195"/>
            <a:chExt cx="1720810" cy="1207876"/>
          </a:xfrm>
          <a:effectLst>
            <a:outerShdw blurRad="50800" dist="38100" dir="2700000" algn="tl" rotWithShape="0">
              <a:prstClr val="black">
                <a:alpha val="40000"/>
              </a:prstClr>
            </a:outerShdw>
          </a:effectLst>
        </p:grpSpPr>
        <p:pic>
          <p:nvPicPr>
            <p:cNvPr id="12" name="Picture 11" descr="A screenshot of a cell phone&#10;&#10;Description automatically generated">
              <a:extLst>
                <a:ext uri="{FF2B5EF4-FFF2-40B4-BE49-F238E27FC236}">
                  <a16:creationId xmlns:a16="http://schemas.microsoft.com/office/drawing/2014/main" id="{9758136D-0842-483F-B36F-03CC86190083}"/>
                </a:ext>
              </a:extLst>
            </p:cNvPr>
            <p:cNvPicPr>
              <a:picLocks noChangeAspect="1"/>
            </p:cNvPicPr>
            <p:nvPr/>
          </p:nvPicPr>
          <p:blipFill>
            <a:blip r:embed="rId2"/>
            <a:stretch>
              <a:fillRect/>
            </a:stretch>
          </p:blipFill>
          <p:spPr>
            <a:xfrm>
              <a:off x="6456719" y="2129195"/>
              <a:ext cx="1720810" cy="1207876"/>
            </a:xfrm>
            <a:prstGeom prst="rect">
              <a:avLst/>
            </a:prstGeom>
          </p:spPr>
        </p:pic>
        <p:pic>
          <p:nvPicPr>
            <p:cNvPr id="10" name="Picture 9" descr="A picture containing object&#10;&#10;Description automatically generated">
              <a:extLst>
                <a:ext uri="{FF2B5EF4-FFF2-40B4-BE49-F238E27FC236}">
                  <a16:creationId xmlns:a16="http://schemas.microsoft.com/office/drawing/2014/main" id="{82E9C1EC-F074-478B-B3B0-FC82D7564DA1}"/>
                </a:ext>
              </a:extLst>
            </p:cNvPr>
            <p:cNvPicPr>
              <a:picLocks noChangeAspect="1"/>
            </p:cNvPicPr>
            <p:nvPr/>
          </p:nvPicPr>
          <p:blipFill>
            <a:blip r:embed="rId3"/>
            <a:stretch>
              <a:fillRect/>
            </a:stretch>
          </p:blipFill>
          <p:spPr>
            <a:xfrm>
              <a:off x="7512907" y="2476011"/>
              <a:ext cx="558613" cy="558613"/>
            </a:xfrm>
            <a:prstGeom prst="rect">
              <a:avLst/>
            </a:prstGeom>
          </p:spPr>
        </p:pic>
      </p:grpSp>
    </p:spTree>
    <p:extLst>
      <p:ext uri="{BB962C8B-B14F-4D97-AF65-F5344CB8AC3E}">
        <p14:creationId xmlns:p14="http://schemas.microsoft.com/office/powerpoint/2010/main" val="162177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69D161-3476-48A7-9627-CDE7ABD36310}"/>
              </a:ext>
            </a:extLst>
          </p:cNvPr>
          <p:cNvSpPr>
            <a:spLocks noGrp="1"/>
          </p:cNvSpPr>
          <p:nvPr>
            <p:ph type="body" sz="quarter" idx="10"/>
          </p:nvPr>
        </p:nvSpPr>
        <p:spPr/>
        <p:txBody>
          <a:bodyPr/>
          <a:lstStyle/>
          <a:p>
            <a:r>
              <a:rPr lang="en-IN" dirty="0"/>
              <a:t>Hands-On</a:t>
            </a:r>
          </a:p>
        </p:txBody>
      </p:sp>
      <p:sp>
        <p:nvSpPr>
          <p:cNvPr id="3" name="Text Placeholder 2">
            <a:extLst>
              <a:ext uri="{FF2B5EF4-FFF2-40B4-BE49-F238E27FC236}">
                <a16:creationId xmlns:a16="http://schemas.microsoft.com/office/drawing/2014/main" id="{C339008D-B259-44F1-A7B4-2C1CA5EAC154}"/>
              </a:ext>
            </a:extLst>
          </p:cNvPr>
          <p:cNvSpPr>
            <a:spLocks noGrp="1"/>
          </p:cNvSpPr>
          <p:nvPr>
            <p:ph type="body" sz="quarter" idx="11"/>
          </p:nvPr>
        </p:nvSpPr>
        <p:spPr/>
        <p:txBody>
          <a:bodyPr/>
          <a:lstStyle/>
          <a:p>
            <a:r>
              <a:rPr lang="en-IN" dirty="0"/>
              <a:t>Practical </a:t>
            </a:r>
          </a:p>
        </p:txBody>
      </p:sp>
    </p:spTree>
    <p:extLst>
      <p:ext uri="{BB962C8B-B14F-4D97-AF65-F5344CB8AC3E}">
        <p14:creationId xmlns:p14="http://schemas.microsoft.com/office/powerpoint/2010/main" val="3160719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108269" cy="523220"/>
          </a:xfrm>
          <a:prstGeom prst="rect">
            <a:avLst/>
          </a:prstGeom>
          <a:noFill/>
        </p:spPr>
        <p:txBody>
          <a:bodyPr wrap="none" rtlCol="0">
            <a:spAutoFit/>
          </a:bodyPr>
          <a:lstStyle/>
          <a:p>
            <a:r>
              <a:rPr lang="en-IN" sz="2800" b="1" dirty="0">
                <a:solidFill>
                  <a:schemeClr val="accent2"/>
                </a:solidFill>
                <a:latin typeface="Raleway"/>
              </a:rPr>
              <a:t>Hands-On 1</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739746"/>
          </a:xfrm>
          <a:prstGeom prst="roundRect">
            <a:avLst/>
          </a:prstGeom>
          <a:solidFill>
            <a:schemeClr val="bg1">
              <a:lumMod val="95000"/>
            </a:schemeClr>
          </a:solidFill>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Create Leave Approval process with Persistence enabled</a:t>
            </a:r>
          </a:p>
          <a:p>
            <a:r>
              <a:rPr lang="en-US" dirty="0"/>
              <a:t>Create various User Task Steps and check if data get stored into tables</a:t>
            </a:r>
          </a:p>
        </p:txBody>
      </p:sp>
    </p:spTree>
    <p:extLst>
      <p:ext uri="{BB962C8B-B14F-4D97-AF65-F5344CB8AC3E}">
        <p14:creationId xmlns:p14="http://schemas.microsoft.com/office/powerpoint/2010/main" val="3399972878"/>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a16="http://schemas.microsoft.com/office/drawing/2014/main" id="{1B9B9199-166E-4BFD-9B85-5CA80213BE93}"/>
              </a:ext>
            </a:extLst>
          </p:cNvPr>
          <p:cNvGrpSpPr/>
          <p:nvPr/>
        </p:nvGrpSpPr>
        <p:grpSpPr>
          <a:xfrm>
            <a:off x="924894" y="1655664"/>
            <a:ext cx="7294211" cy="3083597"/>
            <a:chOff x="591670" y="2090218"/>
            <a:chExt cx="10706973" cy="4526327"/>
          </a:xfrm>
        </p:grpSpPr>
        <p:pic>
          <p:nvPicPr>
            <p:cNvPr id="12" name="Picture 11">
              <a:extLst>
                <a:ext uri="{FF2B5EF4-FFF2-40B4-BE49-F238E27FC236}">
                  <a16:creationId xmlns:a16="http://schemas.microsoft.com/office/drawing/2014/main" id="{8792E514-88A8-44EC-8F50-1004CFC1F2BD}"/>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a16="http://schemas.microsoft.com/office/drawing/2014/main"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 +91-7847955955</a:t>
              </a:r>
            </a:p>
          </p:txBody>
        </p:sp>
        <p:sp>
          <p:nvSpPr>
            <p:cNvPr id="14" name="TextBox 13">
              <a:extLst>
                <a:ext uri="{FF2B5EF4-FFF2-40B4-BE49-F238E27FC236}">
                  <a16:creationId xmlns:a16="http://schemas.microsoft.com/office/drawing/2014/main"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 1-800-216-8930 (TOLL FREE)</a:t>
              </a:r>
            </a:p>
          </p:txBody>
        </p:sp>
        <p:sp>
          <p:nvSpPr>
            <p:cNvPr id="15" name="TextBox 14">
              <a:extLst>
                <a:ext uri="{FF2B5EF4-FFF2-40B4-BE49-F238E27FC236}">
                  <a16:creationId xmlns:a16="http://schemas.microsoft.com/office/drawing/2014/main" id="{C5F3A766-3167-4485-A3B1-18C2C60B1D16}"/>
                </a:ext>
              </a:extLst>
            </p:cNvPr>
            <p:cNvSpPr txBox="1"/>
            <p:nvPr/>
          </p:nvSpPr>
          <p:spPr>
            <a:xfrm>
              <a:off x="6880643" y="4099242"/>
              <a:ext cx="3184086" cy="440482"/>
            </a:xfrm>
            <a:prstGeom prst="rect">
              <a:avLst/>
            </a:prstGeom>
            <a:noFill/>
          </p:spPr>
          <p:txBody>
            <a:bodyPr wrap="none" rtlCol="0">
              <a:spAutoFit/>
            </a:bodyPr>
            <a:lstStyle/>
            <a:p>
              <a:r>
                <a:rPr lang="en-US" b="1">
                  <a:solidFill>
                    <a:srgbClr val="7671B3"/>
                  </a:solidFill>
                  <a:latin typeface="Raleway"/>
                </a:rPr>
                <a:t>support@</a:t>
              </a:r>
              <a:r>
                <a:rPr lang="en-US" b="1" dirty="0">
                  <a:solidFill>
                    <a:srgbClr val="7671B3"/>
                  </a:solidFill>
                  <a:latin typeface="Raleway"/>
                </a:rPr>
                <a:t>intellipaat.com</a:t>
              </a:r>
            </a:p>
          </p:txBody>
        </p:sp>
        <p:sp>
          <p:nvSpPr>
            <p:cNvPr id="16" name="TextBox 15">
              <a:extLst>
                <a:ext uri="{FF2B5EF4-FFF2-40B4-BE49-F238E27FC236}">
                  <a16:creationId xmlns:a16="http://schemas.microsoft.com/office/drawing/2014/main" id="{15A40A4E-660A-4A32-ADAE-5CA538731B75}"/>
                </a:ext>
              </a:extLst>
            </p:cNvPr>
            <p:cNvSpPr txBox="1"/>
            <p:nvPr/>
          </p:nvSpPr>
          <p:spPr>
            <a:xfrm>
              <a:off x="6880643" y="5486326"/>
              <a:ext cx="4418000" cy="440482"/>
            </a:xfrm>
            <a:prstGeom prst="rect">
              <a:avLst/>
            </a:prstGeom>
            <a:noFill/>
          </p:spPr>
          <p:txBody>
            <a:bodyPr wrap="none" rtlCol="0">
              <a:spAutoFit/>
            </a:bodyPr>
            <a:lstStyle/>
            <a:p>
              <a:r>
                <a:rPr lang="en-US" b="1" dirty="0">
                  <a:solidFill>
                    <a:srgbClr val="3C8478"/>
                  </a:solidFill>
                  <a:latin typeface="Raleway"/>
                </a:rPr>
                <a:t>24X7 Chat with our Course Advisor</a:t>
              </a:r>
            </a:p>
          </p:txBody>
        </p:sp>
      </p:grpSp>
    </p:spTree>
    <p:extLst>
      <p:ext uri="{BB962C8B-B14F-4D97-AF65-F5344CB8AC3E}">
        <p14:creationId xmlns:p14="http://schemas.microsoft.com/office/powerpoint/2010/main" val="361542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p:txBody>
          <a:bodyPr anchor="ctr"/>
          <a:lstStyle/>
          <a:p>
            <a:r>
              <a:rPr lang="en-US" dirty="0"/>
              <a:t>Runtime State</a:t>
            </a:r>
          </a:p>
        </p:txBody>
      </p:sp>
    </p:spTree>
    <p:extLst>
      <p:ext uri="{BB962C8B-B14F-4D97-AF65-F5344CB8AC3E}">
        <p14:creationId xmlns:p14="http://schemas.microsoft.com/office/powerpoint/2010/main" val="3146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568332" cy="523220"/>
          </a:xfrm>
          <a:prstGeom prst="rect">
            <a:avLst/>
          </a:prstGeom>
          <a:noFill/>
        </p:spPr>
        <p:txBody>
          <a:bodyPr wrap="none" rtlCol="0">
            <a:spAutoFit/>
          </a:bodyPr>
          <a:lstStyle/>
          <a:p>
            <a:r>
              <a:rPr lang="en-IN" sz="2800" b="1" dirty="0">
                <a:solidFill>
                  <a:schemeClr val="accent2"/>
                </a:solidFill>
                <a:latin typeface="Raleway"/>
              </a:rPr>
              <a:t>Runtime State</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739746"/>
          </a:xfrm>
          <a:prstGeom prst="roundRect">
            <a:avLst/>
          </a:prstGeom>
          <a:solidFill>
            <a:schemeClr val="bg1">
              <a:lumMod val="95000"/>
            </a:schemeClr>
          </a:solidFill>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100" dirty="0" err="1">
                <a:latin typeface="Raleway"/>
              </a:rPr>
              <a:t>jBPM</a:t>
            </a:r>
            <a:r>
              <a:rPr lang="en-US" sz="1100" dirty="0">
                <a:latin typeface="Raleway"/>
              </a:rPr>
              <a:t> allows the persistent storage of certain information.</a:t>
            </a:r>
          </a:p>
          <a:p>
            <a:r>
              <a:rPr lang="en-US" sz="1100" dirty="0">
                <a:latin typeface="Raleway"/>
              </a:rPr>
              <a:t>Storing the process runtime state is necessary in order to be able to continue execution of a process instance at any point, if something goes wrong. </a:t>
            </a:r>
          </a:p>
          <a:p>
            <a:r>
              <a:rPr lang="en-US" sz="1100" dirty="0">
                <a:latin typeface="Raleway"/>
              </a:rPr>
              <a:t>Also, the process definitions themselves, and the history information (logs of current and previous process states) can also be persisted.</a:t>
            </a:r>
          </a:p>
          <a:p>
            <a:r>
              <a:rPr lang="en-US" sz="1100" dirty="0">
                <a:latin typeface="Raleway"/>
              </a:rPr>
              <a:t>Whenever a process is started, a process instance is created, which represents the execution of the process in that specific context. </a:t>
            </a:r>
          </a:p>
          <a:p>
            <a:r>
              <a:rPr lang="en-US" sz="1100" dirty="0">
                <a:latin typeface="Raleway"/>
              </a:rPr>
              <a:t> For example, when executing a process that specifies how to process a sales order, one process instance is created for each sales request. The process instance represents the current execution state in that specific context, and contains all the information related to that process instance. </a:t>
            </a:r>
          </a:p>
          <a:p>
            <a:r>
              <a:rPr lang="en-US" sz="1100" dirty="0">
                <a:latin typeface="Raleway"/>
              </a:rPr>
              <a:t>The runtime state of an executing process can be made persistent, for example, in a database.</a:t>
            </a:r>
          </a:p>
          <a:p>
            <a:r>
              <a:rPr lang="en-US" sz="1100" dirty="0">
                <a:latin typeface="Raleway"/>
              </a:rPr>
              <a:t>This allows to restore the state of execution of all running processes in case of unexpected failure, or to temporarily remove running instances from memory and restore them at some later time. </a:t>
            </a:r>
          </a:p>
          <a:p>
            <a:r>
              <a:rPr lang="en-US" sz="1100" dirty="0" err="1">
                <a:latin typeface="Raleway"/>
              </a:rPr>
              <a:t>jBPM</a:t>
            </a:r>
            <a:r>
              <a:rPr lang="en-US" sz="1100" dirty="0">
                <a:latin typeface="Raleway"/>
              </a:rPr>
              <a:t> allows you to plug in different persistence strategies. By default, if you do not configure the </a:t>
            </a:r>
            <a:r>
              <a:rPr lang="en-US" sz="1100" dirty="0" err="1">
                <a:latin typeface="Raleway"/>
              </a:rPr>
              <a:t>jBPM</a:t>
            </a:r>
            <a:r>
              <a:rPr lang="en-US" sz="1100" dirty="0">
                <a:latin typeface="Raleway"/>
              </a:rPr>
              <a:t> engine otherwise, process instances are not made persistent.</a:t>
            </a:r>
          </a:p>
        </p:txBody>
      </p:sp>
    </p:spTree>
    <p:extLst>
      <p:ext uri="{BB962C8B-B14F-4D97-AF65-F5344CB8AC3E}">
        <p14:creationId xmlns:p14="http://schemas.microsoft.com/office/powerpoint/2010/main" val="43917723"/>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568332" cy="523220"/>
          </a:xfrm>
          <a:prstGeom prst="rect">
            <a:avLst/>
          </a:prstGeom>
          <a:noFill/>
        </p:spPr>
        <p:txBody>
          <a:bodyPr wrap="none" rtlCol="0">
            <a:spAutoFit/>
          </a:bodyPr>
          <a:lstStyle/>
          <a:p>
            <a:r>
              <a:rPr lang="en-IN" sz="2800" b="1" dirty="0">
                <a:solidFill>
                  <a:schemeClr val="accent2"/>
                </a:solidFill>
                <a:latin typeface="Raleway"/>
              </a:rPr>
              <a:t>Runtime State</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739746"/>
          </a:xfrm>
          <a:prstGeom prst="roundRect">
            <a:avLst/>
          </a:prstGeom>
          <a:solidFill>
            <a:schemeClr val="bg1">
              <a:lumMod val="95000"/>
            </a:schemeClr>
          </a:solidFill>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100" dirty="0">
                <a:latin typeface="Raleway"/>
              </a:rPr>
              <a:t>If you configure the engine to use persistence, it will automatically store the runtime state into the database. </a:t>
            </a:r>
          </a:p>
          <a:p>
            <a:r>
              <a:rPr lang="en-US" sz="1100" dirty="0">
                <a:latin typeface="Raleway"/>
              </a:rPr>
              <a:t>You do not have to trigger persistence yourself, the engine will take care of this when persistence is enabled. </a:t>
            </a:r>
          </a:p>
          <a:p>
            <a:r>
              <a:rPr lang="en-US" sz="1100" dirty="0">
                <a:latin typeface="Raleway"/>
              </a:rPr>
              <a:t>Whenever you invoke the engine, it will make sure that any changes are stored at the end of that invocation, at so-called safe points. </a:t>
            </a:r>
          </a:p>
          <a:p>
            <a:r>
              <a:rPr lang="en-US" sz="1100" dirty="0">
                <a:latin typeface="Raleway"/>
              </a:rPr>
              <a:t>Whenever something goes wrong and you restore the engine from the database, you also should not reload the process instances and trigger them manually to resume execution, as process instances will automatically resume execution if they are triggered, like for example by a timer expiring, the completion of a task that was requested by that process instance, or a signal being sent to the process instance. </a:t>
            </a:r>
          </a:p>
          <a:p>
            <a:r>
              <a:rPr lang="en-US" sz="1100" dirty="0">
                <a:latin typeface="Raleway"/>
              </a:rPr>
              <a:t>The engine will automatically reload process instances on demand.</a:t>
            </a:r>
          </a:p>
          <a:p>
            <a:r>
              <a:rPr lang="en-US" sz="1100" dirty="0">
                <a:latin typeface="Raleway"/>
              </a:rPr>
              <a:t>Binary Persistence (Marshalling)</a:t>
            </a:r>
          </a:p>
          <a:p>
            <a:r>
              <a:rPr lang="en-US" sz="1100" dirty="0" err="1">
                <a:latin typeface="Raleway"/>
              </a:rPr>
              <a:t>jBPM</a:t>
            </a:r>
            <a:r>
              <a:rPr lang="en-US" sz="1100" dirty="0">
                <a:latin typeface="Raleway"/>
              </a:rPr>
              <a:t> uses a binary persistence mechanism, otherwise known as marshalling, which converts the state of the process instance into a binary dataset. When you use persistence with </a:t>
            </a:r>
            <a:r>
              <a:rPr lang="en-US" sz="1100" dirty="0" err="1">
                <a:latin typeface="Raleway"/>
              </a:rPr>
              <a:t>jBPM</a:t>
            </a:r>
            <a:r>
              <a:rPr lang="en-US" sz="1100" dirty="0">
                <a:latin typeface="Raleway"/>
              </a:rPr>
              <a:t>, this mechanism is used to save or retrieve the process instance state from the database. The same mechanism is also applied to the session state and any work item states.</a:t>
            </a:r>
          </a:p>
        </p:txBody>
      </p:sp>
    </p:spTree>
    <p:extLst>
      <p:ext uri="{BB962C8B-B14F-4D97-AF65-F5344CB8AC3E}">
        <p14:creationId xmlns:p14="http://schemas.microsoft.com/office/powerpoint/2010/main" val="100195627"/>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568332" cy="523220"/>
          </a:xfrm>
          <a:prstGeom prst="rect">
            <a:avLst/>
          </a:prstGeom>
          <a:noFill/>
        </p:spPr>
        <p:txBody>
          <a:bodyPr wrap="none" rtlCol="0">
            <a:spAutoFit/>
          </a:bodyPr>
          <a:lstStyle/>
          <a:p>
            <a:r>
              <a:rPr lang="en-IN" sz="2800" b="1" dirty="0">
                <a:solidFill>
                  <a:schemeClr val="accent2"/>
                </a:solidFill>
                <a:latin typeface="Raleway"/>
              </a:rPr>
              <a:t>Runtime State</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739746"/>
          </a:xfrm>
          <a:prstGeom prst="roundRect">
            <a:avLst/>
          </a:prstGeom>
          <a:solidFill>
            <a:schemeClr val="bg1">
              <a:lumMod val="95000"/>
            </a:schemeClr>
          </a:solidFill>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latin typeface="Raleway"/>
              </a:rPr>
              <a:t>When the process instance state is persisted, two things happen:</a:t>
            </a:r>
          </a:p>
          <a:p>
            <a:pPr lvl="1"/>
            <a:r>
              <a:rPr lang="en-US" sz="1100" dirty="0">
                <a:latin typeface="Raleway"/>
              </a:rPr>
              <a:t>First, the process instance information is transformed into a binary blob. For performance reasons, a custom serialization mechanism is used and not normal Java serialization.</a:t>
            </a:r>
          </a:p>
          <a:p>
            <a:pPr lvl="1"/>
            <a:r>
              <a:rPr lang="en-US" sz="1100" dirty="0">
                <a:latin typeface="Raleway"/>
              </a:rPr>
              <a:t>This blob is then stored, alongside other metadata about this process instance. This metadata includes, among other things, the process instance id, process id, and the process start date.</a:t>
            </a:r>
          </a:p>
        </p:txBody>
      </p:sp>
      <p:sp>
        <p:nvSpPr>
          <p:cNvPr id="3" name="AutoShape 2" descr="jbpm schema doc">
            <a:extLst>
              <a:ext uri="{FF2B5EF4-FFF2-40B4-BE49-F238E27FC236}">
                <a16:creationId xmlns:a16="http://schemas.microsoft.com/office/drawing/2014/main" id="{AB90798D-D94D-45D7-AA38-89F7ED1BB82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jbpm schema doc">
            <a:extLst>
              <a:ext uri="{FF2B5EF4-FFF2-40B4-BE49-F238E27FC236}">
                <a16:creationId xmlns:a16="http://schemas.microsoft.com/office/drawing/2014/main" id="{6215DE52-526D-475F-945D-82C82E157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912" y="2419350"/>
            <a:ext cx="7203688" cy="239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115459"/>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2" y="2283272"/>
            <a:ext cx="6935471" cy="576956"/>
          </a:xfrm>
        </p:spPr>
        <p:txBody>
          <a:bodyPr anchor="ctr"/>
          <a:lstStyle/>
          <a:p>
            <a:r>
              <a:rPr lang="en-US" dirty="0"/>
              <a:t>Process Definitions</a:t>
            </a:r>
          </a:p>
        </p:txBody>
      </p:sp>
    </p:spTree>
    <p:extLst>
      <p:ext uri="{BB962C8B-B14F-4D97-AF65-F5344CB8AC3E}">
        <p14:creationId xmlns:p14="http://schemas.microsoft.com/office/powerpoint/2010/main" val="370887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p:txBody>
          <a:bodyPr anchor="ctr"/>
          <a:lstStyle/>
          <a:p>
            <a:r>
              <a:rPr lang="en-US" dirty="0"/>
              <a:t>History Log</a:t>
            </a:r>
          </a:p>
        </p:txBody>
      </p:sp>
    </p:spTree>
    <p:extLst>
      <p:ext uri="{BB962C8B-B14F-4D97-AF65-F5344CB8AC3E}">
        <p14:creationId xmlns:p14="http://schemas.microsoft.com/office/powerpoint/2010/main" val="172053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3110147" cy="523220"/>
          </a:xfrm>
          <a:prstGeom prst="rect">
            <a:avLst/>
          </a:prstGeom>
          <a:noFill/>
        </p:spPr>
        <p:txBody>
          <a:bodyPr wrap="none" rtlCol="0">
            <a:spAutoFit/>
          </a:bodyPr>
          <a:lstStyle/>
          <a:p>
            <a:r>
              <a:rPr lang="en-IN" sz="2800" b="1" dirty="0">
                <a:solidFill>
                  <a:schemeClr val="accent2"/>
                </a:solidFill>
                <a:latin typeface="Raleway"/>
              </a:rPr>
              <a:t>History/Audit Log</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073259"/>
            <a:ext cx="8407980" cy="3739746"/>
          </a:xfrm>
          <a:prstGeom prst="roundRect">
            <a:avLst/>
          </a:prstGeom>
          <a:solidFill>
            <a:schemeClr val="bg1">
              <a:lumMod val="95000"/>
            </a:schemeClr>
          </a:solidFill>
        </p:spPr>
        <p:txBody>
          <a:bodyPr>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 many cases it will be useful (if not necessary) to store information </a:t>
            </a:r>
            <a:r>
              <a:rPr lang="en-US" i="1" dirty="0"/>
              <a:t>about</a:t>
            </a:r>
            <a:r>
              <a:rPr lang="en-US" dirty="0"/>
              <a:t> the execution of process instances, so that this information can be used afterwards. For example, sometimes we want to verify which actions have been executed for a particular process instance, or in general, we want to be able to monitor and analyze the efficiency of a particular process.</a:t>
            </a:r>
          </a:p>
          <a:p>
            <a:r>
              <a:rPr lang="en-US" dirty="0"/>
              <a:t>However, storing history information in the runtime database can result in the database rapidly increasing in size, not to mention the fact that monitoring and analysis queries might influence the performance of your runtime engine. This is why process execution history information can be stored separately.</a:t>
            </a:r>
          </a:p>
          <a:p>
            <a:r>
              <a:rPr lang="en-US" dirty="0"/>
              <a:t>This history log of execution information is created based on events that the </a:t>
            </a:r>
            <a:r>
              <a:rPr lang="en-US" dirty="0" err="1"/>
              <a:t>jBPM</a:t>
            </a:r>
            <a:r>
              <a:rPr lang="en-US" dirty="0"/>
              <a:t> engine generates during execution. This is possible because the </a:t>
            </a:r>
            <a:r>
              <a:rPr lang="en-US" dirty="0" err="1"/>
              <a:t>jBPM</a:t>
            </a:r>
            <a:r>
              <a:rPr lang="en-US" dirty="0"/>
              <a:t> runtime engine provides a generic mechanism to listen to events. The necessary information can easily be extracted from these events and then persisted to a database. Filters can also be used to limit the scope of the logged information.</a:t>
            </a:r>
          </a:p>
        </p:txBody>
      </p:sp>
    </p:spTree>
    <p:extLst>
      <p:ext uri="{BB962C8B-B14F-4D97-AF65-F5344CB8AC3E}">
        <p14:creationId xmlns:p14="http://schemas.microsoft.com/office/powerpoint/2010/main" val="277967585"/>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27246</TotalTime>
  <Words>752</Words>
  <Application>Microsoft Office PowerPoint</Application>
  <PresentationFormat>On-screen Show (16:9)</PresentationFormat>
  <Paragraphs>110</Paragraphs>
  <Slides>23</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Arial</vt:lpstr>
      <vt:lpstr>Calibri</vt:lpstr>
      <vt:lpstr>Calibri Light</vt:lpstr>
      <vt:lpstr>FontAwesome</vt:lpstr>
      <vt:lpstr>Gill Sans MT</vt:lpstr>
      <vt:lpstr>Lato</vt:lpstr>
      <vt:lpstr>Lato Regular</vt:lpstr>
      <vt:lpstr>Raleway</vt:lpstr>
      <vt:lpstr>Raleway Black</vt:lpstr>
      <vt:lpstr>Raleway Light</vt:lpstr>
      <vt:lpstr>Wingdings</vt:lpstr>
      <vt:lpstr>Diseño personalizado</vt:lpstr>
      <vt:lpstr>Clear whitout slide number</vt:lpstr>
      <vt:lpstr>1_Diseño personalizado</vt:lpstr>
      <vt:lpstr>2_Diseño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Nishant Ravle</cp:lastModifiedBy>
  <cp:revision>874</cp:revision>
  <dcterms:created xsi:type="dcterms:W3CDTF">2016-05-27T21:17:44Z</dcterms:created>
  <dcterms:modified xsi:type="dcterms:W3CDTF">2019-03-16T14:11:51Z</dcterms:modified>
</cp:coreProperties>
</file>