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 id="2147483751" r:id="rId3"/>
    <p:sldMasterId id="2147483786" r:id="rId4"/>
  </p:sldMasterIdLst>
  <p:notesMasterIdLst>
    <p:notesMasterId r:id="rId24"/>
  </p:notesMasterIdLst>
  <p:handoutMasterIdLst>
    <p:handoutMasterId r:id="rId25"/>
  </p:handoutMasterIdLst>
  <p:sldIdLst>
    <p:sldId id="546" r:id="rId5"/>
    <p:sldId id="469" r:id="rId6"/>
    <p:sldId id="470" r:id="rId7"/>
    <p:sldId id="473" r:id="rId8"/>
    <p:sldId id="577" r:id="rId9"/>
    <p:sldId id="578" r:id="rId10"/>
    <p:sldId id="548" r:id="rId11"/>
    <p:sldId id="549" r:id="rId12"/>
    <p:sldId id="579" r:id="rId13"/>
    <p:sldId id="583" r:id="rId14"/>
    <p:sldId id="580" r:id="rId15"/>
    <p:sldId id="586" r:id="rId16"/>
    <p:sldId id="587" r:id="rId17"/>
    <p:sldId id="584" r:id="rId18"/>
    <p:sldId id="585" r:id="rId19"/>
    <p:sldId id="581" r:id="rId20"/>
    <p:sldId id="582" r:id="rId21"/>
    <p:sldId id="576" r:id="rId22"/>
    <p:sldId id="405" r:id="rId23"/>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extLst/>
  </p:cmAuthor>
  <p:cmAuthor id="2" name="intellipaat" initials="i"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F25"/>
    <a:srgbClr val="F2F2F2"/>
    <a:srgbClr val="0070C0"/>
    <a:srgbClr val="604878"/>
    <a:srgbClr val="1B587C"/>
    <a:srgbClr val="F07F09"/>
    <a:srgbClr val="00CC99"/>
    <a:srgbClr val="C0504D"/>
    <a:srgbClr val="00B0F0"/>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107" autoAdjust="0"/>
  </p:normalViewPr>
  <p:slideViewPr>
    <p:cSldViewPr snapToGrid="0" snapToObjects="1" showGuides="1">
      <p:cViewPr varScale="1">
        <p:scale>
          <a:sx n="108" d="100"/>
          <a:sy n="108" d="100"/>
        </p:scale>
        <p:origin x="667" y="72"/>
      </p:cViewPr>
      <p:guideLst>
        <p:guide orient="horz" pos="2292"/>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28/12/2018</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28/12/2018</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the forth module of data science.</a:t>
            </a:r>
          </a:p>
          <a:p>
            <a:endParaRPr lang="en-IN"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E7432D9-C447-114D-8AE4-4B69B11377B0}"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s-ES_trad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66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2</a:t>
            </a:fld>
            <a:endParaRPr lang="es-ES_tradnl" dirty="0"/>
          </a:p>
        </p:txBody>
      </p:sp>
    </p:spTree>
    <p:extLst>
      <p:ext uri="{BB962C8B-B14F-4D97-AF65-F5344CB8AC3E}">
        <p14:creationId xmlns:p14="http://schemas.microsoft.com/office/powerpoint/2010/main" val="331638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19</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5339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657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5695272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40555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3778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763177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889146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2771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198786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73303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8427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36596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00452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02352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4226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988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44921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941318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18206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4240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04462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79786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65501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1843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88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88942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765003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29364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6013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0198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0011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303923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90641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0142225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826653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866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09717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3579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9969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1068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53807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144259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4277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18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29329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4310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274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849841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638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527691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543530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19710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828422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22865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431549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62688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55403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640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949464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176808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33316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032661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896038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0383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49494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1534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912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73969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271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7C38-90C2-48D4-B3D5-4B1568A720BA}"/>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cxnSp>
        <p:nvCxnSpPr>
          <p:cNvPr id="4" name="Straight Connector 3">
            <a:extLst>
              <a:ext uri="{FF2B5EF4-FFF2-40B4-BE49-F238E27FC236}">
                <a16:creationId xmlns:a16="http://schemas.microsoft.com/office/drawing/2014/main"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390156" y="117562"/>
            <a:ext cx="1665352" cy="580527"/>
          </a:xfrm>
          <a:prstGeom prst="rect">
            <a:avLst/>
          </a:prstGeom>
        </p:spPr>
      </p:pic>
      <p:sp>
        <p:nvSpPr>
          <p:cNvPr id="6" name="Rectangle 5">
            <a:extLst>
              <a:ext uri="{FF2B5EF4-FFF2-40B4-BE49-F238E27FC236}">
                <a16:creationId xmlns:a16="http://schemas.microsoft.com/office/drawing/2014/main" id="{8EE7E92E-F808-481A-9BB4-1E4B270CEE6C}"/>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90699954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819" r:id="rId33"/>
    <p:sldLayoutId id="214748382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147F-C497-4FDA-958F-9D181C3977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717" y="511897"/>
            <a:ext cx="2351113" cy="819578"/>
          </a:xfrm>
          <a:prstGeom prst="rect">
            <a:avLst/>
          </a:prstGeom>
        </p:spPr>
      </p:pic>
      <p:sp>
        <p:nvSpPr>
          <p:cNvPr id="3" name="Rectangle 2"/>
          <p:cNvSpPr/>
          <p:nvPr/>
        </p:nvSpPr>
        <p:spPr>
          <a:xfrm>
            <a:off x="6739759" y="1"/>
            <a:ext cx="2380593" cy="95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dirty="0">
              <a:solidFill>
                <a:prstClr val="white"/>
              </a:solidFill>
              <a:latin typeface="Calibri" panose="020F0502020204030204"/>
            </a:endParaRPr>
          </a:p>
        </p:txBody>
      </p:sp>
      <p:sp>
        <p:nvSpPr>
          <p:cNvPr id="6" name="Text Placeholder 1">
            <a:extLst>
              <a:ext uri="{FF2B5EF4-FFF2-40B4-BE49-F238E27FC236}">
                <a16:creationId xmlns:a16="http://schemas.microsoft.com/office/drawing/2014/main" id="{83893687-A2C9-405B-A571-BAB7736740DD}"/>
              </a:ext>
            </a:extLst>
          </p:cNvPr>
          <p:cNvSpPr txBox="1">
            <a:spLocks/>
          </p:cNvSpPr>
          <p:nvPr/>
        </p:nvSpPr>
        <p:spPr>
          <a:xfrm>
            <a:off x="113620" y="2511939"/>
            <a:ext cx="4543440" cy="576956"/>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defTabSz="914378">
              <a:spcBef>
                <a:spcPts val="1000"/>
              </a:spcBef>
              <a:buNone/>
              <a:defRPr/>
            </a:pPr>
            <a:r>
              <a:rPr lang="en-US" sz="28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Introduction to </a:t>
            </a:r>
            <a:r>
              <a:rPr lang="en-US" sz="2800" dirty="0" err="1">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jBPM</a:t>
            </a:r>
            <a:endParaRPr lang="en-US" sz="28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endParaRPr>
          </a:p>
        </p:txBody>
      </p:sp>
      <p:sp>
        <p:nvSpPr>
          <p:cNvPr id="7" name="Text Placeholder 1">
            <a:extLst>
              <a:ext uri="{FF2B5EF4-FFF2-40B4-BE49-F238E27FC236}">
                <a16:creationId xmlns:a16="http://schemas.microsoft.com/office/drawing/2014/main" id="{8507CF7A-0AE6-45E8-9920-9E14D0FAB71F}"/>
              </a:ext>
            </a:extLst>
          </p:cNvPr>
          <p:cNvSpPr txBox="1">
            <a:spLocks/>
          </p:cNvSpPr>
          <p:nvPr/>
        </p:nvSpPr>
        <p:spPr>
          <a:xfrm>
            <a:off x="1324282" y="2847477"/>
            <a:ext cx="1742133" cy="241418"/>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defTabSz="914378">
              <a:spcBef>
                <a:spcPts val="1000"/>
              </a:spcBef>
              <a:buNone/>
              <a:defRPr/>
            </a:pPr>
            <a:endParaRPr lang="en-US" sz="135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endParaRPr>
          </a:p>
        </p:txBody>
      </p:sp>
      <p:pic>
        <p:nvPicPr>
          <p:cNvPr id="1026" name="Picture 2" descr="Home">
            <a:extLst>
              <a:ext uri="{FF2B5EF4-FFF2-40B4-BE49-F238E27FC236}">
                <a16:creationId xmlns:a16="http://schemas.microsoft.com/office/drawing/2014/main" id="{45ED004E-B61B-4604-AC98-C65156AE4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371" y="1637414"/>
            <a:ext cx="4890977" cy="257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64495"/>
      </p:ext>
    </p:extLst>
  </p:cSld>
  <p:clrMapOvr>
    <a:masterClrMapping/>
  </p:clrMapOvr>
  <mc:AlternateContent xmlns:mc="http://schemas.openxmlformats.org/markup-compatibility/2006" xmlns:p14="http://schemas.microsoft.com/office/powerpoint/2010/main">
    <mc:Choice Requires="p14">
      <p:transition spd="slow" p14:dur="2000" advTm="81772"/>
    </mc:Choice>
    <mc:Fallback xmlns="">
      <p:transition spd="slow" advTm="817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534CB-4554-47BE-9C41-FC114CB98729}"/>
              </a:ext>
            </a:extLst>
          </p:cNvPr>
          <p:cNvSpPr>
            <a:spLocks noGrp="1"/>
          </p:cNvSpPr>
          <p:nvPr>
            <p:ph type="body" sz="quarter" idx="10"/>
          </p:nvPr>
        </p:nvSpPr>
        <p:spPr/>
        <p:txBody>
          <a:bodyPr/>
          <a:lstStyle/>
          <a:p>
            <a:r>
              <a:rPr lang="en-IN" dirty="0"/>
              <a:t>jBPM.org</a:t>
            </a:r>
          </a:p>
        </p:txBody>
      </p:sp>
      <p:sp>
        <p:nvSpPr>
          <p:cNvPr id="3" name="Text Placeholder 2">
            <a:extLst>
              <a:ext uri="{FF2B5EF4-FFF2-40B4-BE49-F238E27FC236}">
                <a16:creationId xmlns:a16="http://schemas.microsoft.com/office/drawing/2014/main" id="{E716F889-B03F-484E-B117-B007913C5D8D}"/>
              </a:ext>
            </a:extLst>
          </p:cNvPr>
          <p:cNvSpPr>
            <a:spLocks noGrp="1"/>
          </p:cNvSpPr>
          <p:nvPr>
            <p:ph type="body" sz="quarter" idx="11"/>
          </p:nvPr>
        </p:nvSpPr>
        <p:spPr/>
        <p:txBody>
          <a:bodyPr/>
          <a:lstStyle/>
          <a:p>
            <a:r>
              <a:rPr lang="en-IN" dirty="0" err="1"/>
              <a:t>jBPM</a:t>
            </a:r>
            <a:r>
              <a:rPr lang="en-IN" dirty="0"/>
              <a:t> Website</a:t>
            </a:r>
          </a:p>
        </p:txBody>
      </p:sp>
    </p:spTree>
    <p:extLst>
      <p:ext uri="{BB962C8B-B14F-4D97-AF65-F5344CB8AC3E}">
        <p14:creationId xmlns:p14="http://schemas.microsoft.com/office/powerpoint/2010/main" val="264655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534CB-4554-47BE-9C41-FC114CB98729}"/>
              </a:ext>
            </a:extLst>
          </p:cNvPr>
          <p:cNvSpPr>
            <a:spLocks noGrp="1"/>
          </p:cNvSpPr>
          <p:nvPr>
            <p:ph type="body" sz="quarter" idx="10"/>
          </p:nvPr>
        </p:nvSpPr>
        <p:spPr/>
        <p:txBody>
          <a:bodyPr/>
          <a:lstStyle/>
          <a:p>
            <a:r>
              <a:rPr lang="en-IN" dirty="0"/>
              <a:t>Quiz</a:t>
            </a:r>
          </a:p>
        </p:txBody>
      </p:sp>
      <p:sp>
        <p:nvSpPr>
          <p:cNvPr id="3" name="Text Placeholder 2">
            <a:extLst>
              <a:ext uri="{FF2B5EF4-FFF2-40B4-BE49-F238E27FC236}">
                <a16:creationId xmlns:a16="http://schemas.microsoft.com/office/drawing/2014/main" id="{E716F889-B03F-484E-B117-B007913C5D8D}"/>
              </a:ext>
            </a:extLst>
          </p:cNvPr>
          <p:cNvSpPr>
            <a:spLocks noGrp="1"/>
          </p:cNvSpPr>
          <p:nvPr>
            <p:ph type="body" sz="quarter" idx="11"/>
          </p:nvPr>
        </p:nvSpPr>
        <p:spPr/>
        <p:txBody>
          <a:bodyPr/>
          <a:lstStyle/>
          <a:p>
            <a:r>
              <a:rPr lang="en-IN" dirty="0"/>
              <a:t>Introduction to </a:t>
            </a:r>
            <a:r>
              <a:rPr lang="en-IN" dirty="0" err="1"/>
              <a:t>jBPM</a:t>
            </a:r>
            <a:endParaRPr lang="en-IN" dirty="0"/>
          </a:p>
        </p:txBody>
      </p:sp>
    </p:spTree>
    <p:extLst>
      <p:ext uri="{BB962C8B-B14F-4D97-AF65-F5344CB8AC3E}">
        <p14:creationId xmlns:p14="http://schemas.microsoft.com/office/powerpoint/2010/main" val="29781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chemeClr val="accent2"/>
                </a:solidFill>
              </a:rPr>
              <a:t>Quiz</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is </a:t>
            </a:r>
            <a:r>
              <a:rPr lang="en-US" b="1" dirty="0" err="1"/>
              <a:t>jBPM</a:t>
            </a:r>
            <a:r>
              <a:rPr lang="en-US" b="1" dirty="0"/>
              <a:t> Execution Server?</a:t>
            </a:r>
          </a:p>
          <a:p>
            <a:pPr lvl="1"/>
            <a:r>
              <a:rPr lang="en-US" sz="2000" dirty="0"/>
              <a:t>KIE</a:t>
            </a:r>
          </a:p>
          <a:p>
            <a:pPr lvl="1"/>
            <a:r>
              <a:rPr lang="en-US" sz="2000" dirty="0"/>
              <a:t>Process Server</a:t>
            </a:r>
          </a:p>
          <a:p>
            <a:pPr lvl="1"/>
            <a:r>
              <a:rPr lang="en-US" sz="2000" dirty="0"/>
              <a:t>EAP</a:t>
            </a:r>
          </a:p>
          <a:p>
            <a:pPr lvl="1"/>
            <a:r>
              <a:rPr lang="en-US" sz="2000" dirty="0" err="1"/>
              <a:t>Wildfly</a:t>
            </a:r>
            <a:endParaRPr lang="en-US" sz="2000" dirty="0"/>
          </a:p>
          <a:p>
            <a:endParaRPr lang="en-US" sz="2400" dirty="0"/>
          </a:p>
        </p:txBody>
      </p:sp>
    </p:spTree>
    <p:extLst>
      <p:ext uri="{BB962C8B-B14F-4D97-AF65-F5344CB8AC3E}">
        <p14:creationId xmlns:p14="http://schemas.microsoft.com/office/powerpoint/2010/main" val="61149774"/>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is </a:t>
            </a:r>
            <a:r>
              <a:rPr lang="en-US" b="1" dirty="0" err="1"/>
              <a:t>jBPM</a:t>
            </a:r>
            <a:r>
              <a:rPr lang="en-US" b="1" dirty="0"/>
              <a:t> Execution Server?</a:t>
            </a:r>
          </a:p>
          <a:p>
            <a:pPr lvl="1"/>
            <a:r>
              <a:rPr lang="en-US" sz="2000" b="1" dirty="0"/>
              <a:t>KIE</a:t>
            </a:r>
          </a:p>
          <a:p>
            <a:pPr lvl="1"/>
            <a:r>
              <a:rPr lang="en-US" sz="2000" dirty="0"/>
              <a:t>Process Server</a:t>
            </a:r>
          </a:p>
          <a:p>
            <a:pPr lvl="1"/>
            <a:r>
              <a:rPr lang="en-US" sz="2000" dirty="0"/>
              <a:t>EAP</a:t>
            </a:r>
          </a:p>
          <a:p>
            <a:pPr lvl="1"/>
            <a:r>
              <a:rPr lang="en-US" sz="2000" dirty="0" err="1"/>
              <a:t>Wildfly</a:t>
            </a:r>
            <a:endParaRPr lang="en-US" sz="2000" dirty="0"/>
          </a:p>
          <a:p>
            <a:endParaRPr lang="en-US" sz="2400" dirty="0"/>
          </a:p>
        </p:txBody>
      </p:sp>
    </p:spTree>
    <p:extLst>
      <p:ext uri="{BB962C8B-B14F-4D97-AF65-F5344CB8AC3E}">
        <p14:creationId xmlns:p14="http://schemas.microsoft.com/office/powerpoint/2010/main" val="3294380220"/>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chemeClr val="accent2"/>
                </a:solidFill>
              </a:rPr>
              <a:t>Quiz</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is community versions from below list?</a:t>
            </a:r>
          </a:p>
          <a:p>
            <a:pPr lvl="1"/>
            <a:r>
              <a:rPr lang="en-US" sz="2000" dirty="0" err="1"/>
              <a:t>jBPM</a:t>
            </a:r>
            <a:endParaRPr lang="en-US" sz="2000" dirty="0"/>
          </a:p>
          <a:p>
            <a:pPr lvl="1"/>
            <a:r>
              <a:rPr lang="en-US" sz="2000" dirty="0"/>
              <a:t>Process  Automation Manager (PAM)</a:t>
            </a:r>
          </a:p>
          <a:p>
            <a:pPr lvl="1"/>
            <a:r>
              <a:rPr lang="en-US" sz="2000" dirty="0" err="1"/>
              <a:t>jBoss</a:t>
            </a:r>
            <a:r>
              <a:rPr lang="en-US" sz="2000" dirty="0"/>
              <a:t> Business  Process Management System (BPMS)</a:t>
            </a:r>
          </a:p>
          <a:p>
            <a:pPr lvl="1"/>
            <a:r>
              <a:rPr lang="en-US" sz="2000" dirty="0"/>
              <a:t>BRMS</a:t>
            </a:r>
          </a:p>
          <a:p>
            <a:endParaRPr lang="en-US" sz="2400" dirty="0"/>
          </a:p>
        </p:txBody>
      </p:sp>
    </p:spTree>
    <p:extLst>
      <p:ext uri="{BB962C8B-B14F-4D97-AF65-F5344CB8AC3E}">
        <p14:creationId xmlns:p14="http://schemas.microsoft.com/office/powerpoint/2010/main" val="274869330"/>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is community versions from below list?</a:t>
            </a:r>
          </a:p>
          <a:p>
            <a:pPr lvl="1"/>
            <a:r>
              <a:rPr lang="en-US" sz="2000" b="1" dirty="0" err="1"/>
              <a:t>jBPM</a:t>
            </a:r>
            <a:endParaRPr lang="en-US" sz="2000" b="1" dirty="0"/>
          </a:p>
          <a:p>
            <a:pPr lvl="1"/>
            <a:r>
              <a:rPr lang="en-US" sz="2000" dirty="0"/>
              <a:t>Process  Automation Manager (PAM)</a:t>
            </a:r>
          </a:p>
          <a:p>
            <a:pPr lvl="1"/>
            <a:r>
              <a:rPr lang="en-US" sz="2000" dirty="0" err="1"/>
              <a:t>jBoss</a:t>
            </a:r>
            <a:r>
              <a:rPr lang="en-US" sz="2000" dirty="0"/>
              <a:t> Business  Process Management System (BPMS)</a:t>
            </a:r>
          </a:p>
          <a:p>
            <a:pPr lvl="1"/>
            <a:r>
              <a:rPr lang="en-US" sz="2000" dirty="0"/>
              <a:t>BRMS</a:t>
            </a:r>
          </a:p>
          <a:p>
            <a:endParaRPr lang="en-US" sz="2400" dirty="0"/>
          </a:p>
        </p:txBody>
      </p:sp>
    </p:spTree>
    <p:extLst>
      <p:ext uri="{BB962C8B-B14F-4D97-AF65-F5344CB8AC3E}">
        <p14:creationId xmlns:p14="http://schemas.microsoft.com/office/powerpoint/2010/main" val="3362402150"/>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chemeClr val="accent2"/>
                </a:solidFill>
              </a:rPr>
              <a:t>Quiz</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application server used with </a:t>
            </a:r>
            <a:r>
              <a:rPr lang="en-US" b="1" dirty="0" err="1"/>
              <a:t>jBPM</a:t>
            </a:r>
            <a:r>
              <a:rPr lang="en-US" b="1" dirty="0"/>
              <a:t>?</a:t>
            </a:r>
          </a:p>
          <a:p>
            <a:pPr lvl="1"/>
            <a:r>
              <a:rPr lang="en-US" sz="2000" dirty="0"/>
              <a:t>EAP</a:t>
            </a:r>
          </a:p>
          <a:p>
            <a:pPr lvl="1"/>
            <a:r>
              <a:rPr lang="en-US" sz="2000" dirty="0"/>
              <a:t>WAS</a:t>
            </a:r>
          </a:p>
          <a:p>
            <a:pPr lvl="1"/>
            <a:r>
              <a:rPr lang="en-US" sz="2000" dirty="0"/>
              <a:t>WebLogic</a:t>
            </a:r>
          </a:p>
          <a:p>
            <a:pPr lvl="1"/>
            <a:r>
              <a:rPr lang="en-US" sz="2000" dirty="0" err="1"/>
              <a:t>Wildfly</a:t>
            </a:r>
            <a:endParaRPr lang="en-US" sz="2000" dirty="0"/>
          </a:p>
          <a:p>
            <a:endParaRPr lang="en-US" sz="2400" dirty="0"/>
          </a:p>
        </p:txBody>
      </p:sp>
    </p:spTree>
    <p:extLst>
      <p:ext uri="{BB962C8B-B14F-4D97-AF65-F5344CB8AC3E}">
        <p14:creationId xmlns:p14="http://schemas.microsoft.com/office/powerpoint/2010/main" val="2480517373"/>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56253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Which application server used with </a:t>
            </a:r>
            <a:r>
              <a:rPr lang="en-US" b="1" dirty="0" err="1"/>
              <a:t>jBPM</a:t>
            </a:r>
            <a:r>
              <a:rPr lang="en-US" b="1" dirty="0"/>
              <a:t>?</a:t>
            </a:r>
          </a:p>
          <a:p>
            <a:pPr lvl="1"/>
            <a:r>
              <a:rPr lang="en-US" sz="2000" dirty="0"/>
              <a:t>EAP</a:t>
            </a:r>
          </a:p>
          <a:p>
            <a:pPr lvl="1"/>
            <a:r>
              <a:rPr lang="en-US" sz="2000" dirty="0"/>
              <a:t>WAS</a:t>
            </a:r>
          </a:p>
          <a:p>
            <a:pPr lvl="1"/>
            <a:r>
              <a:rPr lang="en-US" sz="2000" dirty="0"/>
              <a:t>WebLogic</a:t>
            </a:r>
          </a:p>
          <a:p>
            <a:pPr lvl="1"/>
            <a:r>
              <a:rPr lang="en-US" sz="2000" b="1" dirty="0" err="1"/>
              <a:t>Wildfly</a:t>
            </a:r>
            <a:endParaRPr lang="en-US" sz="2000" b="1" dirty="0"/>
          </a:p>
          <a:p>
            <a:endParaRPr lang="en-US" sz="2400" dirty="0"/>
          </a:p>
        </p:txBody>
      </p:sp>
    </p:spTree>
    <p:extLst>
      <p:ext uri="{BB962C8B-B14F-4D97-AF65-F5344CB8AC3E}">
        <p14:creationId xmlns:p14="http://schemas.microsoft.com/office/powerpoint/2010/main" val="1172544538"/>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86281" cy="576956"/>
          </a:xfrm>
        </p:spPr>
        <p:txBody>
          <a:bodyPr anchor="ctr"/>
          <a:lstStyle/>
          <a:p>
            <a:pPr algn="ctr"/>
            <a:r>
              <a:rPr lang="en-US" dirty="0"/>
              <a:t>Conclusion</a:t>
            </a:r>
          </a:p>
        </p:txBody>
      </p:sp>
    </p:spTree>
    <p:extLst>
      <p:ext uri="{BB962C8B-B14F-4D97-AF65-F5344CB8AC3E}">
        <p14:creationId xmlns:p14="http://schemas.microsoft.com/office/powerpoint/2010/main" val="97024370"/>
      </p:ext>
    </p:extLst>
  </p:cSld>
  <p:clrMapOvr>
    <a:masterClrMapping/>
  </p:clrMapOvr>
  <mc:AlternateContent xmlns:mc="http://schemas.openxmlformats.org/markup-compatibility/2006" xmlns:p14="http://schemas.microsoft.com/office/powerpoint/2010/main">
    <mc:Choice Requires="p14">
      <p:transition spd="slow" p14:dur="2000" advTm="43549"/>
    </mc:Choice>
    <mc:Fallback xmlns="">
      <p:transition spd="slow" advTm="4354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id="{1B9B9199-166E-4BFD-9B85-5CA80213BE93}"/>
              </a:ext>
            </a:extLst>
          </p:cNvPr>
          <p:cNvGrpSpPr/>
          <p:nvPr/>
        </p:nvGrpSpPr>
        <p:grpSpPr>
          <a:xfrm>
            <a:off x="924894" y="1655664"/>
            <a:ext cx="7294211" cy="3083597"/>
            <a:chOff x="591670" y="2090218"/>
            <a:chExt cx="10706973" cy="4526327"/>
          </a:xfrm>
        </p:grpSpPr>
        <p:pic>
          <p:nvPicPr>
            <p:cNvPr id="12" name="Picture 11">
              <a:extLst>
                <a:ext uri="{FF2B5EF4-FFF2-40B4-BE49-F238E27FC236}">
                  <a16:creationId xmlns:a16="http://schemas.microsoft.com/office/drawing/2014/main" id="{8792E514-88A8-44EC-8F50-1004CFC1F2B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 +91-7847955955</a:t>
              </a:r>
            </a:p>
          </p:txBody>
        </p:sp>
        <p:sp>
          <p:nvSpPr>
            <p:cNvPr id="14" name="TextBox 13">
              <a:extLst>
                <a:ext uri="{FF2B5EF4-FFF2-40B4-BE49-F238E27FC236}">
                  <a16:creationId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 1-800-216-8930 (TOLL FREE)</a:t>
              </a:r>
            </a:p>
          </p:txBody>
        </p:sp>
        <p:sp>
          <p:nvSpPr>
            <p:cNvPr id="15" name="TextBox 14">
              <a:extLst>
                <a:ext uri="{FF2B5EF4-FFF2-40B4-BE49-F238E27FC236}">
                  <a16:creationId xmlns:a16="http://schemas.microsoft.com/office/drawing/2014/main" id="{C5F3A766-3167-4485-A3B1-18C2C60B1D16}"/>
                </a:ext>
              </a:extLst>
            </p:cNvPr>
            <p:cNvSpPr txBox="1"/>
            <p:nvPr/>
          </p:nvSpPr>
          <p:spPr>
            <a:xfrm>
              <a:off x="6880643" y="4099242"/>
              <a:ext cx="2852313" cy="440482"/>
            </a:xfrm>
            <a:prstGeom prst="rect">
              <a:avLst/>
            </a:prstGeom>
            <a:noFill/>
          </p:spPr>
          <p:txBody>
            <a:bodyPr wrap="none" rtlCol="0">
              <a:spAutoFit/>
            </a:bodyPr>
            <a:lstStyle/>
            <a:p>
              <a:r>
                <a:rPr lang="en-US" b="1" dirty="0">
                  <a:solidFill>
                    <a:srgbClr val="7671B3"/>
                  </a:solidFill>
                  <a:latin typeface="Raleway"/>
                </a:rPr>
                <a:t>sales@intellipaat.com</a:t>
              </a:r>
            </a:p>
          </p:txBody>
        </p:sp>
        <p:sp>
          <p:nvSpPr>
            <p:cNvPr id="16" name="TextBox 15">
              <a:extLst>
                <a:ext uri="{FF2B5EF4-FFF2-40B4-BE49-F238E27FC236}">
                  <a16:creationId xmlns:a16="http://schemas.microsoft.com/office/drawing/2014/main" id="{15A40A4E-660A-4A32-ADAE-5CA538731B75}"/>
                </a:ext>
              </a:extLst>
            </p:cNvPr>
            <p:cNvSpPr txBox="1"/>
            <p:nvPr/>
          </p:nvSpPr>
          <p:spPr>
            <a:xfrm>
              <a:off x="6880643" y="5486326"/>
              <a:ext cx="4418000" cy="440482"/>
            </a:xfrm>
            <a:prstGeom prst="rect">
              <a:avLst/>
            </a:prstGeom>
            <a:noFill/>
          </p:spPr>
          <p:txBody>
            <a:bodyPr wrap="none" rtlCol="0">
              <a:spAutoFit/>
            </a:bodyPr>
            <a:lstStyle/>
            <a:p>
              <a:r>
                <a:rPr lang="en-US" b="1" dirty="0">
                  <a:solidFill>
                    <a:srgbClr val="3C8478"/>
                  </a:solidFill>
                  <a:latin typeface="Raleway"/>
                </a:rPr>
                <a:t>24X7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5BAB258-5F37-4145-AB76-82845C62CC95}"/>
              </a:ext>
            </a:extLst>
          </p:cNvPr>
          <p:cNvSpPr/>
          <p:nvPr/>
        </p:nvSpPr>
        <p:spPr>
          <a:xfrm>
            <a:off x="5901028" y="1463546"/>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03</a:t>
            </a:r>
          </a:p>
        </p:txBody>
      </p:sp>
      <p:sp>
        <p:nvSpPr>
          <p:cNvPr id="39" name="Rectangle 38">
            <a:extLst>
              <a:ext uri="{FF2B5EF4-FFF2-40B4-BE49-F238E27FC236}">
                <a16:creationId xmlns:a16="http://schemas.microsoft.com/office/drawing/2014/main" id="{41B6E695-EDEA-4268-8946-9AC9AF07F21A}"/>
              </a:ext>
            </a:extLst>
          </p:cNvPr>
          <p:cNvSpPr/>
          <p:nvPr/>
        </p:nvSpPr>
        <p:spPr>
          <a:xfrm>
            <a:off x="3178511" y="1463546"/>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02</a:t>
            </a:r>
          </a:p>
        </p:txBody>
      </p:sp>
      <p:sp>
        <p:nvSpPr>
          <p:cNvPr id="42" name="Rectangle 41">
            <a:extLst>
              <a:ext uri="{FF2B5EF4-FFF2-40B4-BE49-F238E27FC236}">
                <a16:creationId xmlns:a16="http://schemas.microsoft.com/office/drawing/2014/main"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01</a:t>
            </a:r>
          </a:p>
        </p:txBody>
      </p:sp>
      <p:sp>
        <p:nvSpPr>
          <p:cNvPr id="44" name="TextBox 61">
            <a:extLst>
              <a:ext uri="{FF2B5EF4-FFF2-40B4-BE49-F238E27FC236}">
                <a16:creationId xmlns:a16="http://schemas.microsoft.com/office/drawing/2014/main" id="{E0EC0A93-4CD1-4A8A-8EF3-35C9ADD2BC64}"/>
              </a:ext>
            </a:extLst>
          </p:cNvPr>
          <p:cNvSpPr txBox="1"/>
          <p:nvPr/>
        </p:nvSpPr>
        <p:spPr>
          <a:xfrm>
            <a:off x="1041104" y="158074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err="1">
                <a:solidFill>
                  <a:schemeClr val="tx1">
                    <a:lumMod val="50000"/>
                    <a:lumOff val="50000"/>
                  </a:schemeClr>
                </a:solidFill>
                <a:latin typeface="Raleway"/>
              </a:rPr>
              <a:t>jBPM</a:t>
            </a:r>
            <a:r>
              <a:rPr lang="en-US" sz="1500" b="1" cap="all" dirty="0">
                <a:solidFill>
                  <a:schemeClr val="tx1">
                    <a:lumMod val="50000"/>
                    <a:lumOff val="50000"/>
                  </a:schemeClr>
                </a:solidFill>
                <a:latin typeface="Raleway"/>
              </a:rPr>
              <a:t> Components</a:t>
            </a:r>
          </a:p>
        </p:txBody>
      </p:sp>
      <p:sp>
        <p:nvSpPr>
          <p:cNvPr id="50" name="TextBox 67">
            <a:extLst>
              <a:ext uri="{FF2B5EF4-FFF2-40B4-BE49-F238E27FC236}">
                <a16:creationId xmlns:a16="http://schemas.microsoft.com/office/drawing/2014/main" id="{5A4FD135-835F-429E-9BCE-F56FCD14A3B7}"/>
              </a:ext>
            </a:extLst>
          </p:cNvPr>
          <p:cNvSpPr txBox="1"/>
          <p:nvPr/>
        </p:nvSpPr>
        <p:spPr>
          <a:xfrm>
            <a:off x="3746204" y="158074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architecture</a:t>
            </a:r>
          </a:p>
        </p:txBody>
      </p:sp>
      <p:sp>
        <p:nvSpPr>
          <p:cNvPr id="56" name="TextBox 73">
            <a:extLst>
              <a:ext uri="{FF2B5EF4-FFF2-40B4-BE49-F238E27FC236}">
                <a16:creationId xmlns:a16="http://schemas.microsoft.com/office/drawing/2014/main" id="{FA72E1EC-E70E-4B04-9CE6-267BFAAC1248}"/>
              </a:ext>
            </a:extLst>
          </p:cNvPr>
          <p:cNvSpPr txBox="1"/>
          <p:nvPr/>
        </p:nvSpPr>
        <p:spPr>
          <a:xfrm>
            <a:off x="6460554" y="1581061"/>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jBPM.org</a:t>
            </a:r>
          </a:p>
        </p:txBody>
      </p:sp>
      <p:sp>
        <p:nvSpPr>
          <p:cNvPr id="61" name="Text Placeholder 60">
            <a:extLst>
              <a:ext uri="{FF2B5EF4-FFF2-40B4-BE49-F238E27FC236}">
                <a16:creationId xmlns:a16="http://schemas.microsoft.com/office/drawing/2014/main" id="{7A733E1E-77CE-430D-A90A-A2BFB319F7F1}"/>
              </a:ext>
            </a:extLst>
          </p:cNvPr>
          <p:cNvSpPr>
            <a:spLocks noGrp="1"/>
          </p:cNvSpPr>
          <p:nvPr>
            <p:ph type="body" sz="quarter" idx="12"/>
          </p:nvPr>
        </p:nvSpPr>
        <p:spPr>
          <a:xfrm>
            <a:off x="3464261" y="442454"/>
            <a:ext cx="4103688" cy="576956"/>
          </a:xfrm>
        </p:spPr>
        <p:txBody>
          <a:bodyPr/>
          <a:lstStyle/>
          <a:p>
            <a:r>
              <a:rPr lang="en-US" dirty="0"/>
              <a:t>Agenda</a:t>
            </a:r>
          </a:p>
        </p:txBody>
      </p:sp>
      <p:sp>
        <p:nvSpPr>
          <p:cNvPr id="28" name="TextBox 61">
            <a:extLst>
              <a:ext uri="{FF2B5EF4-FFF2-40B4-BE49-F238E27FC236}">
                <a16:creationId xmlns:a16="http://schemas.microsoft.com/office/drawing/2014/main" id="{B49D3CE7-E426-470E-A602-2937DA43C6A5}"/>
              </a:ext>
            </a:extLst>
          </p:cNvPr>
          <p:cNvSpPr txBox="1"/>
          <p:nvPr/>
        </p:nvSpPr>
        <p:spPr>
          <a:xfrm>
            <a:off x="1026952" y="266511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Quiz</a:t>
            </a:r>
          </a:p>
        </p:txBody>
      </p:sp>
      <p:sp>
        <p:nvSpPr>
          <p:cNvPr id="29" name="TextBox 67">
            <a:extLst>
              <a:ext uri="{FF2B5EF4-FFF2-40B4-BE49-F238E27FC236}">
                <a16:creationId xmlns:a16="http://schemas.microsoft.com/office/drawing/2014/main" id="{F471FE28-3D83-4CD8-8F4C-BEE6A81083B5}"/>
              </a:ext>
            </a:extLst>
          </p:cNvPr>
          <p:cNvSpPr txBox="1"/>
          <p:nvPr/>
        </p:nvSpPr>
        <p:spPr>
          <a:xfrm>
            <a:off x="3732052" y="266511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Conclusion</a:t>
            </a:r>
          </a:p>
        </p:txBody>
      </p:sp>
      <p:sp>
        <p:nvSpPr>
          <p:cNvPr id="30" name="Rectangle 29">
            <a:extLst>
              <a:ext uri="{FF2B5EF4-FFF2-40B4-BE49-F238E27FC236}">
                <a16:creationId xmlns:a16="http://schemas.microsoft.com/office/drawing/2014/main" id="{FDC7370B-56F3-42E0-B999-5AD2EB7AA418}"/>
              </a:ext>
            </a:extLst>
          </p:cNvPr>
          <p:cNvSpPr/>
          <p:nvPr/>
        </p:nvSpPr>
        <p:spPr>
          <a:xfrm>
            <a:off x="3197564" y="2552378"/>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05</a:t>
            </a:r>
          </a:p>
        </p:txBody>
      </p:sp>
      <p:sp>
        <p:nvSpPr>
          <p:cNvPr id="31" name="Rectangle 30">
            <a:extLst>
              <a:ext uri="{FF2B5EF4-FFF2-40B4-BE49-F238E27FC236}">
                <a16:creationId xmlns:a16="http://schemas.microsoft.com/office/drawing/2014/main" id="{A84BFA76-2CF1-4B76-921B-6D264FAF2A5A}"/>
              </a:ext>
            </a:extLst>
          </p:cNvPr>
          <p:cNvSpPr/>
          <p:nvPr/>
        </p:nvSpPr>
        <p:spPr>
          <a:xfrm>
            <a:off x="465799" y="2552378"/>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04</a:t>
            </a:r>
          </a:p>
        </p:txBody>
      </p:sp>
    </p:spTree>
    <p:extLst>
      <p:ext uri="{BB962C8B-B14F-4D97-AF65-F5344CB8AC3E}">
        <p14:creationId xmlns:p14="http://schemas.microsoft.com/office/powerpoint/2010/main" val="62782927"/>
      </p:ext>
    </p:extLst>
  </p:cSld>
  <p:clrMapOvr>
    <a:masterClrMapping/>
  </p:clrMapOvr>
  <mc:AlternateContent xmlns:mc="http://schemas.openxmlformats.org/markup-compatibility/2006" xmlns:p14="http://schemas.microsoft.com/office/powerpoint/2010/main">
    <mc:Choice Requires="p14">
      <p:transition spd="slow" p14:dur="2000" advTm="19302"/>
    </mc:Choice>
    <mc:Fallback xmlns="">
      <p:transition spd="slow" advTm="193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pPr algn="ctr"/>
            <a:r>
              <a:rPr lang="en-US" dirty="0"/>
              <a:t>JBoss BPM Suite Key Components</a:t>
            </a:r>
          </a:p>
        </p:txBody>
      </p:sp>
    </p:spTree>
    <p:extLst>
      <p:ext uri="{BB962C8B-B14F-4D97-AF65-F5344CB8AC3E}">
        <p14:creationId xmlns:p14="http://schemas.microsoft.com/office/powerpoint/2010/main" val="31463037"/>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954527" cy="523220"/>
          </a:xfrm>
          <a:prstGeom prst="rect">
            <a:avLst/>
          </a:prstGeom>
          <a:noFill/>
        </p:spPr>
        <p:txBody>
          <a:bodyPr wrap="none" rtlCol="0">
            <a:spAutoFit/>
          </a:bodyPr>
          <a:lstStyle/>
          <a:p>
            <a:r>
              <a:rPr lang="en-IN" sz="2800" b="1" dirty="0" err="1">
                <a:solidFill>
                  <a:schemeClr val="accent2"/>
                </a:solidFill>
              </a:rPr>
              <a:t>jBPM</a:t>
            </a:r>
            <a:r>
              <a:rPr lang="en-IN" sz="2800" b="1" dirty="0">
                <a:solidFill>
                  <a:schemeClr val="accent2"/>
                </a:solidFill>
              </a:rPr>
              <a:t> Components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273770"/>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i="1" dirty="0"/>
              <a:t>JBoss BPM Central (Business Central)</a:t>
            </a:r>
          </a:p>
          <a:p>
            <a:pPr lvl="1"/>
            <a:r>
              <a:rPr lang="en-US" dirty="0"/>
              <a:t>Business Central is a web-based application for creating, editing, building, managing, and monitoring Red Hat JBoss BPM Suite business assets. It also allows execution of business processes and management of tasks created by those processes.</a:t>
            </a:r>
          </a:p>
          <a:p>
            <a:pPr marL="457200" lvl="1" indent="0">
              <a:buNone/>
            </a:pPr>
            <a:endParaRPr lang="en-US" dirty="0"/>
          </a:p>
          <a:p>
            <a:r>
              <a:rPr lang="en-US" b="1" i="1" dirty="0"/>
              <a:t>Business Activity Monitoring Dashboards</a:t>
            </a:r>
          </a:p>
          <a:p>
            <a:pPr lvl="1"/>
            <a:r>
              <a:rPr lang="en-US" dirty="0"/>
              <a:t>The Business Activity Monitor (BAM) dashboard provides report generation capabilities. </a:t>
            </a:r>
          </a:p>
          <a:p>
            <a:pPr lvl="1"/>
            <a:r>
              <a:rPr lang="en-US" dirty="0"/>
              <a:t>It enables you to use a pre-defined dashboard and even create your own customized dashboard.</a:t>
            </a:r>
          </a:p>
          <a:p>
            <a:pPr marL="457200" lvl="1" indent="0">
              <a:buNone/>
            </a:pPr>
            <a:endParaRPr lang="en-US" dirty="0"/>
          </a:p>
          <a:p>
            <a:r>
              <a:rPr lang="en-US" b="1" i="1" dirty="0"/>
              <a:t>Maven Artifact Repository</a:t>
            </a:r>
          </a:p>
          <a:p>
            <a:pPr lvl="1"/>
            <a:r>
              <a:rPr lang="en-US" dirty="0"/>
              <a:t>Red Hat JBoss BPM Suite projects are built as Apache Maven projects and the default location of the Maven repository is </a:t>
            </a:r>
            <a:r>
              <a:rPr lang="en-US" b="1" i="1" dirty="0"/>
              <a:t>WORKING_DIRECTORY</a:t>
            </a:r>
            <a:r>
              <a:rPr lang="en-US" b="1" dirty="0"/>
              <a:t>/repositories/</a:t>
            </a:r>
            <a:r>
              <a:rPr lang="en-US" b="1" dirty="0" err="1"/>
              <a:t>kie</a:t>
            </a:r>
            <a:r>
              <a:rPr lang="en-US" dirty="0"/>
              <a:t>. You can specify an alternate repository location by changing the </a:t>
            </a:r>
            <a:r>
              <a:rPr lang="en-US" b="1" dirty="0"/>
              <a:t>org.guvnor.m2repo.dir </a:t>
            </a:r>
            <a:r>
              <a:rPr lang="en-US" dirty="0"/>
              <a:t>property.</a:t>
            </a:r>
          </a:p>
          <a:p>
            <a:pPr lvl="1"/>
            <a:r>
              <a:rPr lang="en-US" dirty="0"/>
              <a:t>Each project builds a JAR artifact file called a KJAR. You can store your project artifacts and dependent JAR files in this repository.</a:t>
            </a:r>
          </a:p>
        </p:txBody>
      </p:sp>
    </p:spTree>
    <p:extLst>
      <p:ext uri="{BB962C8B-B14F-4D97-AF65-F5344CB8AC3E}">
        <p14:creationId xmlns:p14="http://schemas.microsoft.com/office/powerpoint/2010/main" val="1124777910"/>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954527" cy="523220"/>
          </a:xfrm>
          <a:prstGeom prst="rect">
            <a:avLst/>
          </a:prstGeom>
          <a:noFill/>
        </p:spPr>
        <p:txBody>
          <a:bodyPr wrap="none" rtlCol="0">
            <a:spAutoFit/>
          </a:bodyPr>
          <a:lstStyle/>
          <a:p>
            <a:r>
              <a:rPr lang="en-IN" sz="2800" b="1" dirty="0" err="1">
                <a:solidFill>
                  <a:schemeClr val="accent2"/>
                </a:solidFill>
              </a:rPr>
              <a:t>jBPM</a:t>
            </a:r>
            <a:r>
              <a:rPr lang="en-IN" sz="2800" b="1" dirty="0">
                <a:solidFill>
                  <a:schemeClr val="accent2"/>
                </a:solidFill>
              </a:rPr>
              <a:t> Components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273770"/>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b="1" i="1" dirty="0"/>
              <a:t>Execution Engine (KIE Server)</a:t>
            </a:r>
          </a:p>
          <a:p>
            <a:pPr lvl="1"/>
            <a:r>
              <a:rPr lang="en-US" sz="1400" dirty="0"/>
              <a:t>The Red Hat JBoss BPM Suite execution engine is responsible for executing business processes and managing the tasks, which result from these processes. Business Central provides a user interface for executing processes and managing tasks.</a:t>
            </a:r>
          </a:p>
          <a:p>
            <a:pPr marL="457200" lvl="1" indent="0">
              <a:buNone/>
            </a:pPr>
            <a:endParaRPr lang="en-US" sz="1400" dirty="0"/>
          </a:p>
          <a:p>
            <a:r>
              <a:rPr lang="en-US" sz="1600" b="1" i="1" dirty="0"/>
              <a:t>Business Central Repository</a:t>
            </a:r>
          </a:p>
          <a:p>
            <a:pPr lvl="1"/>
            <a:r>
              <a:rPr lang="en-US" sz="1400" dirty="0"/>
              <a:t>The business artifacts of a Red Hat JBoss BPM Suite project, such as process models, rules, and forms, are stored in Git repositories managed through the Business Central. You can also access these repositories outside of Business Central through the Git or SSH protocols.</a:t>
            </a:r>
          </a:p>
        </p:txBody>
      </p:sp>
    </p:spTree>
    <p:extLst>
      <p:ext uri="{BB962C8B-B14F-4D97-AF65-F5344CB8AC3E}">
        <p14:creationId xmlns:p14="http://schemas.microsoft.com/office/powerpoint/2010/main" val="2917796914"/>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954527" cy="523220"/>
          </a:xfrm>
          <a:prstGeom prst="rect">
            <a:avLst/>
          </a:prstGeom>
          <a:noFill/>
        </p:spPr>
        <p:txBody>
          <a:bodyPr wrap="none" rtlCol="0">
            <a:spAutoFit/>
          </a:bodyPr>
          <a:lstStyle/>
          <a:p>
            <a:r>
              <a:rPr lang="en-IN" sz="2800" b="1" dirty="0" err="1">
                <a:solidFill>
                  <a:schemeClr val="accent2"/>
                </a:solidFill>
              </a:rPr>
              <a:t>jBPM</a:t>
            </a:r>
            <a:r>
              <a:rPr lang="en-IN" sz="2800" b="1" dirty="0">
                <a:solidFill>
                  <a:schemeClr val="accent2"/>
                </a:solidFill>
              </a:rPr>
              <a:t> Components</a:t>
            </a:r>
          </a:p>
        </p:txBody>
      </p:sp>
      <p:pic>
        <p:nvPicPr>
          <p:cNvPr id="4" name="Picture 3">
            <a:extLst>
              <a:ext uri="{FF2B5EF4-FFF2-40B4-BE49-F238E27FC236}">
                <a16:creationId xmlns:a16="http://schemas.microsoft.com/office/drawing/2014/main" id="{9936D632-CCAA-474F-B8A3-7948E3ABEB32}"/>
              </a:ext>
            </a:extLst>
          </p:cNvPr>
          <p:cNvPicPr>
            <a:picLocks noChangeAspect="1"/>
          </p:cNvPicPr>
          <p:nvPr/>
        </p:nvPicPr>
        <p:blipFill>
          <a:blip r:embed="rId2"/>
          <a:stretch>
            <a:fillRect/>
          </a:stretch>
        </p:blipFill>
        <p:spPr>
          <a:xfrm>
            <a:off x="947563" y="1434332"/>
            <a:ext cx="7248873" cy="2861895"/>
          </a:xfrm>
          <a:prstGeom prst="rect">
            <a:avLst/>
          </a:prstGeom>
        </p:spPr>
      </p:pic>
    </p:spTree>
    <p:extLst>
      <p:ext uri="{BB962C8B-B14F-4D97-AF65-F5344CB8AC3E}">
        <p14:creationId xmlns:p14="http://schemas.microsoft.com/office/powerpoint/2010/main" val="3811973472"/>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28018" cy="576956"/>
          </a:xfrm>
        </p:spPr>
        <p:txBody>
          <a:bodyPr anchor="ctr"/>
          <a:lstStyle/>
          <a:p>
            <a:pPr algn="ctr"/>
            <a:r>
              <a:rPr lang="en-US" dirty="0" err="1"/>
              <a:t>jBPM</a:t>
            </a:r>
            <a:r>
              <a:rPr lang="en-US" dirty="0"/>
              <a:t> Architecture</a:t>
            </a:r>
          </a:p>
        </p:txBody>
      </p:sp>
    </p:spTree>
    <p:extLst>
      <p:ext uri="{BB962C8B-B14F-4D97-AF65-F5344CB8AC3E}">
        <p14:creationId xmlns:p14="http://schemas.microsoft.com/office/powerpoint/2010/main" val="3117871875"/>
      </p:ext>
    </p:extLst>
  </p:cSld>
  <p:clrMapOvr>
    <a:masterClrMapping/>
  </p:clrMapOvr>
  <mc:AlternateContent xmlns:mc="http://schemas.openxmlformats.org/markup-compatibility/2006" xmlns:p14="http://schemas.microsoft.com/office/powerpoint/2010/main">
    <mc:Choice Requires="p14">
      <p:transition spd="slow" p14:dur="2000" advTm="14072"/>
    </mc:Choice>
    <mc:Fallback xmlns="">
      <p:transition spd="slow" advTm="140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4519892" cy="523220"/>
          </a:xfrm>
          <a:prstGeom prst="rect">
            <a:avLst/>
          </a:prstGeom>
          <a:noFill/>
        </p:spPr>
        <p:txBody>
          <a:bodyPr wrap="none" rtlCol="0">
            <a:spAutoFit/>
          </a:bodyPr>
          <a:lstStyle/>
          <a:p>
            <a:r>
              <a:rPr lang="en-IN" sz="2800" b="1" dirty="0" err="1">
                <a:solidFill>
                  <a:schemeClr val="accent2"/>
                </a:solidFill>
              </a:rPr>
              <a:t>jBPM</a:t>
            </a:r>
            <a:r>
              <a:rPr lang="en-IN" sz="2800" b="1" dirty="0">
                <a:solidFill>
                  <a:schemeClr val="accent2"/>
                </a:solidFill>
              </a:rPr>
              <a:t> High Level Architecture</a:t>
            </a:r>
          </a:p>
        </p:txBody>
      </p:sp>
      <p:pic>
        <p:nvPicPr>
          <p:cNvPr id="3" name="Picture 2">
            <a:extLst>
              <a:ext uri="{FF2B5EF4-FFF2-40B4-BE49-F238E27FC236}">
                <a16:creationId xmlns:a16="http://schemas.microsoft.com/office/drawing/2014/main" id="{D9C9F77F-B509-4859-9128-2229C53CEFF9}"/>
              </a:ext>
            </a:extLst>
          </p:cNvPr>
          <p:cNvPicPr>
            <a:picLocks noChangeAspect="1"/>
          </p:cNvPicPr>
          <p:nvPr/>
        </p:nvPicPr>
        <p:blipFill>
          <a:blip r:embed="rId2"/>
          <a:stretch>
            <a:fillRect/>
          </a:stretch>
        </p:blipFill>
        <p:spPr>
          <a:xfrm>
            <a:off x="881062" y="1004444"/>
            <a:ext cx="7381875" cy="3411612"/>
          </a:xfrm>
          <a:prstGeom prst="rect">
            <a:avLst/>
          </a:prstGeom>
        </p:spPr>
      </p:pic>
    </p:spTree>
    <p:extLst>
      <p:ext uri="{BB962C8B-B14F-4D97-AF65-F5344CB8AC3E}">
        <p14:creationId xmlns:p14="http://schemas.microsoft.com/office/powerpoint/2010/main" val="869946058"/>
      </p:ext>
    </p:extLst>
  </p:cSld>
  <p:clrMapOvr>
    <a:masterClrMapping/>
  </p:clrMapOvr>
  <mc:AlternateContent xmlns:mc="http://schemas.openxmlformats.org/markup-compatibility/2006" xmlns:p14="http://schemas.microsoft.com/office/powerpoint/2010/main">
    <mc:Choice Requires="p14">
      <p:transition spd="slow" p14:dur="2000" advTm="34439"/>
    </mc:Choice>
    <mc:Fallback xmlns="">
      <p:transition spd="slow" advTm="344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4519892" cy="523220"/>
          </a:xfrm>
          <a:prstGeom prst="rect">
            <a:avLst/>
          </a:prstGeom>
          <a:noFill/>
        </p:spPr>
        <p:txBody>
          <a:bodyPr wrap="none" rtlCol="0">
            <a:spAutoFit/>
          </a:bodyPr>
          <a:lstStyle/>
          <a:p>
            <a:r>
              <a:rPr lang="en-IN" sz="2800" b="1" dirty="0" err="1">
                <a:solidFill>
                  <a:schemeClr val="accent2"/>
                </a:solidFill>
              </a:rPr>
              <a:t>jBPM</a:t>
            </a:r>
            <a:r>
              <a:rPr lang="en-IN" sz="2800" b="1" dirty="0">
                <a:solidFill>
                  <a:schemeClr val="accent2"/>
                </a:solidFill>
              </a:rPr>
              <a:t> High Level Architecture</a:t>
            </a:r>
          </a:p>
        </p:txBody>
      </p:sp>
      <p:pic>
        <p:nvPicPr>
          <p:cNvPr id="4" name="Content Placeholder 3">
            <a:extLst>
              <a:ext uri="{FF2B5EF4-FFF2-40B4-BE49-F238E27FC236}">
                <a16:creationId xmlns:a16="http://schemas.microsoft.com/office/drawing/2014/main" id="{43FAC9E5-50C6-49B2-A21C-76899E798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491" y="1250258"/>
            <a:ext cx="7496348" cy="3067742"/>
          </a:xfrm>
          <a:prstGeom prst="rect">
            <a:avLst/>
          </a:prstGeom>
        </p:spPr>
      </p:pic>
    </p:spTree>
    <p:extLst>
      <p:ext uri="{BB962C8B-B14F-4D97-AF65-F5344CB8AC3E}">
        <p14:creationId xmlns:p14="http://schemas.microsoft.com/office/powerpoint/2010/main" val="2139957418"/>
      </p:ext>
    </p:extLst>
  </p:cSld>
  <p:clrMapOvr>
    <a:masterClrMapping/>
  </p:clrMapOvr>
  <mc:AlternateContent xmlns:mc="http://schemas.openxmlformats.org/markup-compatibility/2006" xmlns:p14="http://schemas.microsoft.com/office/powerpoint/2010/main">
    <mc:Choice Requires="p14">
      <p:transition spd="slow" p14:dur="2000" advTm="34439"/>
    </mc:Choice>
    <mc:Fallback xmlns="">
      <p:transition spd="slow" advTm="34439"/>
    </mc:Fallback>
  </mc:AlternateContent>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26387</TotalTime>
  <Words>438</Words>
  <Application>Microsoft Office PowerPoint</Application>
  <PresentationFormat>On-screen Show (16:9)</PresentationFormat>
  <Paragraphs>84</Paragraphs>
  <Slides>19</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Calibri</vt:lpstr>
      <vt:lpstr>Calibri Light</vt:lpstr>
      <vt:lpstr>FontAwesome</vt:lpstr>
      <vt:lpstr>Gill Sans MT</vt:lpstr>
      <vt:lpstr>Lato</vt:lpstr>
      <vt:lpstr>Lato Regular</vt:lpstr>
      <vt:lpstr>Raleway</vt:lpstr>
      <vt:lpstr>Raleway Black</vt:lpstr>
      <vt:lpstr>Raleway Light</vt:lpstr>
      <vt:lpstr>Diseño personalizado</vt:lpstr>
      <vt:lpstr>Clear whitout slide number</vt:lpstr>
      <vt:lpstr>1_Diseño personalizado</vt:lpstr>
      <vt:lpstr>2_Diseño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Nishant Ravle</cp:lastModifiedBy>
  <cp:revision>783</cp:revision>
  <dcterms:created xsi:type="dcterms:W3CDTF">2016-05-27T21:17:44Z</dcterms:created>
  <dcterms:modified xsi:type="dcterms:W3CDTF">2018-12-28T07:34:23Z</dcterms:modified>
</cp:coreProperties>
</file>