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751" r:id="rId2"/>
  </p:sldMasterIdLst>
  <p:notesMasterIdLst>
    <p:notesMasterId r:id="rId64"/>
  </p:notesMasterIdLst>
  <p:handoutMasterIdLst>
    <p:handoutMasterId r:id="rId65"/>
  </p:handoutMasterIdLst>
  <p:sldIdLst>
    <p:sldId id="465" r:id="rId3"/>
    <p:sldId id="469" r:id="rId4"/>
    <p:sldId id="561" r:id="rId5"/>
    <p:sldId id="562" r:id="rId6"/>
    <p:sldId id="564" r:id="rId7"/>
    <p:sldId id="563" r:id="rId8"/>
    <p:sldId id="565" r:id="rId9"/>
    <p:sldId id="567" r:id="rId10"/>
    <p:sldId id="560" r:id="rId11"/>
    <p:sldId id="551" r:id="rId12"/>
    <p:sldId id="524" r:id="rId13"/>
    <p:sldId id="553" r:id="rId14"/>
    <p:sldId id="568" r:id="rId15"/>
    <p:sldId id="569" r:id="rId16"/>
    <p:sldId id="570" r:id="rId17"/>
    <p:sldId id="571" r:id="rId18"/>
    <p:sldId id="525" r:id="rId19"/>
    <p:sldId id="526" r:id="rId20"/>
    <p:sldId id="527" r:id="rId21"/>
    <p:sldId id="528" r:id="rId22"/>
    <p:sldId id="529" r:id="rId23"/>
    <p:sldId id="530" r:id="rId24"/>
    <p:sldId id="531" r:id="rId25"/>
    <p:sldId id="532" r:id="rId26"/>
    <p:sldId id="534" r:id="rId27"/>
    <p:sldId id="536" r:id="rId28"/>
    <p:sldId id="535" r:id="rId29"/>
    <p:sldId id="537" r:id="rId30"/>
    <p:sldId id="539" r:id="rId31"/>
    <p:sldId id="540" r:id="rId32"/>
    <p:sldId id="541" r:id="rId33"/>
    <p:sldId id="542" r:id="rId34"/>
    <p:sldId id="543" r:id="rId35"/>
    <p:sldId id="544" r:id="rId36"/>
    <p:sldId id="545" r:id="rId37"/>
    <p:sldId id="546" r:id="rId38"/>
    <p:sldId id="547" r:id="rId39"/>
    <p:sldId id="548" r:id="rId40"/>
    <p:sldId id="549" r:id="rId41"/>
    <p:sldId id="554" r:id="rId42"/>
    <p:sldId id="555" r:id="rId43"/>
    <p:sldId id="556" r:id="rId44"/>
    <p:sldId id="572" r:id="rId45"/>
    <p:sldId id="557" r:id="rId46"/>
    <p:sldId id="558" r:id="rId47"/>
    <p:sldId id="559" r:id="rId48"/>
    <p:sldId id="573" r:id="rId49"/>
    <p:sldId id="574" r:id="rId50"/>
    <p:sldId id="575" r:id="rId51"/>
    <p:sldId id="599" r:id="rId52"/>
    <p:sldId id="600" r:id="rId53"/>
    <p:sldId id="601" r:id="rId54"/>
    <p:sldId id="602" r:id="rId55"/>
    <p:sldId id="603" r:id="rId56"/>
    <p:sldId id="604" r:id="rId57"/>
    <p:sldId id="605" r:id="rId58"/>
    <p:sldId id="606" r:id="rId59"/>
    <p:sldId id="610" r:id="rId60"/>
    <p:sldId id="608" r:id="rId61"/>
    <p:sldId id="609" r:id="rId62"/>
    <p:sldId id="405" r:id="rId63"/>
  </p:sldIdLst>
  <p:sldSz cx="9144000" cy="5143500" type="screen16x9"/>
  <p:notesSz cx="6858000" cy="9144000"/>
  <p:defaultTex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92" userDrawn="1">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 Nagaraj" initials="VN" lastIdx="13" clrIdx="0">
    <p:extLst/>
  </p:cmAuthor>
  <p:cmAuthor id="2" name="intellipaat" initials="i" lastIdx="1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282E3A"/>
    <a:srgbClr val="827CA8"/>
    <a:srgbClr val="7F7F7F"/>
    <a:srgbClr val="146074"/>
    <a:srgbClr val="F6F6F6"/>
    <a:srgbClr val="2D3F54"/>
    <a:srgbClr val="F0E6E5"/>
    <a:srgbClr val="EBC795"/>
    <a:srgbClr val="BBB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9" autoAdjust="0"/>
    <p:restoredTop sz="94280" autoAdjust="0"/>
  </p:normalViewPr>
  <p:slideViewPr>
    <p:cSldViewPr snapToGrid="0" snapToObjects="1" showGuides="1">
      <p:cViewPr varScale="1">
        <p:scale>
          <a:sx n="112" d="100"/>
          <a:sy n="112" d="100"/>
        </p:scale>
        <p:origin x="420" y="102"/>
      </p:cViewPr>
      <p:guideLst>
        <p:guide orient="horz" pos="2292"/>
        <p:guide pos="2880"/>
      </p:guideLst>
    </p:cSldViewPr>
  </p:slideViewPr>
  <p:outlineViewPr>
    <p:cViewPr>
      <p:scale>
        <a:sx n="33" d="100"/>
        <a:sy n="33" d="100"/>
      </p:scale>
      <p:origin x="0" y="-113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varScale="1">
        <p:scale>
          <a:sx n="97" d="100"/>
          <a:sy n="97" d="100"/>
        </p:scale>
        <p:origin x="3144"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A40D65-F35B-43FF-9808-99775BD5D077}"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IN"/>
        </a:p>
      </dgm:t>
    </dgm:pt>
    <dgm:pt modelId="{6F98F33E-F8DC-4CAF-81DA-0BA5679959FB}">
      <dgm:prSet phldrT="[Text]" custT="1"/>
      <dgm:spPr/>
      <dgm:t>
        <a:bodyPr/>
        <a:lstStyle/>
        <a:p>
          <a:r>
            <a:rPr lang="en-IN" sz="1200" b="1" dirty="0"/>
            <a:t>Arithmetic </a:t>
          </a:r>
        </a:p>
        <a:p>
          <a:r>
            <a:rPr lang="en-IN" sz="1200" b="1" dirty="0"/>
            <a:t>operators </a:t>
          </a:r>
          <a:endParaRPr lang="en-IN" sz="1200" dirty="0"/>
        </a:p>
      </dgm:t>
    </dgm:pt>
    <dgm:pt modelId="{22EA81CC-9D64-4D57-A728-A7F2606217CF}" type="parTrans" cxnId="{BB79E16B-0A2E-4873-83C2-585EF0F2F3B8}">
      <dgm:prSet/>
      <dgm:spPr/>
      <dgm:t>
        <a:bodyPr/>
        <a:lstStyle/>
        <a:p>
          <a:endParaRPr lang="en-IN" sz="1200"/>
        </a:p>
      </dgm:t>
    </dgm:pt>
    <dgm:pt modelId="{039C11A0-56C1-486C-936D-9AB8E4091753}" type="sibTrans" cxnId="{BB79E16B-0A2E-4873-83C2-585EF0F2F3B8}">
      <dgm:prSet/>
      <dgm:spPr/>
      <dgm:t>
        <a:bodyPr/>
        <a:lstStyle/>
        <a:p>
          <a:endParaRPr lang="en-IN" sz="1200"/>
        </a:p>
      </dgm:t>
    </dgm:pt>
    <dgm:pt modelId="{722C8758-064E-4288-983E-54596FED653A}">
      <dgm:prSet custT="1"/>
      <dgm:spPr/>
      <dgm:t>
        <a:bodyPr/>
        <a:lstStyle/>
        <a:p>
          <a:r>
            <a:rPr lang="en-IN" sz="1200" b="1" dirty="0"/>
            <a:t>Logical </a:t>
          </a:r>
        </a:p>
        <a:p>
          <a:r>
            <a:rPr lang="en-IN" sz="1200" b="1" dirty="0"/>
            <a:t>operators</a:t>
          </a:r>
        </a:p>
      </dgm:t>
    </dgm:pt>
    <dgm:pt modelId="{98CB1E00-89F9-4C59-9C22-5029E7468A2E}" type="parTrans" cxnId="{CF1C9FED-ADD6-412C-9D28-0DA62B778EA3}">
      <dgm:prSet/>
      <dgm:spPr/>
      <dgm:t>
        <a:bodyPr/>
        <a:lstStyle/>
        <a:p>
          <a:endParaRPr lang="en-IN" sz="1200"/>
        </a:p>
      </dgm:t>
    </dgm:pt>
    <dgm:pt modelId="{C2334F3E-9D23-4955-AFFC-3A6431819ADF}" type="sibTrans" cxnId="{CF1C9FED-ADD6-412C-9D28-0DA62B778EA3}">
      <dgm:prSet/>
      <dgm:spPr/>
      <dgm:t>
        <a:bodyPr/>
        <a:lstStyle/>
        <a:p>
          <a:endParaRPr lang="en-IN" sz="1200"/>
        </a:p>
      </dgm:t>
    </dgm:pt>
    <dgm:pt modelId="{1CA3F2E6-BEF0-4FE9-A174-5168B84B19D8}">
      <dgm:prSet custT="1"/>
      <dgm:spPr/>
      <dgm:t>
        <a:bodyPr/>
        <a:lstStyle/>
        <a:p>
          <a:r>
            <a:rPr lang="en-IN" sz="1200" b="1" dirty="0"/>
            <a:t>Relational </a:t>
          </a:r>
        </a:p>
        <a:p>
          <a:r>
            <a:rPr lang="en-IN" sz="1200" b="1" dirty="0"/>
            <a:t>operators</a:t>
          </a:r>
        </a:p>
      </dgm:t>
    </dgm:pt>
    <dgm:pt modelId="{BBDB6591-A4E9-4BF9-8F12-975196AF2E83}" type="parTrans" cxnId="{8B02ED69-5AC1-436E-9E83-2730A0775553}">
      <dgm:prSet/>
      <dgm:spPr/>
      <dgm:t>
        <a:bodyPr/>
        <a:lstStyle/>
        <a:p>
          <a:endParaRPr lang="en-IN" sz="1200"/>
        </a:p>
      </dgm:t>
    </dgm:pt>
    <dgm:pt modelId="{498442D4-D3D0-42D8-91DD-9BED91F2F3E8}" type="sibTrans" cxnId="{8B02ED69-5AC1-436E-9E83-2730A0775553}">
      <dgm:prSet/>
      <dgm:spPr/>
      <dgm:t>
        <a:bodyPr/>
        <a:lstStyle/>
        <a:p>
          <a:endParaRPr lang="en-IN" sz="1200"/>
        </a:p>
      </dgm:t>
    </dgm:pt>
    <dgm:pt modelId="{638F17FB-8979-44F6-87A3-F92388C79FB3}">
      <dgm:prSet custT="1"/>
      <dgm:spPr/>
      <dgm:t>
        <a:bodyPr/>
        <a:lstStyle/>
        <a:p>
          <a:r>
            <a:rPr lang="en-IN" sz="1200" b="1" dirty="0"/>
            <a:t>Concatenation </a:t>
          </a:r>
        </a:p>
        <a:p>
          <a:r>
            <a:rPr lang="en-IN" sz="1200" b="1" dirty="0"/>
            <a:t>operators</a:t>
          </a:r>
        </a:p>
      </dgm:t>
    </dgm:pt>
    <dgm:pt modelId="{CA2A4687-D6A0-4E1B-B73C-03505CAA85AB}" type="parTrans" cxnId="{6A8EB912-E804-4955-9EC4-8E895E7DC3E5}">
      <dgm:prSet/>
      <dgm:spPr/>
      <dgm:t>
        <a:bodyPr/>
        <a:lstStyle/>
        <a:p>
          <a:endParaRPr lang="en-IN" sz="1200"/>
        </a:p>
      </dgm:t>
    </dgm:pt>
    <dgm:pt modelId="{BD8AFA7F-CB84-4F1A-939B-4B9A4B36E61F}" type="sibTrans" cxnId="{6A8EB912-E804-4955-9EC4-8E895E7DC3E5}">
      <dgm:prSet/>
      <dgm:spPr/>
      <dgm:t>
        <a:bodyPr/>
        <a:lstStyle/>
        <a:p>
          <a:endParaRPr lang="en-IN" sz="1200"/>
        </a:p>
      </dgm:t>
    </dgm:pt>
    <dgm:pt modelId="{C17FB7EA-C4F2-4916-A25E-BB7782039529}">
      <dgm:prSet phldrT="[Text]" custT="1"/>
      <dgm:spPr/>
      <dgm:t>
        <a:bodyPr/>
        <a:lstStyle/>
        <a:p>
          <a:r>
            <a:rPr lang="en-IN" sz="1200" b="1" dirty="0"/>
            <a:t>+ , _ , * , / , MOD</a:t>
          </a:r>
          <a:endParaRPr lang="en-IN" sz="1200" dirty="0"/>
        </a:p>
      </dgm:t>
    </dgm:pt>
    <dgm:pt modelId="{16BC3C04-C1C7-4113-AEAE-9435FBCCF94F}" type="parTrans" cxnId="{9295CFCF-68DB-459F-A320-83AFB45D076D}">
      <dgm:prSet/>
      <dgm:spPr/>
      <dgm:t>
        <a:bodyPr/>
        <a:lstStyle/>
        <a:p>
          <a:endParaRPr lang="en-IN" sz="1200"/>
        </a:p>
      </dgm:t>
    </dgm:pt>
    <dgm:pt modelId="{115D38B6-4FBD-468F-AD59-075AEF3CB160}" type="sibTrans" cxnId="{9295CFCF-68DB-459F-A320-83AFB45D076D}">
      <dgm:prSet/>
      <dgm:spPr/>
      <dgm:t>
        <a:bodyPr/>
        <a:lstStyle/>
        <a:p>
          <a:endParaRPr lang="en-IN" sz="1200"/>
        </a:p>
      </dgm:t>
    </dgm:pt>
    <dgm:pt modelId="{08D02152-01AF-48DC-B243-996F33243DB0}">
      <dgm:prSet custT="1"/>
      <dgm:spPr/>
      <dgm:t>
        <a:bodyPr/>
        <a:lstStyle/>
        <a:p>
          <a:r>
            <a:rPr lang="en-IN" sz="1200" b="1" dirty="0"/>
            <a:t>AND, OR, NOT</a:t>
          </a:r>
        </a:p>
      </dgm:t>
    </dgm:pt>
    <dgm:pt modelId="{BB5E3B9F-77FF-4F74-A3DF-002527188C14}" type="parTrans" cxnId="{F70C4550-B5AF-4EA4-823A-9E6BF9D3A6B1}">
      <dgm:prSet/>
      <dgm:spPr/>
      <dgm:t>
        <a:bodyPr/>
        <a:lstStyle/>
        <a:p>
          <a:endParaRPr lang="en-IN" sz="1200"/>
        </a:p>
      </dgm:t>
    </dgm:pt>
    <dgm:pt modelId="{15762137-C4D3-4A85-8AAE-5320ACF3FD54}" type="sibTrans" cxnId="{F70C4550-B5AF-4EA4-823A-9E6BF9D3A6B1}">
      <dgm:prSet/>
      <dgm:spPr/>
      <dgm:t>
        <a:bodyPr/>
        <a:lstStyle/>
        <a:p>
          <a:endParaRPr lang="en-IN" sz="1200"/>
        </a:p>
      </dgm:t>
    </dgm:pt>
    <dgm:pt modelId="{1FC4E201-B06F-4781-B342-3006D12B2E0C}">
      <dgm:prSet custT="1"/>
      <dgm:spPr/>
      <dgm:t>
        <a:bodyPr/>
        <a:lstStyle/>
        <a:p>
          <a:r>
            <a:rPr lang="en-IN" sz="1200" b="1" dirty="0"/>
            <a:t> &gt;, &lt;, &gt;=, &lt;=, !=,&lt;&gt;,^=, =</a:t>
          </a:r>
        </a:p>
      </dgm:t>
    </dgm:pt>
    <dgm:pt modelId="{139AE095-4E91-4603-BF47-C5D54D0E22F1}" type="parTrans" cxnId="{136C15D6-7F8A-4D18-8471-393FD136CC6A}">
      <dgm:prSet/>
      <dgm:spPr/>
      <dgm:t>
        <a:bodyPr/>
        <a:lstStyle/>
        <a:p>
          <a:endParaRPr lang="en-IN" sz="1200"/>
        </a:p>
      </dgm:t>
    </dgm:pt>
    <dgm:pt modelId="{C235A95A-5C23-4BEE-A0E0-1884DFB35538}" type="sibTrans" cxnId="{136C15D6-7F8A-4D18-8471-393FD136CC6A}">
      <dgm:prSet/>
      <dgm:spPr/>
      <dgm:t>
        <a:bodyPr/>
        <a:lstStyle/>
        <a:p>
          <a:endParaRPr lang="en-IN" sz="1200"/>
        </a:p>
      </dgm:t>
    </dgm:pt>
    <dgm:pt modelId="{47A0C0E3-3B35-4D3A-B3A6-C31A288D4787}">
      <dgm:prSet custT="1"/>
      <dgm:spPr/>
      <dgm:t>
        <a:bodyPr/>
        <a:lstStyle/>
        <a:p>
          <a:r>
            <a:rPr lang="en-IN" sz="1200" b="1" dirty="0"/>
            <a:t>||</a:t>
          </a:r>
        </a:p>
      </dgm:t>
    </dgm:pt>
    <dgm:pt modelId="{7F3D8150-8703-4670-BAF9-C693D25E409A}" type="parTrans" cxnId="{5C57BD41-2DDF-4B97-A7C8-5C8DB9996335}">
      <dgm:prSet/>
      <dgm:spPr/>
      <dgm:t>
        <a:bodyPr/>
        <a:lstStyle/>
        <a:p>
          <a:endParaRPr lang="en-IN" sz="1200"/>
        </a:p>
      </dgm:t>
    </dgm:pt>
    <dgm:pt modelId="{2CA4A77F-3E5D-4247-AC79-56FAC9648D72}" type="sibTrans" cxnId="{5C57BD41-2DDF-4B97-A7C8-5C8DB9996335}">
      <dgm:prSet/>
      <dgm:spPr/>
      <dgm:t>
        <a:bodyPr/>
        <a:lstStyle/>
        <a:p>
          <a:endParaRPr lang="en-IN" sz="1200"/>
        </a:p>
      </dgm:t>
    </dgm:pt>
    <dgm:pt modelId="{ECECA919-5FD4-445A-9409-0BB06B023043}" type="pres">
      <dgm:prSet presAssocID="{0EA40D65-F35B-43FF-9808-99775BD5D077}" presName="diagram" presStyleCnt="0">
        <dgm:presLayoutVars>
          <dgm:chPref val="1"/>
          <dgm:dir/>
          <dgm:animOne val="branch"/>
          <dgm:animLvl val="lvl"/>
          <dgm:resizeHandles/>
        </dgm:presLayoutVars>
      </dgm:prSet>
      <dgm:spPr/>
    </dgm:pt>
    <dgm:pt modelId="{7DDF9FA7-191B-4FD2-9232-118C65B05489}" type="pres">
      <dgm:prSet presAssocID="{6F98F33E-F8DC-4CAF-81DA-0BA5679959FB}" presName="root" presStyleCnt="0"/>
      <dgm:spPr/>
    </dgm:pt>
    <dgm:pt modelId="{7309F1EC-282B-4524-BE63-6519EEF74823}" type="pres">
      <dgm:prSet presAssocID="{6F98F33E-F8DC-4CAF-81DA-0BA5679959FB}" presName="rootComposite" presStyleCnt="0"/>
      <dgm:spPr/>
    </dgm:pt>
    <dgm:pt modelId="{83DC82F8-DF43-4A1B-B552-5953BF842A41}" type="pres">
      <dgm:prSet presAssocID="{6F98F33E-F8DC-4CAF-81DA-0BA5679959FB}" presName="rootText" presStyleLbl="node1" presStyleIdx="0" presStyleCnt="4"/>
      <dgm:spPr/>
    </dgm:pt>
    <dgm:pt modelId="{0B8613AC-7C03-461F-8AF1-6DD540F362C3}" type="pres">
      <dgm:prSet presAssocID="{6F98F33E-F8DC-4CAF-81DA-0BA5679959FB}" presName="rootConnector" presStyleLbl="node1" presStyleIdx="0" presStyleCnt="4"/>
      <dgm:spPr/>
    </dgm:pt>
    <dgm:pt modelId="{31FCF647-8D28-4E96-A5AF-21D47943591B}" type="pres">
      <dgm:prSet presAssocID="{6F98F33E-F8DC-4CAF-81DA-0BA5679959FB}" presName="childShape" presStyleCnt="0"/>
      <dgm:spPr/>
    </dgm:pt>
    <dgm:pt modelId="{3908646D-59CC-429F-9ECB-CD56A9A5F986}" type="pres">
      <dgm:prSet presAssocID="{16BC3C04-C1C7-4113-AEAE-9435FBCCF94F}" presName="Name13" presStyleLbl="parChTrans1D2" presStyleIdx="0" presStyleCnt="4"/>
      <dgm:spPr/>
    </dgm:pt>
    <dgm:pt modelId="{2CFF67C8-ED58-4288-ACD7-A4A30EF95A58}" type="pres">
      <dgm:prSet presAssocID="{C17FB7EA-C4F2-4916-A25E-BB7782039529}" presName="childText" presStyleLbl="bgAcc1" presStyleIdx="0" presStyleCnt="4">
        <dgm:presLayoutVars>
          <dgm:bulletEnabled val="1"/>
        </dgm:presLayoutVars>
      </dgm:prSet>
      <dgm:spPr/>
    </dgm:pt>
    <dgm:pt modelId="{16614C4B-1800-41B5-A75B-F3C1A6575B8C}" type="pres">
      <dgm:prSet presAssocID="{722C8758-064E-4288-983E-54596FED653A}" presName="root" presStyleCnt="0"/>
      <dgm:spPr/>
    </dgm:pt>
    <dgm:pt modelId="{32CDF3C0-C007-4193-96CA-F0252E858151}" type="pres">
      <dgm:prSet presAssocID="{722C8758-064E-4288-983E-54596FED653A}" presName="rootComposite" presStyleCnt="0"/>
      <dgm:spPr/>
    </dgm:pt>
    <dgm:pt modelId="{5E09C6E4-03D2-4BA2-8E25-048C33A7CBCD}" type="pres">
      <dgm:prSet presAssocID="{722C8758-064E-4288-983E-54596FED653A}" presName="rootText" presStyleLbl="node1" presStyleIdx="1" presStyleCnt="4"/>
      <dgm:spPr/>
    </dgm:pt>
    <dgm:pt modelId="{A06A1CD5-17F3-4592-92CA-D107875E33DC}" type="pres">
      <dgm:prSet presAssocID="{722C8758-064E-4288-983E-54596FED653A}" presName="rootConnector" presStyleLbl="node1" presStyleIdx="1" presStyleCnt="4"/>
      <dgm:spPr/>
    </dgm:pt>
    <dgm:pt modelId="{892026F0-27EE-40D8-8E5D-4D9132410C6A}" type="pres">
      <dgm:prSet presAssocID="{722C8758-064E-4288-983E-54596FED653A}" presName="childShape" presStyleCnt="0"/>
      <dgm:spPr/>
    </dgm:pt>
    <dgm:pt modelId="{28292D47-6ECD-4578-9950-F6D084CF5ED9}" type="pres">
      <dgm:prSet presAssocID="{BB5E3B9F-77FF-4F74-A3DF-002527188C14}" presName="Name13" presStyleLbl="parChTrans1D2" presStyleIdx="1" presStyleCnt="4"/>
      <dgm:spPr/>
    </dgm:pt>
    <dgm:pt modelId="{AB3AD1A6-752F-426A-9B44-B824A0BCC880}" type="pres">
      <dgm:prSet presAssocID="{08D02152-01AF-48DC-B243-996F33243DB0}" presName="childText" presStyleLbl="bgAcc1" presStyleIdx="1" presStyleCnt="4">
        <dgm:presLayoutVars>
          <dgm:bulletEnabled val="1"/>
        </dgm:presLayoutVars>
      </dgm:prSet>
      <dgm:spPr/>
    </dgm:pt>
    <dgm:pt modelId="{6B808C55-B54E-4119-9AD0-1AE705FD6635}" type="pres">
      <dgm:prSet presAssocID="{1CA3F2E6-BEF0-4FE9-A174-5168B84B19D8}" presName="root" presStyleCnt="0"/>
      <dgm:spPr/>
    </dgm:pt>
    <dgm:pt modelId="{8600A2F9-BFDA-4789-A920-AB1C776CBDE3}" type="pres">
      <dgm:prSet presAssocID="{1CA3F2E6-BEF0-4FE9-A174-5168B84B19D8}" presName="rootComposite" presStyleCnt="0"/>
      <dgm:spPr/>
    </dgm:pt>
    <dgm:pt modelId="{D557C664-B4C3-43C9-B759-54E9538F3CE9}" type="pres">
      <dgm:prSet presAssocID="{1CA3F2E6-BEF0-4FE9-A174-5168B84B19D8}" presName="rootText" presStyleLbl="node1" presStyleIdx="2" presStyleCnt="4"/>
      <dgm:spPr/>
    </dgm:pt>
    <dgm:pt modelId="{09D12B5D-404C-4A99-8E7F-53D23C50F9D4}" type="pres">
      <dgm:prSet presAssocID="{1CA3F2E6-BEF0-4FE9-A174-5168B84B19D8}" presName="rootConnector" presStyleLbl="node1" presStyleIdx="2" presStyleCnt="4"/>
      <dgm:spPr/>
    </dgm:pt>
    <dgm:pt modelId="{C315C359-2868-4E0A-B9E7-7E4BD32AAD98}" type="pres">
      <dgm:prSet presAssocID="{1CA3F2E6-BEF0-4FE9-A174-5168B84B19D8}" presName="childShape" presStyleCnt="0"/>
      <dgm:spPr/>
    </dgm:pt>
    <dgm:pt modelId="{43D2EF44-D39A-490E-A206-8B1BA1724A69}" type="pres">
      <dgm:prSet presAssocID="{139AE095-4E91-4603-BF47-C5D54D0E22F1}" presName="Name13" presStyleLbl="parChTrans1D2" presStyleIdx="2" presStyleCnt="4"/>
      <dgm:spPr/>
    </dgm:pt>
    <dgm:pt modelId="{626DF976-1BDD-4032-862C-2CDBE811D7DC}" type="pres">
      <dgm:prSet presAssocID="{1FC4E201-B06F-4781-B342-3006D12B2E0C}" presName="childText" presStyleLbl="bgAcc1" presStyleIdx="2" presStyleCnt="4">
        <dgm:presLayoutVars>
          <dgm:bulletEnabled val="1"/>
        </dgm:presLayoutVars>
      </dgm:prSet>
      <dgm:spPr/>
    </dgm:pt>
    <dgm:pt modelId="{43CA7D5A-DBAC-4F66-B8EA-9D9EAC61958E}" type="pres">
      <dgm:prSet presAssocID="{638F17FB-8979-44F6-87A3-F92388C79FB3}" presName="root" presStyleCnt="0"/>
      <dgm:spPr/>
    </dgm:pt>
    <dgm:pt modelId="{302E1E3F-5B0D-446C-AFC6-48786EBAB1DF}" type="pres">
      <dgm:prSet presAssocID="{638F17FB-8979-44F6-87A3-F92388C79FB3}" presName="rootComposite" presStyleCnt="0"/>
      <dgm:spPr/>
    </dgm:pt>
    <dgm:pt modelId="{E2710896-BAB5-47EE-B1A3-C3BF4A5F8C51}" type="pres">
      <dgm:prSet presAssocID="{638F17FB-8979-44F6-87A3-F92388C79FB3}" presName="rootText" presStyleLbl="node1" presStyleIdx="3" presStyleCnt="4"/>
      <dgm:spPr/>
    </dgm:pt>
    <dgm:pt modelId="{11C496EA-1373-489B-9541-01DA1FB965BA}" type="pres">
      <dgm:prSet presAssocID="{638F17FB-8979-44F6-87A3-F92388C79FB3}" presName="rootConnector" presStyleLbl="node1" presStyleIdx="3" presStyleCnt="4"/>
      <dgm:spPr/>
    </dgm:pt>
    <dgm:pt modelId="{766095F5-15AF-4423-9141-48E7FA2EBFE0}" type="pres">
      <dgm:prSet presAssocID="{638F17FB-8979-44F6-87A3-F92388C79FB3}" presName="childShape" presStyleCnt="0"/>
      <dgm:spPr/>
    </dgm:pt>
    <dgm:pt modelId="{FFA59C0D-7BC2-4178-8B04-1DA30405C1DE}" type="pres">
      <dgm:prSet presAssocID="{7F3D8150-8703-4670-BAF9-C693D25E409A}" presName="Name13" presStyleLbl="parChTrans1D2" presStyleIdx="3" presStyleCnt="4"/>
      <dgm:spPr/>
    </dgm:pt>
    <dgm:pt modelId="{B7EBDC4D-817F-4064-BB9E-C79841232F2C}" type="pres">
      <dgm:prSet presAssocID="{47A0C0E3-3B35-4D3A-B3A6-C31A288D4787}" presName="childText" presStyleLbl="bgAcc1" presStyleIdx="3" presStyleCnt="4">
        <dgm:presLayoutVars>
          <dgm:bulletEnabled val="1"/>
        </dgm:presLayoutVars>
      </dgm:prSet>
      <dgm:spPr/>
    </dgm:pt>
  </dgm:ptLst>
  <dgm:cxnLst>
    <dgm:cxn modelId="{15A2C302-B648-42F1-AA63-6E9C237D4C8C}" type="presOf" srcId="{7F3D8150-8703-4670-BAF9-C693D25E409A}" destId="{FFA59C0D-7BC2-4178-8B04-1DA30405C1DE}" srcOrd="0" destOrd="0" presId="urn:microsoft.com/office/officeart/2005/8/layout/hierarchy3"/>
    <dgm:cxn modelId="{16530D0D-83EE-401A-B4FA-31642E8FCBC9}" type="presOf" srcId="{1FC4E201-B06F-4781-B342-3006D12B2E0C}" destId="{626DF976-1BDD-4032-862C-2CDBE811D7DC}" srcOrd="0" destOrd="0" presId="urn:microsoft.com/office/officeart/2005/8/layout/hierarchy3"/>
    <dgm:cxn modelId="{6A8EB912-E804-4955-9EC4-8E895E7DC3E5}" srcId="{0EA40D65-F35B-43FF-9808-99775BD5D077}" destId="{638F17FB-8979-44F6-87A3-F92388C79FB3}" srcOrd="3" destOrd="0" parTransId="{CA2A4687-D6A0-4E1B-B73C-03505CAA85AB}" sibTransId="{BD8AFA7F-CB84-4F1A-939B-4B9A4B36E61F}"/>
    <dgm:cxn modelId="{EC2B981A-F034-4484-AC31-7218A73B3110}" type="presOf" srcId="{139AE095-4E91-4603-BF47-C5D54D0E22F1}" destId="{43D2EF44-D39A-490E-A206-8B1BA1724A69}" srcOrd="0" destOrd="0" presId="urn:microsoft.com/office/officeart/2005/8/layout/hierarchy3"/>
    <dgm:cxn modelId="{0A16411E-7E18-446E-AFBC-C7276D873F81}" type="presOf" srcId="{1CA3F2E6-BEF0-4FE9-A174-5168B84B19D8}" destId="{09D12B5D-404C-4A99-8E7F-53D23C50F9D4}" srcOrd="1" destOrd="0" presId="urn:microsoft.com/office/officeart/2005/8/layout/hierarchy3"/>
    <dgm:cxn modelId="{431B2C30-1952-405B-B286-F1FF6FA7FC05}" type="presOf" srcId="{47A0C0E3-3B35-4D3A-B3A6-C31A288D4787}" destId="{B7EBDC4D-817F-4064-BB9E-C79841232F2C}" srcOrd="0" destOrd="0" presId="urn:microsoft.com/office/officeart/2005/8/layout/hierarchy3"/>
    <dgm:cxn modelId="{88957536-CE54-43FE-9F1E-30FCC4513DEE}" type="presOf" srcId="{BB5E3B9F-77FF-4F74-A3DF-002527188C14}" destId="{28292D47-6ECD-4578-9950-F6D084CF5ED9}" srcOrd="0" destOrd="0" presId="urn:microsoft.com/office/officeart/2005/8/layout/hierarchy3"/>
    <dgm:cxn modelId="{6A118236-5117-4579-B60A-03865116ABD5}" type="presOf" srcId="{1CA3F2E6-BEF0-4FE9-A174-5168B84B19D8}" destId="{D557C664-B4C3-43C9-B759-54E9538F3CE9}" srcOrd="0" destOrd="0" presId="urn:microsoft.com/office/officeart/2005/8/layout/hierarchy3"/>
    <dgm:cxn modelId="{5C57BD41-2DDF-4B97-A7C8-5C8DB9996335}" srcId="{638F17FB-8979-44F6-87A3-F92388C79FB3}" destId="{47A0C0E3-3B35-4D3A-B3A6-C31A288D4787}" srcOrd="0" destOrd="0" parTransId="{7F3D8150-8703-4670-BAF9-C693D25E409A}" sibTransId="{2CA4A77F-3E5D-4247-AC79-56FAC9648D72}"/>
    <dgm:cxn modelId="{8B02ED69-5AC1-436E-9E83-2730A0775553}" srcId="{0EA40D65-F35B-43FF-9808-99775BD5D077}" destId="{1CA3F2E6-BEF0-4FE9-A174-5168B84B19D8}" srcOrd="2" destOrd="0" parTransId="{BBDB6591-A4E9-4BF9-8F12-975196AF2E83}" sibTransId="{498442D4-D3D0-42D8-91DD-9BED91F2F3E8}"/>
    <dgm:cxn modelId="{BB79E16B-0A2E-4873-83C2-585EF0F2F3B8}" srcId="{0EA40D65-F35B-43FF-9808-99775BD5D077}" destId="{6F98F33E-F8DC-4CAF-81DA-0BA5679959FB}" srcOrd="0" destOrd="0" parTransId="{22EA81CC-9D64-4D57-A728-A7F2606217CF}" sibTransId="{039C11A0-56C1-486C-936D-9AB8E4091753}"/>
    <dgm:cxn modelId="{25F3E46B-548B-47FA-8FC9-8A79C0A8B07F}" type="presOf" srcId="{16BC3C04-C1C7-4113-AEAE-9435FBCCF94F}" destId="{3908646D-59CC-429F-9ECB-CD56A9A5F986}" srcOrd="0" destOrd="0" presId="urn:microsoft.com/office/officeart/2005/8/layout/hierarchy3"/>
    <dgm:cxn modelId="{1961624E-7463-4143-874D-35796D35275C}" type="presOf" srcId="{722C8758-064E-4288-983E-54596FED653A}" destId="{5E09C6E4-03D2-4BA2-8E25-048C33A7CBCD}" srcOrd="0" destOrd="0" presId="urn:microsoft.com/office/officeart/2005/8/layout/hierarchy3"/>
    <dgm:cxn modelId="{F70C4550-B5AF-4EA4-823A-9E6BF9D3A6B1}" srcId="{722C8758-064E-4288-983E-54596FED653A}" destId="{08D02152-01AF-48DC-B243-996F33243DB0}" srcOrd="0" destOrd="0" parTransId="{BB5E3B9F-77FF-4F74-A3DF-002527188C14}" sibTransId="{15762137-C4D3-4A85-8AAE-5320ACF3FD54}"/>
    <dgm:cxn modelId="{C3286F79-5F4A-47A7-80AA-A1B2826271C7}" type="presOf" srcId="{6F98F33E-F8DC-4CAF-81DA-0BA5679959FB}" destId="{0B8613AC-7C03-461F-8AF1-6DD540F362C3}" srcOrd="1" destOrd="0" presId="urn:microsoft.com/office/officeart/2005/8/layout/hierarchy3"/>
    <dgm:cxn modelId="{34852386-9350-487D-BED1-C2842A0F4C94}" type="presOf" srcId="{0EA40D65-F35B-43FF-9808-99775BD5D077}" destId="{ECECA919-5FD4-445A-9409-0BB06B023043}" srcOrd="0" destOrd="0" presId="urn:microsoft.com/office/officeart/2005/8/layout/hierarchy3"/>
    <dgm:cxn modelId="{01AB6EA0-9AB1-4D9C-890B-E17F5F59A5A7}" type="presOf" srcId="{638F17FB-8979-44F6-87A3-F92388C79FB3}" destId="{E2710896-BAB5-47EE-B1A3-C3BF4A5F8C51}" srcOrd="0" destOrd="0" presId="urn:microsoft.com/office/officeart/2005/8/layout/hierarchy3"/>
    <dgm:cxn modelId="{49173FB7-082B-449C-8E31-B5D822639266}" type="presOf" srcId="{638F17FB-8979-44F6-87A3-F92388C79FB3}" destId="{11C496EA-1373-489B-9541-01DA1FB965BA}" srcOrd="1" destOrd="0" presId="urn:microsoft.com/office/officeart/2005/8/layout/hierarchy3"/>
    <dgm:cxn modelId="{9295CFCF-68DB-459F-A320-83AFB45D076D}" srcId="{6F98F33E-F8DC-4CAF-81DA-0BA5679959FB}" destId="{C17FB7EA-C4F2-4916-A25E-BB7782039529}" srcOrd="0" destOrd="0" parTransId="{16BC3C04-C1C7-4113-AEAE-9435FBCCF94F}" sibTransId="{115D38B6-4FBD-468F-AD59-075AEF3CB160}"/>
    <dgm:cxn modelId="{74FC65D5-AB67-4F7A-AE5B-BFAE41C04255}" type="presOf" srcId="{722C8758-064E-4288-983E-54596FED653A}" destId="{A06A1CD5-17F3-4592-92CA-D107875E33DC}" srcOrd="1" destOrd="0" presId="urn:microsoft.com/office/officeart/2005/8/layout/hierarchy3"/>
    <dgm:cxn modelId="{4EAC4FD5-938B-4F4C-94E9-C547C71E1365}" type="presOf" srcId="{6F98F33E-F8DC-4CAF-81DA-0BA5679959FB}" destId="{83DC82F8-DF43-4A1B-B552-5953BF842A41}" srcOrd="0" destOrd="0" presId="urn:microsoft.com/office/officeart/2005/8/layout/hierarchy3"/>
    <dgm:cxn modelId="{136C15D6-7F8A-4D18-8471-393FD136CC6A}" srcId="{1CA3F2E6-BEF0-4FE9-A174-5168B84B19D8}" destId="{1FC4E201-B06F-4781-B342-3006D12B2E0C}" srcOrd="0" destOrd="0" parTransId="{139AE095-4E91-4603-BF47-C5D54D0E22F1}" sibTransId="{C235A95A-5C23-4BEE-A0E0-1884DFB35538}"/>
    <dgm:cxn modelId="{4278D3DA-900C-4A35-B1BC-D8F1187960A6}" type="presOf" srcId="{C17FB7EA-C4F2-4916-A25E-BB7782039529}" destId="{2CFF67C8-ED58-4288-ACD7-A4A30EF95A58}" srcOrd="0" destOrd="0" presId="urn:microsoft.com/office/officeart/2005/8/layout/hierarchy3"/>
    <dgm:cxn modelId="{B534DFE6-4BF8-4DDC-9031-A37F495D5914}" type="presOf" srcId="{08D02152-01AF-48DC-B243-996F33243DB0}" destId="{AB3AD1A6-752F-426A-9B44-B824A0BCC880}" srcOrd="0" destOrd="0" presId="urn:microsoft.com/office/officeart/2005/8/layout/hierarchy3"/>
    <dgm:cxn modelId="{CF1C9FED-ADD6-412C-9D28-0DA62B778EA3}" srcId="{0EA40D65-F35B-43FF-9808-99775BD5D077}" destId="{722C8758-064E-4288-983E-54596FED653A}" srcOrd="1" destOrd="0" parTransId="{98CB1E00-89F9-4C59-9C22-5029E7468A2E}" sibTransId="{C2334F3E-9D23-4955-AFFC-3A6431819ADF}"/>
    <dgm:cxn modelId="{0E7FED0F-0D7B-407F-B1B7-C1ED0FBE4499}" type="presParOf" srcId="{ECECA919-5FD4-445A-9409-0BB06B023043}" destId="{7DDF9FA7-191B-4FD2-9232-118C65B05489}" srcOrd="0" destOrd="0" presId="urn:microsoft.com/office/officeart/2005/8/layout/hierarchy3"/>
    <dgm:cxn modelId="{9F338E67-A6B2-4064-AFBB-3BC1621590E4}" type="presParOf" srcId="{7DDF9FA7-191B-4FD2-9232-118C65B05489}" destId="{7309F1EC-282B-4524-BE63-6519EEF74823}" srcOrd="0" destOrd="0" presId="urn:microsoft.com/office/officeart/2005/8/layout/hierarchy3"/>
    <dgm:cxn modelId="{51EFF5B9-889E-4655-9E8A-5C189A1D3CD7}" type="presParOf" srcId="{7309F1EC-282B-4524-BE63-6519EEF74823}" destId="{83DC82F8-DF43-4A1B-B552-5953BF842A41}" srcOrd="0" destOrd="0" presId="urn:microsoft.com/office/officeart/2005/8/layout/hierarchy3"/>
    <dgm:cxn modelId="{2DC13B60-5340-4B72-BE9F-E93039364B67}" type="presParOf" srcId="{7309F1EC-282B-4524-BE63-6519EEF74823}" destId="{0B8613AC-7C03-461F-8AF1-6DD540F362C3}" srcOrd="1" destOrd="0" presId="urn:microsoft.com/office/officeart/2005/8/layout/hierarchy3"/>
    <dgm:cxn modelId="{D2C99BE7-330B-4A20-9263-B29D94DD0FED}" type="presParOf" srcId="{7DDF9FA7-191B-4FD2-9232-118C65B05489}" destId="{31FCF647-8D28-4E96-A5AF-21D47943591B}" srcOrd="1" destOrd="0" presId="urn:microsoft.com/office/officeart/2005/8/layout/hierarchy3"/>
    <dgm:cxn modelId="{E3B2CD71-E792-4B18-A779-55BEFE7CD198}" type="presParOf" srcId="{31FCF647-8D28-4E96-A5AF-21D47943591B}" destId="{3908646D-59CC-429F-9ECB-CD56A9A5F986}" srcOrd="0" destOrd="0" presId="urn:microsoft.com/office/officeart/2005/8/layout/hierarchy3"/>
    <dgm:cxn modelId="{A16B8C57-EAFA-41E5-BC43-622E514B7002}" type="presParOf" srcId="{31FCF647-8D28-4E96-A5AF-21D47943591B}" destId="{2CFF67C8-ED58-4288-ACD7-A4A30EF95A58}" srcOrd="1" destOrd="0" presId="urn:microsoft.com/office/officeart/2005/8/layout/hierarchy3"/>
    <dgm:cxn modelId="{82ADA8F0-20F3-4921-9F65-B698879DCF02}" type="presParOf" srcId="{ECECA919-5FD4-445A-9409-0BB06B023043}" destId="{16614C4B-1800-41B5-A75B-F3C1A6575B8C}" srcOrd="1" destOrd="0" presId="urn:microsoft.com/office/officeart/2005/8/layout/hierarchy3"/>
    <dgm:cxn modelId="{C91B3983-9CEE-44D2-96CF-C9CD1D6471F0}" type="presParOf" srcId="{16614C4B-1800-41B5-A75B-F3C1A6575B8C}" destId="{32CDF3C0-C007-4193-96CA-F0252E858151}" srcOrd="0" destOrd="0" presId="urn:microsoft.com/office/officeart/2005/8/layout/hierarchy3"/>
    <dgm:cxn modelId="{997EE41E-C357-491B-8944-8423898189DB}" type="presParOf" srcId="{32CDF3C0-C007-4193-96CA-F0252E858151}" destId="{5E09C6E4-03D2-4BA2-8E25-048C33A7CBCD}" srcOrd="0" destOrd="0" presId="urn:microsoft.com/office/officeart/2005/8/layout/hierarchy3"/>
    <dgm:cxn modelId="{E4C4F959-3764-409D-BF99-0982221592DE}" type="presParOf" srcId="{32CDF3C0-C007-4193-96CA-F0252E858151}" destId="{A06A1CD5-17F3-4592-92CA-D107875E33DC}" srcOrd="1" destOrd="0" presId="urn:microsoft.com/office/officeart/2005/8/layout/hierarchy3"/>
    <dgm:cxn modelId="{027B87AA-78BC-4A8A-AF0B-309F8BC156B4}" type="presParOf" srcId="{16614C4B-1800-41B5-A75B-F3C1A6575B8C}" destId="{892026F0-27EE-40D8-8E5D-4D9132410C6A}" srcOrd="1" destOrd="0" presId="urn:microsoft.com/office/officeart/2005/8/layout/hierarchy3"/>
    <dgm:cxn modelId="{EDD61178-E90F-4DAB-B46E-8720B8EC84F2}" type="presParOf" srcId="{892026F0-27EE-40D8-8E5D-4D9132410C6A}" destId="{28292D47-6ECD-4578-9950-F6D084CF5ED9}" srcOrd="0" destOrd="0" presId="urn:microsoft.com/office/officeart/2005/8/layout/hierarchy3"/>
    <dgm:cxn modelId="{B5307451-C810-425A-BC36-62D377D5EE50}" type="presParOf" srcId="{892026F0-27EE-40D8-8E5D-4D9132410C6A}" destId="{AB3AD1A6-752F-426A-9B44-B824A0BCC880}" srcOrd="1" destOrd="0" presId="urn:microsoft.com/office/officeart/2005/8/layout/hierarchy3"/>
    <dgm:cxn modelId="{52F5B8F3-CB31-4001-AD13-D33AD3E99C3B}" type="presParOf" srcId="{ECECA919-5FD4-445A-9409-0BB06B023043}" destId="{6B808C55-B54E-4119-9AD0-1AE705FD6635}" srcOrd="2" destOrd="0" presId="urn:microsoft.com/office/officeart/2005/8/layout/hierarchy3"/>
    <dgm:cxn modelId="{926B504E-CDFC-46D9-A903-9F43174D5E15}" type="presParOf" srcId="{6B808C55-B54E-4119-9AD0-1AE705FD6635}" destId="{8600A2F9-BFDA-4789-A920-AB1C776CBDE3}" srcOrd="0" destOrd="0" presId="urn:microsoft.com/office/officeart/2005/8/layout/hierarchy3"/>
    <dgm:cxn modelId="{27A005DF-37A2-442A-8D50-E43FA969CA50}" type="presParOf" srcId="{8600A2F9-BFDA-4789-A920-AB1C776CBDE3}" destId="{D557C664-B4C3-43C9-B759-54E9538F3CE9}" srcOrd="0" destOrd="0" presId="urn:microsoft.com/office/officeart/2005/8/layout/hierarchy3"/>
    <dgm:cxn modelId="{78A1362C-6286-4C14-910A-23EAC9C6CD2F}" type="presParOf" srcId="{8600A2F9-BFDA-4789-A920-AB1C776CBDE3}" destId="{09D12B5D-404C-4A99-8E7F-53D23C50F9D4}" srcOrd="1" destOrd="0" presId="urn:microsoft.com/office/officeart/2005/8/layout/hierarchy3"/>
    <dgm:cxn modelId="{8A958081-F84E-4F92-BFA6-D027DBFE1B21}" type="presParOf" srcId="{6B808C55-B54E-4119-9AD0-1AE705FD6635}" destId="{C315C359-2868-4E0A-B9E7-7E4BD32AAD98}" srcOrd="1" destOrd="0" presId="urn:microsoft.com/office/officeart/2005/8/layout/hierarchy3"/>
    <dgm:cxn modelId="{47216E53-07B3-48C5-B42C-553C24039DF1}" type="presParOf" srcId="{C315C359-2868-4E0A-B9E7-7E4BD32AAD98}" destId="{43D2EF44-D39A-490E-A206-8B1BA1724A69}" srcOrd="0" destOrd="0" presId="urn:microsoft.com/office/officeart/2005/8/layout/hierarchy3"/>
    <dgm:cxn modelId="{783E5DEA-6EF6-44B0-B33A-4291A1B9C44E}" type="presParOf" srcId="{C315C359-2868-4E0A-B9E7-7E4BD32AAD98}" destId="{626DF976-1BDD-4032-862C-2CDBE811D7DC}" srcOrd="1" destOrd="0" presId="urn:microsoft.com/office/officeart/2005/8/layout/hierarchy3"/>
    <dgm:cxn modelId="{D81A4561-32EA-41F8-A50A-303C8CA9FFEA}" type="presParOf" srcId="{ECECA919-5FD4-445A-9409-0BB06B023043}" destId="{43CA7D5A-DBAC-4F66-B8EA-9D9EAC61958E}" srcOrd="3" destOrd="0" presId="urn:microsoft.com/office/officeart/2005/8/layout/hierarchy3"/>
    <dgm:cxn modelId="{2BE32AA4-580D-430C-800D-6FD0C3C6C2E8}" type="presParOf" srcId="{43CA7D5A-DBAC-4F66-B8EA-9D9EAC61958E}" destId="{302E1E3F-5B0D-446C-AFC6-48786EBAB1DF}" srcOrd="0" destOrd="0" presId="urn:microsoft.com/office/officeart/2005/8/layout/hierarchy3"/>
    <dgm:cxn modelId="{BBE33598-CEA5-4082-8BB6-CEC073B07AF6}" type="presParOf" srcId="{302E1E3F-5B0D-446C-AFC6-48786EBAB1DF}" destId="{E2710896-BAB5-47EE-B1A3-C3BF4A5F8C51}" srcOrd="0" destOrd="0" presId="urn:microsoft.com/office/officeart/2005/8/layout/hierarchy3"/>
    <dgm:cxn modelId="{BDA84A4D-75BE-4E80-B468-9B60B441B62F}" type="presParOf" srcId="{302E1E3F-5B0D-446C-AFC6-48786EBAB1DF}" destId="{11C496EA-1373-489B-9541-01DA1FB965BA}" srcOrd="1" destOrd="0" presId="urn:microsoft.com/office/officeart/2005/8/layout/hierarchy3"/>
    <dgm:cxn modelId="{490AFFE1-0323-4938-841C-85ED130E5900}" type="presParOf" srcId="{43CA7D5A-DBAC-4F66-B8EA-9D9EAC61958E}" destId="{766095F5-15AF-4423-9141-48E7FA2EBFE0}" srcOrd="1" destOrd="0" presId="urn:microsoft.com/office/officeart/2005/8/layout/hierarchy3"/>
    <dgm:cxn modelId="{09F13779-98F5-4C58-A9D0-F1DFE110C2EF}" type="presParOf" srcId="{766095F5-15AF-4423-9141-48E7FA2EBFE0}" destId="{FFA59C0D-7BC2-4178-8B04-1DA30405C1DE}" srcOrd="0" destOrd="0" presId="urn:microsoft.com/office/officeart/2005/8/layout/hierarchy3"/>
    <dgm:cxn modelId="{B3BD8B7A-6559-4B5A-AC40-14FE019CCDEA}" type="presParOf" srcId="{766095F5-15AF-4423-9141-48E7FA2EBFE0}" destId="{B7EBDC4D-817F-4064-BB9E-C79841232F2C}"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A40D65-F35B-43FF-9808-99775BD5D077}"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IN"/>
        </a:p>
      </dgm:t>
    </dgm:pt>
    <dgm:pt modelId="{7A291134-F8C9-4D9A-9C44-443D17222FA5}">
      <dgm:prSet custT="1"/>
      <dgm:spPr/>
      <dgm:t>
        <a:bodyPr/>
        <a:lstStyle/>
        <a:p>
          <a:r>
            <a:rPr lang="en-IN" sz="1100" b="1" dirty="0"/>
            <a:t>Assignment </a:t>
          </a:r>
        </a:p>
        <a:p>
          <a:r>
            <a:rPr lang="en-IN" sz="1100" b="1" dirty="0"/>
            <a:t>operators</a:t>
          </a:r>
        </a:p>
      </dgm:t>
    </dgm:pt>
    <dgm:pt modelId="{61F35747-67F8-445C-BAAF-13557174940D}" type="parTrans" cxnId="{471BB16C-3D98-4CCF-B30F-6E2B98E0E23B}">
      <dgm:prSet/>
      <dgm:spPr/>
      <dgm:t>
        <a:bodyPr/>
        <a:lstStyle/>
        <a:p>
          <a:endParaRPr lang="en-IN" sz="1100"/>
        </a:p>
      </dgm:t>
    </dgm:pt>
    <dgm:pt modelId="{735EBE8C-9565-48F1-9CF5-97D3C5ED46AB}" type="sibTrans" cxnId="{471BB16C-3D98-4CCF-B30F-6E2B98E0E23B}">
      <dgm:prSet/>
      <dgm:spPr/>
      <dgm:t>
        <a:bodyPr/>
        <a:lstStyle/>
        <a:p>
          <a:endParaRPr lang="en-IN" sz="1100"/>
        </a:p>
      </dgm:t>
    </dgm:pt>
    <dgm:pt modelId="{6BDAED2A-9E35-4501-8700-A6C306A75628}">
      <dgm:prSet custT="1"/>
      <dgm:spPr/>
      <dgm:t>
        <a:bodyPr/>
        <a:lstStyle/>
        <a:p>
          <a:r>
            <a:rPr lang="en-IN" sz="1100" b="1" dirty="0"/>
            <a:t>Miscellaneous </a:t>
          </a:r>
        </a:p>
        <a:p>
          <a:r>
            <a:rPr lang="en-IN" sz="1100" b="1" dirty="0"/>
            <a:t>operators</a:t>
          </a:r>
        </a:p>
      </dgm:t>
    </dgm:pt>
    <dgm:pt modelId="{3A9284D7-1D16-4FBF-9191-93942498C117}" type="parTrans" cxnId="{BD77651D-E338-4977-8E05-A923EC08168D}">
      <dgm:prSet/>
      <dgm:spPr/>
      <dgm:t>
        <a:bodyPr/>
        <a:lstStyle/>
        <a:p>
          <a:endParaRPr lang="en-IN" sz="1100"/>
        </a:p>
      </dgm:t>
    </dgm:pt>
    <dgm:pt modelId="{E55E6492-8F70-42FE-B707-7EA628FC5512}" type="sibTrans" cxnId="{BD77651D-E338-4977-8E05-A923EC08168D}">
      <dgm:prSet/>
      <dgm:spPr/>
      <dgm:t>
        <a:bodyPr/>
        <a:lstStyle/>
        <a:p>
          <a:endParaRPr lang="en-IN" sz="1100"/>
        </a:p>
      </dgm:t>
    </dgm:pt>
    <dgm:pt modelId="{A29AB361-E661-4A4E-81A4-FFBF1CF9974F}">
      <dgm:prSet custT="1"/>
      <dgm:spPr/>
      <dgm:t>
        <a:bodyPr/>
        <a:lstStyle/>
        <a:p>
          <a:r>
            <a:rPr lang="en-IN" sz="1100" b="1" dirty="0"/>
            <a:t>Comparison </a:t>
          </a:r>
        </a:p>
        <a:p>
          <a:r>
            <a:rPr lang="en-IN" sz="1100" b="1" dirty="0"/>
            <a:t>operators</a:t>
          </a:r>
        </a:p>
      </dgm:t>
    </dgm:pt>
    <dgm:pt modelId="{D8F2FE56-02C1-4219-A882-828C62C0DF0C}" type="parTrans" cxnId="{D19D8685-65F2-4034-A765-C7C98B87EF5B}">
      <dgm:prSet/>
      <dgm:spPr/>
      <dgm:t>
        <a:bodyPr/>
        <a:lstStyle/>
        <a:p>
          <a:endParaRPr lang="en-IN" sz="1100"/>
        </a:p>
      </dgm:t>
    </dgm:pt>
    <dgm:pt modelId="{8600B25F-B019-4859-B350-571189C7C065}" type="sibTrans" cxnId="{D19D8685-65F2-4034-A765-C7C98B87EF5B}">
      <dgm:prSet/>
      <dgm:spPr/>
      <dgm:t>
        <a:bodyPr/>
        <a:lstStyle/>
        <a:p>
          <a:endParaRPr lang="en-IN" sz="1100"/>
        </a:p>
      </dgm:t>
    </dgm:pt>
    <dgm:pt modelId="{D892220A-F3D2-4D26-9F5A-19042D9B7208}">
      <dgm:prSet custT="1"/>
      <dgm:spPr/>
      <dgm:t>
        <a:bodyPr/>
        <a:lstStyle/>
        <a:p>
          <a:r>
            <a:rPr lang="en-IN" sz="1100" b="1" dirty="0"/>
            <a:t>Set </a:t>
          </a:r>
        </a:p>
        <a:p>
          <a:r>
            <a:rPr lang="en-IN" sz="1100" b="1" dirty="0"/>
            <a:t>operators</a:t>
          </a:r>
          <a:endParaRPr lang="en-IN" sz="1100" dirty="0"/>
        </a:p>
      </dgm:t>
    </dgm:pt>
    <dgm:pt modelId="{BCCD9C06-D1D9-4F07-89A2-A506AEF2F807}" type="parTrans" cxnId="{0A78C8D8-CBAA-4412-86A8-FC2DB4EC8A70}">
      <dgm:prSet/>
      <dgm:spPr/>
      <dgm:t>
        <a:bodyPr/>
        <a:lstStyle/>
        <a:p>
          <a:endParaRPr lang="en-IN" sz="1100"/>
        </a:p>
      </dgm:t>
    </dgm:pt>
    <dgm:pt modelId="{7B1404AC-39EF-43C0-A74F-A84F58E3611B}" type="sibTrans" cxnId="{0A78C8D8-CBAA-4412-86A8-FC2DB4EC8A70}">
      <dgm:prSet/>
      <dgm:spPr/>
      <dgm:t>
        <a:bodyPr/>
        <a:lstStyle/>
        <a:p>
          <a:endParaRPr lang="en-IN" sz="1100"/>
        </a:p>
      </dgm:t>
    </dgm:pt>
    <dgm:pt modelId="{849266CE-E1D1-4898-B7FC-845827DCE903}">
      <dgm:prSet custT="1"/>
      <dgm:spPr/>
      <dgm:t>
        <a:bodyPr/>
        <a:lstStyle/>
        <a:p>
          <a:r>
            <a:rPr lang="en-IN" sz="1100" b="1" dirty="0"/>
            <a:t> =</a:t>
          </a:r>
        </a:p>
      </dgm:t>
    </dgm:pt>
    <dgm:pt modelId="{166484E2-49B5-4C0C-BBEB-C45F9797C777}" type="parTrans" cxnId="{46F7E715-3506-4A61-896C-BB862D7B5F92}">
      <dgm:prSet/>
      <dgm:spPr/>
      <dgm:t>
        <a:bodyPr/>
        <a:lstStyle/>
        <a:p>
          <a:endParaRPr lang="en-IN" sz="1100"/>
        </a:p>
      </dgm:t>
    </dgm:pt>
    <dgm:pt modelId="{28F2CEB5-9B49-4BB8-9E81-6A24646D679B}" type="sibTrans" cxnId="{46F7E715-3506-4A61-896C-BB862D7B5F92}">
      <dgm:prSet/>
      <dgm:spPr/>
      <dgm:t>
        <a:bodyPr/>
        <a:lstStyle/>
        <a:p>
          <a:endParaRPr lang="en-IN" sz="1100"/>
        </a:p>
      </dgm:t>
    </dgm:pt>
    <dgm:pt modelId="{2E4DE949-CE5A-42FE-BF3F-E72F421ABAF6}">
      <dgm:prSet custT="1"/>
      <dgm:spPr/>
      <dgm:t>
        <a:bodyPr/>
        <a:lstStyle/>
        <a:p>
          <a:r>
            <a:rPr lang="en-IN" sz="1100" b="1" dirty="0"/>
            <a:t>Between, not between, like, not like, in not in, is null, not is null</a:t>
          </a:r>
        </a:p>
      </dgm:t>
    </dgm:pt>
    <dgm:pt modelId="{75CBD969-7585-4FD8-9311-E962ECB5A776}" type="parTrans" cxnId="{CEF1E76C-5ABF-4035-ACCD-358E3BC9480F}">
      <dgm:prSet/>
      <dgm:spPr/>
      <dgm:t>
        <a:bodyPr/>
        <a:lstStyle/>
        <a:p>
          <a:endParaRPr lang="en-IN" sz="1100"/>
        </a:p>
      </dgm:t>
    </dgm:pt>
    <dgm:pt modelId="{3B89A283-31F6-4A2F-B0D7-85E3CF050446}" type="sibTrans" cxnId="{CEF1E76C-5ABF-4035-ACCD-358E3BC9480F}">
      <dgm:prSet/>
      <dgm:spPr/>
      <dgm:t>
        <a:bodyPr/>
        <a:lstStyle/>
        <a:p>
          <a:endParaRPr lang="en-IN" sz="1100"/>
        </a:p>
      </dgm:t>
    </dgm:pt>
    <dgm:pt modelId="{11824789-BE29-449E-BDA3-828C64DE5AD4}">
      <dgm:prSet custT="1"/>
      <dgm:spPr/>
      <dgm:t>
        <a:bodyPr/>
        <a:lstStyle/>
        <a:p>
          <a:r>
            <a:rPr lang="en-IN" sz="1100" b="1" dirty="0"/>
            <a:t>Exists, not exists, any, all, some</a:t>
          </a:r>
        </a:p>
      </dgm:t>
    </dgm:pt>
    <dgm:pt modelId="{992C34D8-8492-4414-96D5-E2F7C9A4CA87}" type="parTrans" cxnId="{19C16C57-9805-4C56-B8A8-79C0BCB7EE8E}">
      <dgm:prSet/>
      <dgm:spPr/>
      <dgm:t>
        <a:bodyPr/>
        <a:lstStyle/>
        <a:p>
          <a:endParaRPr lang="en-IN" sz="1100"/>
        </a:p>
      </dgm:t>
    </dgm:pt>
    <dgm:pt modelId="{FEB5A05E-BFA5-4F6C-A6E2-EEA06BF9A740}" type="sibTrans" cxnId="{19C16C57-9805-4C56-B8A8-79C0BCB7EE8E}">
      <dgm:prSet/>
      <dgm:spPr/>
      <dgm:t>
        <a:bodyPr/>
        <a:lstStyle/>
        <a:p>
          <a:endParaRPr lang="en-IN" sz="1100"/>
        </a:p>
      </dgm:t>
    </dgm:pt>
    <dgm:pt modelId="{D44540ED-E351-4508-A063-8AEB412B78A0}">
      <dgm:prSet custT="1"/>
      <dgm:spPr/>
      <dgm:t>
        <a:bodyPr/>
        <a:lstStyle/>
        <a:p>
          <a:r>
            <a:rPr lang="en-IN" sz="1100" b="1" dirty="0"/>
            <a:t>Union, all Union, Intersect, minus</a:t>
          </a:r>
          <a:endParaRPr lang="en-IN" sz="1100" dirty="0"/>
        </a:p>
      </dgm:t>
    </dgm:pt>
    <dgm:pt modelId="{A94ACFC1-0D29-4A7F-B373-B97AF83374C0}" type="parTrans" cxnId="{A4BCC64E-38DA-43BD-AB87-F2E0E2F74589}">
      <dgm:prSet/>
      <dgm:spPr/>
      <dgm:t>
        <a:bodyPr/>
        <a:lstStyle/>
        <a:p>
          <a:endParaRPr lang="en-IN" sz="1100"/>
        </a:p>
      </dgm:t>
    </dgm:pt>
    <dgm:pt modelId="{F0C0F4F4-3B26-4C62-908D-6B8606A8B8B3}" type="sibTrans" cxnId="{A4BCC64E-38DA-43BD-AB87-F2E0E2F74589}">
      <dgm:prSet/>
      <dgm:spPr/>
      <dgm:t>
        <a:bodyPr/>
        <a:lstStyle/>
        <a:p>
          <a:endParaRPr lang="en-IN" sz="1100"/>
        </a:p>
      </dgm:t>
    </dgm:pt>
    <dgm:pt modelId="{ECECA919-5FD4-445A-9409-0BB06B023043}" type="pres">
      <dgm:prSet presAssocID="{0EA40D65-F35B-43FF-9808-99775BD5D077}" presName="diagram" presStyleCnt="0">
        <dgm:presLayoutVars>
          <dgm:chPref val="1"/>
          <dgm:dir/>
          <dgm:animOne val="branch"/>
          <dgm:animLvl val="lvl"/>
          <dgm:resizeHandles/>
        </dgm:presLayoutVars>
      </dgm:prSet>
      <dgm:spPr/>
    </dgm:pt>
    <dgm:pt modelId="{86F4FC4A-A8BA-493C-AA35-1750E064E352}" type="pres">
      <dgm:prSet presAssocID="{7A291134-F8C9-4D9A-9C44-443D17222FA5}" presName="root" presStyleCnt="0"/>
      <dgm:spPr/>
    </dgm:pt>
    <dgm:pt modelId="{EAA89A84-0AF6-453C-9970-6C4B17BFB71D}" type="pres">
      <dgm:prSet presAssocID="{7A291134-F8C9-4D9A-9C44-443D17222FA5}" presName="rootComposite" presStyleCnt="0"/>
      <dgm:spPr/>
    </dgm:pt>
    <dgm:pt modelId="{C1470482-36D8-4962-8FA8-6AD0A4C7DB83}" type="pres">
      <dgm:prSet presAssocID="{7A291134-F8C9-4D9A-9C44-443D17222FA5}" presName="rootText" presStyleLbl="node1" presStyleIdx="0" presStyleCnt="4"/>
      <dgm:spPr/>
    </dgm:pt>
    <dgm:pt modelId="{69CD831D-9FC4-41C4-A8F3-3BD33F67EB75}" type="pres">
      <dgm:prSet presAssocID="{7A291134-F8C9-4D9A-9C44-443D17222FA5}" presName="rootConnector" presStyleLbl="node1" presStyleIdx="0" presStyleCnt="4"/>
      <dgm:spPr/>
    </dgm:pt>
    <dgm:pt modelId="{B84783D0-C4D2-41DF-B4BC-2CC5DCFEDC98}" type="pres">
      <dgm:prSet presAssocID="{7A291134-F8C9-4D9A-9C44-443D17222FA5}" presName="childShape" presStyleCnt="0"/>
      <dgm:spPr/>
    </dgm:pt>
    <dgm:pt modelId="{583D4653-51E5-437C-A90E-C476CB490447}" type="pres">
      <dgm:prSet presAssocID="{166484E2-49B5-4C0C-BBEB-C45F9797C777}" presName="Name13" presStyleLbl="parChTrans1D2" presStyleIdx="0" presStyleCnt="4"/>
      <dgm:spPr/>
    </dgm:pt>
    <dgm:pt modelId="{0568D360-EC2E-480B-9EAC-2A7416784DA9}" type="pres">
      <dgm:prSet presAssocID="{849266CE-E1D1-4898-B7FC-845827DCE903}" presName="childText" presStyleLbl="bgAcc1" presStyleIdx="0" presStyleCnt="4">
        <dgm:presLayoutVars>
          <dgm:bulletEnabled val="1"/>
        </dgm:presLayoutVars>
      </dgm:prSet>
      <dgm:spPr/>
    </dgm:pt>
    <dgm:pt modelId="{C3541F8A-C0B2-4E39-9172-936799E6FE0E}" type="pres">
      <dgm:prSet presAssocID="{6BDAED2A-9E35-4501-8700-A6C306A75628}" presName="root" presStyleCnt="0"/>
      <dgm:spPr/>
    </dgm:pt>
    <dgm:pt modelId="{B9B602C6-AE78-43D5-9632-B4FE81F8C29F}" type="pres">
      <dgm:prSet presAssocID="{6BDAED2A-9E35-4501-8700-A6C306A75628}" presName="rootComposite" presStyleCnt="0"/>
      <dgm:spPr/>
    </dgm:pt>
    <dgm:pt modelId="{1A3E01EC-132B-4184-A767-335675BDEB7C}" type="pres">
      <dgm:prSet presAssocID="{6BDAED2A-9E35-4501-8700-A6C306A75628}" presName="rootText" presStyleLbl="node1" presStyleIdx="1" presStyleCnt="4"/>
      <dgm:spPr/>
    </dgm:pt>
    <dgm:pt modelId="{CBAFBF38-E3F7-497A-B5E3-7AE98FBD761A}" type="pres">
      <dgm:prSet presAssocID="{6BDAED2A-9E35-4501-8700-A6C306A75628}" presName="rootConnector" presStyleLbl="node1" presStyleIdx="1" presStyleCnt="4"/>
      <dgm:spPr/>
    </dgm:pt>
    <dgm:pt modelId="{224AE5F6-F9E8-4248-91DE-96B649F6E26C}" type="pres">
      <dgm:prSet presAssocID="{6BDAED2A-9E35-4501-8700-A6C306A75628}" presName="childShape" presStyleCnt="0"/>
      <dgm:spPr/>
    </dgm:pt>
    <dgm:pt modelId="{3AE1C3CB-A121-4872-94E2-CA4D769B6D5D}" type="pres">
      <dgm:prSet presAssocID="{75CBD969-7585-4FD8-9311-E962ECB5A776}" presName="Name13" presStyleLbl="parChTrans1D2" presStyleIdx="1" presStyleCnt="4"/>
      <dgm:spPr/>
    </dgm:pt>
    <dgm:pt modelId="{F10630B8-7C6D-4A82-ACEC-BA96E482E94A}" type="pres">
      <dgm:prSet presAssocID="{2E4DE949-CE5A-42FE-BF3F-E72F421ABAF6}" presName="childText" presStyleLbl="bgAcc1" presStyleIdx="1" presStyleCnt="4">
        <dgm:presLayoutVars>
          <dgm:bulletEnabled val="1"/>
        </dgm:presLayoutVars>
      </dgm:prSet>
      <dgm:spPr/>
    </dgm:pt>
    <dgm:pt modelId="{DB203759-614D-4A18-9949-6968225D2542}" type="pres">
      <dgm:prSet presAssocID="{A29AB361-E661-4A4E-81A4-FFBF1CF9974F}" presName="root" presStyleCnt="0"/>
      <dgm:spPr/>
    </dgm:pt>
    <dgm:pt modelId="{A354EA2C-BF1C-4F93-B695-B81D1582635D}" type="pres">
      <dgm:prSet presAssocID="{A29AB361-E661-4A4E-81A4-FFBF1CF9974F}" presName="rootComposite" presStyleCnt="0"/>
      <dgm:spPr/>
    </dgm:pt>
    <dgm:pt modelId="{665E0745-C8A5-4273-8761-8B997EEBD3C6}" type="pres">
      <dgm:prSet presAssocID="{A29AB361-E661-4A4E-81A4-FFBF1CF9974F}" presName="rootText" presStyleLbl="node1" presStyleIdx="2" presStyleCnt="4"/>
      <dgm:spPr/>
    </dgm:pt>
    <dgm:pt modelId="{2F7E4A8E-A281-4167-8763-C63CBB66526B}" type="pres">
      <dgm:prSet presAssocID="{A29AB361-E661-4A4E-81A4-FFBF1CF9974F}" presName="rootConnector" presStyleLbl="node1" presStyleIdx="2" presStyleCnt="4"/>
      <dgm:spPr/>
    </dgm:pt>
    <dgm:pt modelId="{9A69CC26-A4E8-4B40-B327-D01F00370192}" type="pres">
      <dgm:prSet presAssocID="{A29AB361-E661-4A4E-81A4-FFBF1CF9974F}" presName="childShape" presStyleCnt="0"/>
      <dgm:spPr/>
    </dgm:pt>
    <dgm:pt modelId="{5D170C62-B8BC-441D-87F9-52A012D48E5B}" type="pres">
      <dgm:prSet presAssocID="{992C34D8-8492-4414-96D5-E2F7C9A4CA87}" presName="Name13" presStyleLbl="parChTrans1D2" presStyleIdx="2" presStyleCnt="4"/>
      <dgm:spPr/>
    </dgm:pt>
    <dgm:pt modelId="{007D7336-26A4-48F6-A004-9824FCAF8447}" type="pres">
      <dgm:prSet presAssocID="{11824789-BE29-449E-BDA3-828C64DE5AD4}" presName="childText" presStyleLbl="bgAcc1" presStyleIdx="2" presStyleCnt="4">
        <dgm:presLayoutVars>
          <dgm:bulletEnabled val="1"/>
        </dgm:presLayoutVars>
      </dgm:prSet>
      <dgm:spPr/>
    </dgm:pt>
    <dgm:pt modelId="{D41C852F-7B65-426C-A6BE-E8DE3F5071C4}" type="pres">
      <dgm:prSet presAssocID="{D892220A-F3D2-4D26-9F5A-19042D9B7208}" presName="root" presStyleCnt="0"/>
      <dgm:spPr/>
    </dgm:pt>
    <dgm:pt modelId="{DCA09951-D5E9-4F79-BE4A-DA8433EDF981}" type="pres">
      <dgm:prSet presAssocID="{D892220A-F3D2-4D26-9F5A-19042D9B7208}" presName="rootComposite" presStyleCnt="0"/>
      <dgm:spPr/>
    </dgm:pt>
    <dgm:pt modelId="{2E8067DB-E391-45B3-AF54-B2C735B04336}" type="pres">
      <dgm:prSet presAssocID="{D892220A-F3D2-4D26-9F5A-19042D9B7208}" presName="rootText" presStyleLbl="node1" presStyleIdx="3" presStyleCnt="4"/>
      <dgm:spPr/>
    </dgm:pt>
    <dgm:pt modelId="{0475330C-5BD0-4CBE-BA1B-3D54BE9F82B4}" type="pres">
      <dgm:prSet presAssocID="{D892220A-F3D2-4D26-9F5A-19042D9B7208}" presName="rootConnector" presStyleLbl="node1" presStyleIdx="3" presStyleCnt="4"/>
      <dgm:spPr/>
    </dgm:pt>
    <dgm:pt modelId="{0FFE3658-F9B6-4DBE-81F9-26B0671D4FCE}" type="pres">
      <dgm:prSet presAssocID="{D892220A-F3D2-4D26-9F5A-19042D9B7208}" presName="childShape" presStyleCnt="0"/>
      <dgm:spPr/>
    </dgm:pt>
    <dgm:pt modelId="{D660A91D-A512-42F5-B492-0ECF6F8E5F22}" type="pres">
      <dgm:prSet presAssocID="{A94ACFC1-0D29-4A7F-B373-B97AF83374C0}" presName="Name13" presStyleLbl="parChTrans1D2" presStyleIdx="3" presStyleCnt="4"/>
      <dgm:spPr/>
    </dgm:pt>
    <dgm:pt modelId="{629CF33F-376B-48C1-BE61-410F39484B7C}" type="pres">
      <dgm:prSet presAssocID="{D44540ED-E351-4508-A063-8AEB412B78A0}" presName="childText" presStyleLbl="bgAcc1" presStyleIdx="3" presStyleCnt="4">
        <dgm:presLayoutVars>
          <dgm:bulletEnabled val="1"/>
        </dgm:presLayoutVars>
      </dgm:prSet>
      <dgm:spPr/>
    </dgm:pt>
  </dgm:ptLst>
  <dgm:cxnLst>
    <dgm:cxn modelId="{F41B6D05-26B6-48D6-B1B6-85C1CF27AA13}" type="presOf" srcId="{2E4DE949-CE5A-42FE-BF3F-E72F421ABAF6}" destId="{F10630B8-7C6D-4A82-ACEC-BA96E482E94A}" srcOrd="0" destOrd="0" presId="urn:microsoft.com/office/officeart/2005/8/layout/hierarchy3"/>
    <dgm:cxn modelId="{46F7E715-3506-4A61-896C-BB862D7B5F92}" srcId="{7A291134-F8C9-4D9A-9C44-443D17222FA5}" destId="{849266CE-E1D1-4898-B7FC-845827DCE903}" srcOrd="0" destOrd="0" parTransId="{166484E2-49B5-4C0C-BBEB-C45F9797C777}" sibTransId="{28F2CEB5-9B49-4BB8-9E81-6A24646D679B}"/>
    <dgm:cxn modelId="{07B86017-8A11-4291-9A6C-0D9D8A46FEFB}" type="presOf" srcId="{D892220A-F3D2-4D26-9F5A-19042D9B7208}" destId="{2E8067DB-E391-45B3-AF54-B2C735B04336}" srcOrd="0" destOrd="0" presId="urn:microsoft.com/office/officeart/2005/8/layout/hierarchy3"/>
    <dgm:cxn modelId="{C29CDF19-EF86-4029-B564-C4C65E38D282}" type="presOf" srcId="{D44540ED-E351-4508-A063-8AEB412B78A0}" destId="{629CF33F-376B-48C1-BE61-410F39484B7C}" srcOrd="0" destOrd="0" presId="urn:microsoft.com/office/officeart/2005/8/layout/hierarchy3"/>
    <dgm:cxn modelId="{BD77651D-E338-4977-8E05-A923EC08168D}" srcId="{0EA40D65-F35B-43FF-9808-99775BD5D077}" destId="{6BDAED2A-9E35-4501-8700-A6C306A75628}" srcOrd="1" destOrd="0" parTransId="{3A9284D7-1D16-4FBF-9191-93942498C117}" sibTransId="{E55E6492-8F70-42FE-B707-7EA628FC5512}"/>
    <dgm:cxn modelId="{868A7328-0C0B-49BD-A17A-58EC0DD815D4}" type="presOf" srcId="{D892220A-F3D2-4D26-9F5A-19042D9B7208}" destId="{0475330C-5BD0-4CBE-BA1B-3D54BE9F82B4}" srcOrd="1" destOrd="0" presId="urn:microsoft.com/office/officeart/2005/8/layout/hierarchy3"/>
    <dgm:cxn modelId="{19D3A42C-C064-469D-8DF5-767B7D1FC947}" type="presOf" srcId="{166484E2-49B5-4C0C-BBEB-C45F9797C777}" destId="{583D4653-51E5-437C-A90E-C476CB490447}" srcOrd="0" destOrd="0" presId="urn:microsoft.com/office/officeart/2005/8/layout/hierarchy3"/>
    <dgm:cxn modelId="{9AA7A440-18F4-433D-8013-4C4478F82D46}" type="presOf" srcId="{A94ACFC1-0D29-4A7F-B373-B97AF83374C0}" destId="{D660A91D-A512-42F5-B492-0ECF6F8E5F22}" srcOrd="0" destOrd="0" presId="urn:microsoft.com/office/officeart/2005/8/layout/hierarchy3"/>
    <dgm:cxn modelId="{F3199B5C-3D11-4FBF-84BF-D75F5B83E5DC}" type="presOf" srcId="{992C34D8-8492-4414-96D5-E2F7C9A4CA87}" destId="{5D170C62-B8BC-441D-87F9-52A012D48E5B}" srcOrd="0" destOrd="0" presId="urn:microsoft.com/office/officeart/2005/8/layout/hierarchy3"/>
    <dgm:cxn modelId="{471BB16C-3D98-4CCF-B30F-6E2B98E0E23B}" srcId="{0EA40D65-F35B-43FF-9808-99775BD5D077}" destId="{7A291134-F8C9-4D9A-9C44-443D17222FA5}" srcOrd="0" destOrd="0" parTransId="{61F35747-67F8-445C-BAAF-13557174940D}" sibTransId="{735EBE8C-9565-48F1-9CF5-97D3C5ED46AB}"/>
    <dgm:cxn modelId="{CEF1E76C-5ABF-4035-ACCD-358E3BC9480F}" srcId="{6BDAED2A-9E35-4501-8700-A6C306A75628}" destId="{2E4DE949-CE5A-42FE-BF3F-E72F421ABAF6}" srcOrd="0" destOrd="0" parTransId="{75CBD969-7585-4FD8-9311-E962ECB5A776}" sibTransId="{3B89A283-31F6-4A2F-B0D7-85E3CF050446}"/>
    <dgm:cxn modelId="{A4BCC64E-38DA-43BD-AB87-F2E0E2F74589}" srcId="{D892220A-F3D2-4D26-9F5A-19042D9B7208}" destId="{D44540ED-E351-4508-A063-8AEB412B78A0}" srcOrd="0" destOrd="0" parTransId="{A94ACFC1-0D29-4A7F-B373-B97AF83374C0}" sibTransId="{F0C0F4F4-3B26-4C62-908D-6B8606A8B8B3}"/>
    <dgm:cxn modelId="{19C16C57-9805-4C56-B8A8-79C0BCB7EE8E}" srcId="{A29AB361-E661-4A4E-81A4-FFBF1CF9974F}" destId="{11824789-BE29-449E-BDA3-828C64DE5AD4}" srcOrd="0" destOrd="0" parTransId="{992C34D8-8492-4414-96D5-E2F7C9A4CA87}" sibTransId="{FEB5A05E-BFA5-4F6C-A6E2-EEA06BF9A740}"/>
    <dgm:cxn modelId="{1E1DC482-B906-4342-B904-E3FCCD8E94E1}" type="presOf" srcId="{7A291134-F8C9-4D9A-9C44-443D17222FA5}" destId="{69CD831D-9FC4-41C4-A8F3-3BD33F67EB75}" srcOrd="1" destOrd="0" presId="urn:microsoft.com/office/officeart/2005/8/layout/hierarchy3"/>
    <dgm:cxn modelId="{D19D8685-65F2-4034-A765-C7C98B87EF5B}" srcId="{0EA40D65-F35B-43FF-9808-99775BD5D077}" destId="{A29AB361-E661-4A4E-81A4-FFBF1CF9974F}" srcOrd="2" destOrd="0" parTransId="{D8F2FE56-02C1-4219-A882-828C62C0DF0C}" sibTransId="{8600B25F-B019-4859-B350-571189C7C065}"/>
    <dgm:cxn modelId="{34852386-9350-487D-BED1-C2842A0F4C94}" type="presOf" srcId="{0EA40D65-F35B-43FF-9808-99775BD5D077}" destId="{ECECA919-5FD4-445A-9409-0BB06B023043}" srcOrd="0" destOrd="0" presId="urn:microsoft.com/office/officeart/2005/8/layout/hierarchy3"/>
    <dgm:cxn modelId="{FA2CB789-F53E-4C2A-8E16-BF332B9210D3}" type="presOf" srcId="{75CBD969-7585-4FD8-9311-E962ECB5A776}" destId="{3AE1C3CB-A121-4872-94E2-CA4D769B6D5D}" srcOrd="0" destOrd="0" presId="urn:microsoft.com/office/officeart/2005/8/layout/hierarchy3"/>
    <dgm:cxn modelId="{1E703B8E-F271-4704-A406-266913ECB7F3}" type="presOf" srcId="{11824789-BE29-449E-BDA3-828C64DE5AD4}" destId="{007D7336-26A4-48F6-A004-9824FCAF8447}" srcOrd="0" destOrd="0" presId="urn:microsoft.com/office/officeart/2005/8/layout/hierarchy3"/>
    <dgm:cxn modelId="{53D24D90-342A-44F0-9D16-1FA585BB1272}" type="presOf" srcId="{A29AB361-E661-4A4E-81A4-FFBF1CF9974F}" destId="{2F7E4A8E-A281-4167-8763-C63CBB66526B}" srcOrd="1" destOrd="0" presId="urn:microsoft.com/office/officeart/2005/8/layout/hierarchy3"/>
    <dgm:cxn modelId="{CD17EB9D-02E2-48E4-9631-AB8528364BD2}" type="presOf" srcId="{6BDAED2A-9E35-4501-8700-A6C306A75628}" destId="{1A3E01EC-132B-4184-A767-335675BDEB7C}" srcOrd="0" destOrd="0" presId="urn:microsoft.com/office/officeart/2005/8/layout/hierarchy3"/>
    <dgm:cxn modelId="{F3E601A0-B2AD-4B21-8A51-5E7C217B5563}" type="presOf" srcId="{6BDAED2A-9E35-4501-8700-A6C306A75628}" destId="{CBAFBF38-E3F7-497A-B5E3-7AE98FBD761A}" srcOrd="1" destOrd="0" presId="urn:microsoft.com/office/officeart/2005/8/layout/hierarchy3"/>
    <dgm:cxn modelId="{C08E6EA6-EF48-4F6C-9C81-6407BA53D3D3}" type="presOf" srcId="{7A291134-F8C9-4D9A-9C44-443D17222FA5}" destId="{C1470482-36D8-4962-8FA8-6AD0A4C7DB83}" srcOrd="0" destOrd="0" presId="urn:microsoft.com/office/officeart/2005/8/layout/hierarchy3"/>
    <dgm:cxn modelId="{0A78C8D8-CBAA-4412-86A8-FC2DB4EC8A70}" srcId="{0EA40D65-F35B-43FF-9808-99775BD5D077}" destId="{D892220A-F3D2-4D26-9F5A-19042D9B7208}" srcOrd="3" destOrd="0" parTransId="{BCCD9C06-D1D9-4F07-89A2-A506AEF2F807}" sibTransId="{7B1404AC-39EF-43C0-A74F-A84F58E3611B}"/>
    <dgm:cxn modelId="{F5B42AEF-2347-425E-B240-9B1E2A591E6A}" type="presOf" srcId="{849266CE-E1D1-4898-B7FC-845827DCE903}" destId="{0568D360-EC2E-480B-9EAC-2A7416784DA9}" srcOrd="0" destOrd="0" presId="urn:microsoft.com/office/officeart/2005/8/layout/hierarchy3"/>
    <dgm:cxn modelId="{559E4AF5-5763-417E-A9FB-7C213897AAAB}" type="presOf" srcId="{A29AB361-E661-4A4E-81A4-FFBF1CF9974F}" destId="{665E0745-C8A5-4273-8761-8B997EEBD3C6}" srcOrd="0" destOrd="0" presId="urn:microsoft.com/office/officeart/2005/8/layout/hierarchy3"/>
    <dgm:cxn modelId="{359E9C29-F7BD-4AF7-B130-8696A5AD1355}" type="presParOf" srcId="{ECECA919-5FD4-445A-9409-0BB06B023043}" destId="{86F4FC4A-A8BA-493C-AA35-1750E064E352}" srcOrd="0" destOrd="0" presId="urn:microsoft.com/office/officeart/2005/8/layout/hierarchy3"/>
    <dgm:cxn modelId="{6DED2AF9-AC3C-4ED4-9B10-E1CA3E24C457}" type="presParOf" srcId="{86F4FC4A-A8BA-493C-AA35-1750E064E352}" destId="{EAA89A84-0AF6-453C-9970-6C4B17BFB71D}" srcOrd="0" destOrd="0" presId="urn:microsoft.com/office/officeart/2005/8/layout/hierarchy3"/>
    <dgm:cxn modelId="{DC331B20-32DD-4081-909E-2E2785FD739C}" type="presParOf" srcId="{EAA89A84-0AF6-453C-9970-6C4B17BFB71D}" destId="{C1470482-36D8-4962-8FA8-6AD0A4C7DB83}" srcOrd="0" destOrd="0" presId="urn:microsoft.com/office/officeart/2005/8/layout/hierarchy3"/>
    <dgm:cxn modelId="{85DCA74C-1E01-4792-9BBD-C5D9A5696EB8}" type="presParOf" srcId="{EAA89A84-0AF6-453C-9970-6C4B17BFB71D}" destId="{69CD831D-9FC4-41C4-A8F3-3BD33F67EB75}" srcOrd="1" destOrd="0" presId="urn:microsoft.com/office/officeart/2005/8/layout/hierarchy3"/>
    <dgm:cxn modelId="{B332B6B7-54CE-421D-9FC4-494CE4C14A09}" type="presParOf" srcId="{86F4FC4A-A8BA-493C-AA35-1750E064E352}" destId="{B84783D0-C4D2-41DF-B4BC-2CC5DCFEDC98}" srcOrd="1" destOrd="0" presId="urn:microsoft.com/office/officeart/2005/8/layout/hierarchy3"/>
    <dgm:cxn modelId="{495EBD1A-8BC4-4157-B4DE-EF1D476064E8}" type="presParOf" srcId="{B84783D0-C4D2-41DF-B4BC-2CC5DCFEDC98}" destId="{583D4653-51E5-437C-A90E-C476CB490447}" srcOrd="0" destOrd="0" presId="urn:microsoft.com/office/officeart/2005/8/layout/hierarchy3"/>
    <dgm:cxn modelId="{D6592E49-EDCE-4B7D-AB15-B47C4E0F1D30}" type="presParOf" srcId="{B84783D0-C4D2-41DF-B4BC-2CC5DCFEDC98}" destId="{0568D360-EC2E-480B-9EAC-2A7416784DA9}" srcOrd="1" destOrd="0" presId="urn:microsoft.com/office/officeart/2005/8/layout/hierarchy3"/>
    <dgm:cxn modelId="{1FC3AA52-6E61-4023-A8F6-92AF1545A5CB}" type="presParOf" srcId="{ECECA919-5FD4-445A-9409-0BB06B023043}" destId="{C3541F8A-C0B2-4E39-9172-936799E6FE0E}" srcOrd="1" destOrd="0" presId="urn:microsoft.com/office/officeart/2005/8/layout/hierarchy3"/>
    <dgm:cxn modelId="{E44C68A4-B382-40D3-AC15-48E12A3B9D8D}" type="presParOf" srcId="{C3541F8A-C0B2-4E39-9172-936799E6FE0E}" destId="{B9B602C6-AE78-43D5-9632-B4FE81F8C29F}" srcOrd="0" destOrd="0" presId="urn:microsoft.com/office/officeart/2005/8/layout/hierarchy3"/>
    <dgm:cxn modelId="{A6E71AAD-DB71-49A0-B774-5208C0D33BF6}" type="presParOf" srcId="{B9B602C6-AE78-43D5-9632-B4FE81F8C29F}" destId="{1A3E01EC-132B-4184-A767-335675BDEB7C}" srcOrd="0" destOrd="0" presId="urn:microsoft.com/office/officeart/2005/8/layout/hierarchy3"/>
    <dgm:cxn modelId="{B35A21B8-2111-4704-824D-7178850DCF74}" type="presParOf" srcId="{B9B602C6-AE78-43D5-9632-B4FE81F8C29F}" destId="{CBAFBF38-E3F7-497A-B5E3-7AE98FBD761A}" srcOrd="1" destOrd="0" presId="urn:microsoft.com/office/officeart/2005/8/layout/hierarchy3"/>
    <dgm:cxn modelId="{6AAF717D-2D44-43AD-A3EA-DE42E7E0941F}" type="presParOf" srcId="{C3541F8A-C0B2-4E39-9172-936799E6FE0E}" destId="{224AE5F6-F9E8-4248-91DE-96B649F6E26C}" srcOrd="1" destOrd="0" presId="urn:microsoft.com/office/officeart/2005/8/layout/hierarchy3"/>
    <dgm:cxn modelId="{4F3D35FC-FCB2-438E-88FA-52F7647CB885}" type="presParOf" srcId="{224AE5F6-F9E8-4248-91DE-96B649F6E26C}" destId="{3AE1C3CB-A121-4872-94E2-CA4D769B6D5D}" srcOrd="0" destOrd="0" presId="urn:microsoft.com/office/officeart/2005/8/layout/hierarchy3"/>
    <dgm:cxn modelId="{A96D7514-A199-49B4-A62B-4A1DDE1F1CBC}" type="presParOf" srcId="{224AE5F6-F9E8-4248-91DE-96B649F6E26C}" destId="{F10630B8-7C6D-4A82-ACEC-BA96E482E94A}" srcOrd="1" destOrd="0" presId="urn:microsoft.com/office/officeart/2005/8/layout/hierarchy3"/>
    <dgm:cxn modelId="{0F8E8D15-2B1B-4998-BA31-3C34A410DEC9}" type="presParOf" srcId="{ECECA919-5FD4-445A-9409-0BB06B023043}" destId="{DB203759-614D-4A18-9949-6968225D2542}" srcOrd="2" destOrd="0" presId="urn:microsoft.com/office/officeart/2005/8/layout/hierarchy3"/>
    <dgm:cxn modelId="{4AE9B8B3-2357-4346-AE10-591463D40991}" type="presParOf" srcId="{DB203759-614D-4A18-9949-6968225D2542}" destId="{A354EA2C-BF1C-4F93-B695-B81D1582635D}" srcOrd="0" destOrd="0" presId="urn:microsoft.com/office/officeart/2005/8/layout/hierarchy3"/>
    <dgm:cxn modelId="{1593CD8A-A1F2-4975-83A9-3E671B433686}" type="presParOf" srcId="{A354EA2C-BF1C-4F93-B695-B81D1582635D}" destId="{665E0745-C8A5-4273-8761-8B997EEBD3C6}" srcOrd="0" destOrd="0" presId="urn:microsoft.com/office/officeart/2005/8/layout/hierarchy3"/>
    <dgm:cxn modelId="{C1875221-A049-48A2-90ED-0093BA1AE5E6}" type="presParOf" srcId="{A354EA2C-BF1C-4F93-B695-B81D1582635D}" destId="{2F7E4A8E-A281-4167-8763-C63CBB66526B}" srcOrd="1" destOrd="0" presId="urn:microsoft.com/office/officeart/2005/8/layout/hierarchy3"/>
    <dgm:cxn modelId="{5B04FF79-AE50-4E44-92D5-5959B0F7B024}" type="presParOf" srcId="{DB203759-614D-4A18-9949-6968225D2542}" destId="{9A69CC26-A4E8-4B40-B327-D01F00370192}" srcOrd="1" destOrd="0" presId="urn:microsoft.com/office/officeart/2005/8/layout/hierarchy3"/>
    <dgm:cxn modelId="{F76B676D-8EFD-44F0-A06B-B493E78847F6}" type="presParOf" srcId="{9A69CC26-A4E8-4B40-B327-D01F00370192}" destId="{5D170C62-B8BC-441D-87F9-52A012D48E5B}" srcOrd="0" destOrd="0" presId="urn:microsoft.com/office/officeart/2005/8/layout/hierarchy3"/>
    <dgm:cxn modelId="{0CFCAEAF-365A-4C73-A72B-06E556E6BE29}" type="presParOf" srcId="{9A69CC26-A4E8-4B40-B327-D01F00370192}" destId="{007D7336-26A4-48F6-A004-9824FCAF8447}" srcOrd="1" destOrd="0" presId="urn:microsoft.com/office/officeart/2005/8/layout/hierarchy3"/>
    <dgm:cxn modelId="{F4ECC84E-09DF-4D0D-83D0-0BF02AA4A8EC}" type="presParOf" srcId="{ECECA919-5FD4-445A-9409-0BB06B023043}" destId="{D41C852F-7B65-426C-A6BE-E8DE3F5071C4}" srcOrd="3" destOrd="0" presId="urn:microsoft.com/office/officeart/2005/8/layout/hierarchy3"/>
    <dgm:cxn modelId="{2D96E129-97A3-4082-BF2E-94D35BF734DB}" type="presParOf" srcId="{D41C852F-7B65-426C-A6BE-E8DE3F5071C4}" destId="{DCA09951-D5E9-4F79-BE4A-DA8433EDF981}" srcOrd="0" destOrd="0" presId="urn:microsoft.com/office/officeart/2005/8/layout/hierarchy3"/>
    <dgm:cxn modelId="{D383ACBC-3006-4B52-83A7-BF41B1504D42}" type="presParOf" srcId="{DCA09951-D5E9-4F79-BE4A-DA8433EDF981}" destId="{2E8067DB-E391-45B3-AF54-B2C735B04336}" srcOrd="0" destOrd="0" presId="urn:microsoft.com/office/officeart/2005/8/layout/hierarchy3"/>
    <dgm:cxn modelId="{925F38E3-53AE-4F51-AEA1-CB44BDDB0A75}" type="presParOf" srcId="{DCA09951-D5E9-4F79-BE4A-DA8433EDF981}" destId="{0475330C-5BD0-4CBE-BA1B-3D54BE9F82B4}" srcOrd="1" destOrd="0" presId="urn:microsoft.com/office/officeart/2005/8/layout/hierarchy3"/>
    <dgm:cxn modelId="{FA61AF94-BD97-4A2D-B8EA-38A8A7DE6330}" type="presParOf" srcId="{D41C852F-7B65-426C-A6BE-E8DE3F5071C4}" destId="{0FFE3658-F9B6-4DBE-81F9-26B0671D4FCE}" srcOrd="1" destOrd="0" presId="urn:microsoft.com/office/officeart/2005/8/layout/hierarchy3"/>
    <dgm:cxn modelId="{86C3F870-9D10-4B0C-96BA-C133B6CE8427}" type="presParOf" srcId="{0FFE3658-F9B6-4DBE-81F9-26B0671D4FCE}" destId="{D660A91D-A512-42F5-B492-0ECF6F8E5F22}" srcOrd="0" destOrd="0" presId="urn:microsoft.com/office/officeart/2005/8/layout/hierarchy3"/>
    <dgm:cxn modelId="{D2FE70F8-0991-4EB5-A698-5965772F847B}" type="presParOf" srcId="{0FFE3658-F9B6-4DBE-81F9-26B0671D4FCE}" destId="{629CF33F-376B-48C1-BE61-410F39484B7C}"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0E10DD-E37F-4192-ADA5-0D0EDEB08F1A}" type="doc">
      <dgm:prSet loTypeId="urn:microsoft.com/office/officeart/2005/8/layout/hierarchy3" loCatId="list" qsTypeId="urn:microsoft.com/office/officeart/2005/8/quickstyle/simple1" qsCatId="simple" csTypeId="urn:microsoft.com/office/officeart/2005/8/colors/colorful1" csCatId="colorful" phldr="1"/>
      <dgm:spPr/>
      <dgm:t>
        <a:bodyPr/>
        <a:lstStyle/>
        <a:p>
          <a:endParaRPr lang="en-IN"/>
        </a:p>
      </dgm:t>
    </dgm:pt>
    <dgm:pt modelId="{6F55C0AC-4339-4C37-8F66-17E17AEF19A6}">
      <dgm:prSet phldrT="[Text]" custT="1"/>
      <dgm:spPr/>
      <dgm:t>
        <a:bodyPr/>
        <a:lstStyle/>
        <a:p>
          <a:pPr>
            <a:buFont typeface="+mj-lt"/>
            <a:buAutoNum type="arabicPeriod"/>
          </a:pPr>
          <a:r>
            <a:rPr lang="en-IN" sz="1800" b="0" i="0" dirty="0">
              <a:latin typeface="Raleway"/>
            </a:rPr>
            <a:t>Simple loops </a:t>
          </a:r>
        </a:p>
      </dgm:t>
    </dgm:pt>
    <dgm:pt modelId="{A0D068DC-C05E-49A8-B4DA-7593B9BBDC56}" type="parTrans" cxnId="{C037A42A-4C20-4A69-881E-E8D4C5CF6272}">
      <dgm:prSet/>
      <dgm:spPr/>
      <dgm:t>
        <a:bodyPr/>
        <a:lstStyle/>
        <a:p>
          <a:endParaRPr lang="en-IN" sz="1400">
            <a:latin typeface="Raleway"/>
          </a:endParaRPr>
        </a:p>
      </dgm:t>
    </dgm:pt>
    <dgm:pt modelId="{EA8AF5CC-2C0E-4AB4-AA10-A2BD5B91ACE8}" type="sibTrans" cxnId="{C037A42A-4C20-4A69-881E-E8D4C5CF6272}">
      <dgm:prSet/>
      <dgm:spPr/>
      <dgm:t>
        <a:bodyPr/>
        <a:lstStyle/>
        <a:p>
          <a:endParaRPr lang="en-IN" sz="1400">
            <a:latin typeface="Raleway"/>
          </a:endParaRPr>
        </a:p>
      </dgm:t>
    </dgm:pt>
    <dgm:pt modelId="{CF542056-7D06-49C9-9BA2-B4C8E7E8C3C2}">
      <dgm:prSet custT="1"/>
      <dgm:spPr/>
      <dgm:t>
        <a:bodyPr/>
        <a:lstStyle/>
        <a:p>
          <a:pPr>
            <a:buFont typeface="+mj-lt"/>
            <a:buAutoNum type="arabicPeriod"/>
          </a:pPr>
          <a:r>
            <a:rPr lang="en-IN" sz="1800" b="0" i="0" dirty="0">
              <a:latin typeface="Raleway"/>
            </a:rPr>
            <a:t>WHILE loops </a:t>
          </a:r>
        </a:p>
      </dgm:t>
    </dgm:pt>
    <dgm:pt modelId="{7AADF06A-CDA0-4F18-9A37-DC6A52A68932}" type="parTrans" cxnId="{D3CEE5CF-E18A-4447-BF17-F2DAC34BE605}">
      <dgm:prSet/>
      <dgm:spPr/>
      <dgm:t>
        <a:bodyPr/>
        <a:lstStyle/>
        <a:p>
          <a:endParaRPr lang="en-IN" sz="1400">
            <a:latin typeface="Raleway"/>
          </a:endParaRPr>
        </a:p>
      </dgm:t>
    </dgm:pt>
    <dgm:pt modelId="{CF56FE69-5086-4268-B97D-9D7D18167E07}" type="sibTrans" cxnId="{D3CEE5CF-E18A-4447-BF17-F2DAC34BE605}">
      <dgm:prSet/>
      <dgm:spPr/>
      <dgm:t>
        <a:bodyPr/>
        <a:lstStyle/>
        <a:p>
          <a:endParaRPr lang="en-IN" sz="1400">
            <a:latin typeface="Raleway"/>
          </a:endParaRPr>
        </a:p>
      </dgm:t>
    </dgm:pt>
    <dgm:pt modelId="{19FF60E8-B793-4B01-BCE4-79BC502C58FB}">
      <dgm:prSet custT="1"/>
      <dgm:spPr/>
      <dgm:t>
        <a:bodyPr/>
        <a:lstStyle/>
        <a:p>
          <a:pPr>
            <a:buFont typeface="+mj-lt"/>
            <a:buAutoNum type="arabicPeriod"/>
          </a:pPr>
          <a:r>
            <a:rPr lang="en-IN" sz="1800" b="0" i="0" dirty="0">
              <a:latin typeface="Raleway"/>
            </a:rPr>
            <a:t>FOR loops </a:t>
          </a:r>
        </a:p>
      </dgm:t>
    </dgm:pt>
    <dgm:pt modelId="{CD276F21-3BBA-4069-B367-1C718FBC16DE}" type="parTrans" cxnId="{67ECDF01-8D34-44B8-BD40-E3840B3540C7}">
      <dgm:prSet/>
      <dgm:spPr/>
      <dgm:t>
        <a:bodyPr/>
        <a:lstStyle/>
        <a:p>
          <a:endParaRPr lang="en-IN" sz="1400">
            <a:latin typeface="Raleway"/>
          </a:endParaRPr>
        </a:p>
      </dgm:t>
    </dgm:pt>
    <dgm:pt modelId="{92391FAC-23BD-480E-BAB4-DEC0D7710103}" type="sibTrans" cxnId="{67ECDF01-8D34-44B8-BD40-E3840B3540C7}">
      <dgm:prSet/>
      <dgm:spPr/>
      <dgm:t>
        <a:bodyPr/>
        <a:lstStyle/>
        <a:p>
          <a:endParaRPr lang="en-IN" sz="1400">
            <a:latin typeface="Raleway"/>
          </a:endParaRPr>
        </a:p>
      </dgm:t>
    </dgm:pt>
    <dgm:pt modelId="{8F3F2D47-9EAE-477B-80CD-B57252527ACC}">
      <dgm:prSet phldrT="[Text]" custT="1"/>
      <dgm:spPr/>
      <dgm:t>
        <a:bodyPr/>
        <a:lstStyle/>
        <a:p>
          <a:pPr>
            <a:lnSpc>
              <a:spcPct val="150000"/>
            </a:lnSpc>
            <a:buFont typeface="+mj-lt"/>
            <a:buAutoNum type="arabicPeriod"/>
          </a:pPr>
          <a:r>
            <a:rPr lang="en-IN" sz="1200" b="0" i="0" dirty="0">
              <a:latin typeface="Raleway"/>
            </a:rPr>
            <a:t>Run until you explicitly end the loop</a:t>
          </a:r>
          <a:endParaRPr lang="en-IN" sz="1200" dirty="0">
            <a:latin typeface="Raleway"/>
          </a:endParaRPr>
        </a:p>
      </dgm:t>
    </dgm:pt>
    <dgm:pt modelId="{FBF76B63-A4EA-4D8F-A239-9156702BD46D}" type="parTrans" cxnId="{D6880FB1-1E79-47DF-AEE3-9150E30FF662}">
      <dgm:prSet/>
      <dgm:spPr/>
      <dgm:t>
        <a:bodyPr/>
        <a:lstStyle/>
        <a:p>
          <a:endParaRPr lang="en-IN" sz="1400">
            <a:latin typeface="Raleway"/>
          </a:endParaRPr>
        </a:p>
      </dgm:t>
    </dgm:pt>
    <dgm:pt modelId="{325FC97C-E676-4F71-A376-8FC8DFF35476}" type="sibTrans" cxnId="{D6880FB1-1E79-47DF-AEE3-9150E30FF662}">
      <dgm:prSet/>
      <dgm:spPr/>
      <dgm:t>
        <a:bodyPr/>
        <a:lstStyle/>
        <a:p>
          <a:endParaRPr lang="en-IN" sz="1400">
            <a:latin typeface="Raleway"/>
          </a:endParaRPr>
        </a:p>
      </dgm:t>
    </dgm:pt>
    <dgm:pt modelId="{2D9A065E-F371-482C-B786-1C73E4C8F3D2}">
      <dgm:prSet custT="1"/>
      <dgm:spPr/>
      <dgm:t>
        <a:bodyPr/>
        <a:lstStyle/>
        <a:p>
          <a:pPr>
            <a:lnSpc>
              <a:spcPct val="150000"/>
            </a:lnSpc>
            <a:buFont typeface="+mj-lt"/>
            <a:buAutoNum type="arabicPeriod"/>
          </a:pPr>
          <a:r>
            <a:rPr lang="en-IN" sz="1200" b="0" i="0" dirty="0">
              <a:latin typeface="Raleway"/>
            </a:rPr>
            <a:t>Run until a specified condition occurs</a:t>
          </a:r>
        </a:p>
      </dgm:t>
    </dgm:pt>
    <dgm:pt modelId="{BD441E89-EB7D-4165-976E-2CFF01B749D6}" type="parTrans" cxnId="{10943FD4-9F56-4965-893E-2DD5E71E0598}">
      <dgm:prSet/>
      <dgm:spPr/>
      <dgm:t>
        <a:bodyPr/>
        <a:lstStyle/>
        <a:p>
          <a:endParaRPr lang="en-IN" sz="1400">
            <a:latin typeface="Raleway"/>
          </a:endParaRPr>
        </a:p>
      </dgm:t>
    </dgm:pt>
    <dgm:pt modelId="{7653E5D1-7E88-46CD-9475-134C84DC99C7}" type="sibTrans" cxnId="{10943FD4-9F56-4965-893E-2DD5E71E0598}">
      <dgm:prSet/>
      <dgm:spPr/>
      <dgm:t>
        <a:bodyPr/>
        <a:lstStyle/>
        <a:p>
          <a:endParaRPr lang="en-IN" sz="1400">
            <a:latin typeface="Raleway"/>
          </a:endParaRPr>
        </a:p>
      </dgm:t>
    </dgm:pt>
    <dgm:pt modelId="{95D73633-6359-45ED-97D4-A3177D3649D8}">
      <dgm:prSet custT="1"/>
      <dgm:spPr/>
      <dgm:t>
        <a:bodyPr/>
        <a:lstStyle/>
        <a:p>
          <a:pPr>
            <a:lnSpc>
              <a:spcPct val="150000"/>
            </a:lnSpc>
            <a:buFont typeface="+mj-lt"/>
            <a:buAutoNum type="arabicPeriod"/>
          </a:pPr>
          <a:r>
            <a:rPr lang="en-IN" sz="1200" b="0" i="0" dirty="0">
              <a:latin typeface="Raleway"/>
            </a:rPr>
            <a:t>Run a predetermined number of times</a:t>
          </a:r>
        </a:p>
      </dgm:t>
    </dgm:pt>
    <dgm:pt modelId="{49A47A9F-043E-49D6-A44F-746707EDC317}" type="parTrans" cxnId="{A2CA9004-20C1-4B6D-8EE6-B1617F8F8D1C}">
      <dgm:prSet/>
      <dgm:spPr/>
      <dgm:t>
        <a:bodyPr/>
        <a:lstStyle/>
        <a:p>
          <a:endParaRPr lang="en-IN" sz="1400">
            <a:latin typeface="Raleway"/>
          </a:endParaRPr>
        </a:p>
      </dgm:t>
    </dgm:pt>
    <dgm:pt modelId="{04B84061-8718-41FC-A569-6BBD2278A033}" type="sibTrans" cxnId="{A2CA9004-20C1-4B6D-8EE6-B1617F8F8D1C}">
      <dgm:prSet/>
      <dgm:spPr/>
      <dgm:t>
        <a:bodyPr/>
        <a:lstStyle/>
        <a:p>
          <a:endParaRPr lang="en-IN" sz="1400">
            <a:latin typeface="Raleway"/>
          </a:endParaRPr>
        </a:p>
      </dgm:t>
    </dgm:pt>
    <dgm:pt modelId="{0D270AED-1359-483D-ADBC-0FB08E72C383}">
      <dgm:prSet custT="1"/>
      <dgm:spPr/>
      <dgm:t>
        <a:bodyPr/>
        <a:lstStyle/>
        <a:p>
          <a:pPr>
            <a:buFont typeface="+mj-lt"/>
            <a:buAutoNum type="arabicPeriod"/>
          </a:pPr>
          <a:r>
            <a:rPr lang="en-IN" sz="1800" b="0" i="0" dirty="0">
              <a:latin typeface="Raleway"/>
            </a:rPr>
            <a:t>Nested loops</a:t>
          </a:r>
        </a:p>
      </dgm:t>
    </dgm:pt>
    <dgm:pt modelId="{AE1A3725-465D-444D-A752-8FBDDAEC8123}" type="parTrans" cxnId="{0830850C-DCA4-4B77-AEA6-D1A71A591A8C}">
      <dgm:prSet/>
      <dgm:spPr/>
      <dgm:t>
        <a:bodyPr/>
        <a:lstStyle/>
        <a:p>
          <a:endParaRPr lang="en-IN"/>
        </a:p>
      </dgm:t>
    </dgm:pt>
    <dgm:pt modelId="{805343E1-537E-43D1-A89D-EB15B503AA56}" type="sibTrans" cxnId="{0830850C-DCA4-4B77-AEA6-D1A71A591A8C}">
      <dgm:prSet/>
      <dgm:spPr/>
      <dgm:t>
        <a:bodyPr/>
        <a:lstStyle/>
        <a:p>
          <a:endParaRPr lang="en-IN"/>
        </a:p>
      </dgm:t>
    </dgm:pt>
    <dgm:pt modelId="{4FF60F7F-5BCB-42F8-B059-6CDFE3AA83E0}">
      <dgm:prSet custT="1"/>
      <dgm:spPr/>
      <dgm:t>
        <a:bodyPr/>
        <a:lstStyle/>
        <a:p>
          <a:pPr>
            <a:lnSpc>
              <a:spcPct val="150000"/>
            </a:lnSpc>
            <a:buFont typeface="+mj-lt"/>
            <a:buAutoNum type="arabicPeriod"/>
          </a:pPr>
          <a:r>
            <a:rPr lang="en-IN" sz="1200" b="0" i="0" dirty="0">
              <a:latin typeface="Raleway"/>
            </a:rPr>
            <a:t>You can use one or more loops inside any other basic, while, or for loop.</a:t>
          </a:r>
        </a:p>
      </dgm:t>
    </dgm:pt>
    <dgm:pt modelId="{CB030DE7-E970-46FA-9604-838C28554FFB}" type="parTrans" cxnId="{D84F3C38-A622-48C2-8A39-BB786B252016}">
      <dgm:prSet/>
      <dgm:spPr/>
      <dgm:t>
        <a:bodyPr/>
        <a:lstStyle/>
        <a:p>
          <a:endParaRPr lang="en-IN"/>
        </a:p>
      </dgm:t>
    </dgm:pt>
    <dgm:pt modelId="{A281F492-D78E-4913-8DC2-4E4BFAD055CD}" type="sibTrans" cxnId="{D84F3C38-A622-48C2-8A39-BB786B252016}">
      <dgm:prSet/>
      <dgm:spPr/>
      <dgm:t>
        <a:bodyPr/>
        <a:lstStyle/>
        <a:p>
          <a:endParaRPr lang="en-IN"/>
        </a:p>
      </dgm:t>
    </dgm:pt>
    <dgm:pt modelId="{1345576B-3430-43F8-97E4-4BC5517BC53F}" type="pres">
      <dgm:prSet presAssocID="{CD0E10DD-E37F-4192-ADA5-0D0EDEB08F1A}" presName="diagram" presStyleCnt="0">
        <dgm:presLayoutVars>
          <dgm:chPref val="1"/>
          <dgm:dir/>
          <dgm:animOne val="branch"/>
          <dgm:animLvl val="lvl"/>
          <dgm:resizeHandles/>
        </dgm:presLayoutVars>
      </dgm:prSet>
      <dgm:spPr/>
    </dgm:pt>
    <dgm:pt modelId="{3A86CD74-6CE6-4F56-B9B8-6F8230127100}" type="pres">
      <dgm:prSet presAssocID="{6F55C0AC-4339-4C37-8F66-17E17AEF19A6}" presName="root" presStyleCnt="0"/>
      <dgm:spPr/>
    </dgm:pt>
    <dgm:pt modelId="{09991302-921F-470C-A394-F8B45F29752E}" type="pres">
      <dgm:prSet presAssocID="{6F55C0AC-4339-4C37-8F66-17E17AEF19A6}" presName="rootComposite" presStyleCnt="0"/>
      <dgm:spPr/>
    </dgm:pt>
    <dgm:pt modelId="{7C9C9CB5-474B-430E-9C39-4F1676179192}" type="pres">
      <dgm:prSet presAssocID="{6F55C0AC-4339-4C37-8F66-17E17AEF19A6}" presName="rootText" presStyleLbl="node1" presStyleIdx="0" presStyleCnt="4"/>
      <dgm:spPr/>
    </dgm:pt>
    <dgm:pt modelId="{EFA2CA76-72D1-4BC0-BBDC-E2128FE08219}" type="pres">
      <dgm:prSet presAssocID="{6F55C0AC-4339-4C37-8F66-17E17AEF19A6}" presName="rootConnector" presStyleLbl="node1" presStyleIdx="0" presStyleCnt="4"/>
      <dgm:spPr/>
    </dgm:pt>
    <dgm:pt modelId="{4E7F270E-5754-4005-AD7B-0E35EC96F742}" type="pres">
      <dgm:prSet presAssocID="{6F55C0AC-4339-4C37-8F66-17E17AEF19A6}" presName="childShape" presStyleCnt="0"/>
      <dgm:spPr/>
    </dgm:pt>
    <dgm:pt modelId="{28D32CD8-6921-469F-9AF4-5CAF9463E8A5}" type="pres">
      <dgm:prSet presAssocID="{FBF76B63-A4EA-4D8F-A239-9156702BD46D}" presName="Name13" presStyleLbl="parChTrans1D2" presStyleIdx="0" presStyleCnt="4"/>
      <dgm:spPr/>
    </dgm:pt>
    <dgm:pt modelId="{E088FABF-06B8-4253-9C02-C1068BB5B00F}" type="pres">
      <dgm:prSet presAssocID="{8F3F2D47-9EAE-477B-80CD-B57252527ACC}" presName="childText" presStyleLbl="bgAcc1" presStyleIdx="0" presStyleCnt="4" custScaleY="233199" custLinFactNeighborX="0" custLinFactNeighborY="5256">
        <dgm:presLayoutVars>
          <dgm:bulletEnabled val="1"/>
        </dgm:presLayoutVars>
      </dgm:prSet>
      <dgm:spPr/>
    </dgm:pt>
    <dgm:pt modelId="{8F8C9ED1-84A6-40F7-83CC-A9A2EEEA7312}" type="pres">
      <dgm:prSet presAssocID="{CF542056-7D06-49C9-9BA2-B4C8E7E8C3C2}" presName="root" presStyleCnt="0"/>
      <dgm:spPr/>
    </dgm:pt>
    <dgm:pt modelId="{27FE2702-1EBC-445F-AF5E-7B2122146313}" type="pres">
      <dgm:prSet presAssocID="{CF542056-7D06-49C9-9BA2-B4C8E7E8C3C2}" presName="rootComposite" presStyleCnt="0"/>
      <dgm:spPr/>
    </dgm:pt>
    <dgm:pt modelId="{80372321-D25C-40EA-AD1F-E9B2A3EB4C49}" type="pres">
      <dgm:prSet presAssocID="{CF542056-7D06-49C9-9BA2-B4C8E7E8C3C2}" presName="rootText" presStyleLbl="node1" presStyleIdx="1" presStyleCnt="4"/>
      <dgm:spPr/>
    </dgm:pt>
    <dgm:pt modelId="{9BCAAE32-E5EB-4D8D-A2C7-2F18D29116A4}" type="pres">
      <dgm:prSet presAssocID="{CF542056-7D06-49C9-9BA2-B4C8E7E8C3C2}" presName="rootConnector" presStyleLbl="node1" presStyleIdx="1" presStyleCnt="4"/>
      <dgm:spPr/>
    </dgm:pt>
    <dgm:pt modelId="{1E1AD06C-BC5F-4E32-9599-0BE906110D37}" type="pres">
      <dgm:prSet presAssocID="{CF542056-7D06-49C9-9BA2-B4C8E7E8C3C2}" presName="childShape" presStyleCnt="0"/>
      <dgm:spPr/>
    </dgm:pt>
    <dgm:pt modelId="{1284B730-1B26-4C61-B3BE-D8AC0C0F0C22}" type="pres">
      <dgm:prSet presAssocID="{BD441E89-EB7D-4165-976E-2CFF01B749D6}" presName="Name13" presStyleLbl="parChTrans1D2" presStyleIdx="1" presStyleCnt="4"/>
      <dgm:spPr/>
    </dgm:pt>
    <dgm:pt modelId="{329346ED-83E2-474F-8C7D-BB434642B711}" type="pres">
      <dgm:prSet presAssocID="{2D9A065E-F371-482C-B786-1C73E4C8F3D2}" presName="childText" presStyleLbl="bgAcc1" presStyleIdx="1" presStyleCnt="4" custScaleY="233199" custLinFactNeighborX="9">
        <dgm:presLayoutVars>
          <dgm:bulletEnabled val="1"/>
        </dgm:presLayoutVars>
      </dgm:prSet>
      <dgm:spPr/>
    </dgm:pt>
    <dgm:pt modelId="{DA384B34-CB77-48AD-B877-177B3B2C28AB}" type="pres">
      <dgm:prSet presAssocID="{19FF60E8-B793-4B01-BCE4-79BC502C58FB}" presName="root" presStyleCnt="0"/>
      <dgm:spPr/>
    </dgm:pt>
    <dgm:pt modelId="{6B650D78-4E6A-4242-8EFB-89DDDD89D331}" type="pres">
      <dgm:prSet presAssocID="{19FF60E8-B793-4B01-BCE4-79BC502C58FB}" presName="rootComposite" presStyleCnt="0"/>
      <dgm:spPr/>
    </dgm:pt>
    <dgm:pt modelId="{72EA9BD3-808F-4D6D-AE11-FD0A7080E60B}" type="pres">
      <dgm:prSet presAssocID="{19FF60E8-B793-4B01-BCE4-79BC502C58FB}" presName="rootText" presStyleLbl="node1" presStyleIdx="2" presStyleCnt="4"/>
      <dgm:spPr/>
    </dgm:pt>
    <dgm:pt modelId="{BD057857-AE0A-45FD-838B-312ABC9D9CF0}" type="pres">
      <dgm:prSet presAssocID="{19FF60E8-B793-4B01-BCE4-79BC502C58FB}" presName="rootConnector" presStyleLbl="node1" presStyleIdx="2" presStyleCnt="4"/>
      <dgm:spPr/>
    </dgm:pt>
    <dgm:pt modelId="{631BA8A6-EA83-4476-9772-45B5A221DFB3}" type="pres">
      <dgm:prSet presAssocID="{19FF60E8-B793-4B01-BCE4-79BC502C58FB}" presName="childShape" presStyleCnt="0"/>
      <dgm:spPr/>
    </dgm:pt>
    <dgm:pt modelId="{99CD29F8-CC8F-4D92-8476-D469111942DD}" type="pres">
      <dgm:prSet presAssocID="{49A47A9F-043E-49D6-A44F-746707EDC317}" presName="Name13" presStyleLbl="parChTrans1D2" presStyleIdx="2" presStyleCnt="4"/>
      <dgm:spPr/>
    </dgm:pt>
    <dgm:pt modelId="{7A4CAC05-6655-4F50-9A84-DF2DB8E1A720}" type="pres">
      <dgm:prSet presAssocID="{95D73633-6359-45ED-97D4-A3177D3649D8}" presName="childText" presStyleLbl="bgAcc1" presStyleIdx="2" presStyleCnt="4" custScaleY="233199">
        <dgm:presLayoutVars>
          <dgm:bulletEnabled val="1"/>
        </dgm:presLayoutVars>
      </dgm:prSet>
      <dgm:spPr/>
    </dgm:pt>
    <dgm:pt modelId="{8BD7A219-8B2C-4465-B99A-0E4C1F0E04C7}" type="pres">
      <dgm:prSet presAssocID="{0D270AED-1359-483D-ADBC-0FB08E72C383}" presName="root" presStyleCnt="0"/>
      <dgm:spPr/>
    </dgm:pt>
    <dgm:pt modelId="{165E93C1-9172-49F3-8E32-5D33DEAE4AA3}" type="pres">
      <dgm:prSet presAssocID="{0D270AED-1359-483D-ADBC-0FB08E72C383}" presName="rootComposite" presStyleCnt="0"/>
      <dgm:spPr/>
    </dgm:pt>
    <dgm:pt modelId="{E4D2D4D5-78CB-4433-87E7-88D90E77B836}" type="pres">
      <dgm:prSet presAssocID="{0D270AED-1359-483D-ADBC-0FB08E72C383}" presName="rootText" presStyleLbl="node1" presStyleIdx="3" presStyleCnt="4"/>
      <dgm:spPr/>
    </dgm:pt>
    <dgm:pt modelId="{E843FCF8-E6AE-4623-90D8-11FDE6514720}" type="pres">
      <dgm:prSet presAssocID="{0D270AED-1359-483D-ADBC-0FB08E72C383}" presName="rootConnector" presStyleLbl="node1" presStyleIdx="3" presStyleCnt="4"/>
      <dgm:spPr/>
    </dgm:pt>
    <dgm:pt modelId="{CC660C9E-6E7A-4C2B-AE67-C17EEC7D0393}" type="pres">
      <dgm:prSet presAssocID="{0D270AED-1359-483D-ADBC-0FB08E72C383}" presName="childShape" presStyleCnt="0"/>
      <dgm:spPr/>
    </dgm:pt>
    <dgm:pt modelId="{C42E849B-9245-454F-B8E2-A6F40F3FD19A}" type="pres">
      <dgm:prSet presAssocID="{CB030DE7-E970-46FA-9604-838C28554FFB}" presName="Name13" presStyleLbl="parChTrans1D2" presStyleIdx="3" presStyleCnt="4"/>
      <dgm:spPr/>
    </dgm:pt>
    <dgm:pt modelId="{D2329440-545D-4FE4-8A9F-C5D8E965AAB0}" type="pres">
      <dgm:prSet presAssocID="{4FF60F7F-5BCB-42F8-B059-6CDFE3AA83E0}" presName="childText" presStyleLbl="bgAcc1" presStyleIdx="3" presStyleCnt="4" custScaleY="233199">
        <dgm:presLayoutVars>
          <dgm:bulletEnabled val="1"/>
        </dgm:presLayoutVars>
      </dgm:prSet>
      <dgm:spPr/>
    </dgm:pt>
  </dgm:ptLst>
  <dgm:cxnLst>
    <dgm:cxn modelId="{67ECDF01-8D34-44B8-BD40-E3840B3540C7}" srcId="{CD0E10DD-E37F-4192-ADA5-0D0EDEB08F1A}" destId="{19FF60E8-B793-4B01-BCE4-79BC502C58FB}" srcOrd="2" destOrd="0" parTransId="{CD276F21-3BBA-4069-B367-1C718FBC16DE}" sibTransId="{92391FAC-23BD-480E-BAB4-DEC0D7710103}"/>
    <dgm:cxn modelId="{A2CA9004-20C1-4B6D-8EE6-B1617F8F8D1C}" srcId="{19FF60E8-B793-4B01-BCE4-79BC502C58FB}" destId="{95D73633-6359-45ED-97D4-A3177D3649D8}" srcOrd="0" destOrd="0" parTransId="{49A47A9F-043E-49D6-A44F-746707EDC317}" sibTransId="{04B84061-8718-41FC-A569-6BBD2278A033}"/>
    <dgm:cxn modelId="{0830850C-DCA4-4B77-AEA6-D1A71A591A8C}" srcId="{CD0E10DD-E37F-4192-ADA5-0D0EDEB08F1A}" destId="{0D270AED-1359-483D-ADBC-0FB08E72C383}" srcOrd="3" destOrd="0" parTransId="{AE1A3725-465D-444D-A752-8FBDDAEC8123}" sibTransId="{805343E1-537E-43D1-A89D-EB15B503AA56}"/>
    <dgm:cxn modelId="{C8847118-BB75-41C4-9F17-EAC42DDFA95E}" type="presOf" srcId="{CD0E10DD-E37F-4192-ADA5-0D0EDEB08F1A}" destId="{1345576B-3430-43F8-97E4-4BC5517BC53F}" srcOrd="0" destOrd="0" presId="urn:microsoft.com/office/officeart/2005/8/layout/hierarchy3"/>
    <dgm:cxn modelId="{E9D80426-3365-4F12-B649-32E5F2D91613}" type="presOf" srcId="{4FF60F7F-5BCB-42F8-B059-6CDFE3AA83E0}" destId="{D2329440-545D-4FE4-8A9F-C5D8E965AAB0}" srcOrd="0" destOrd="0" presId="urn:microsoft.com/office/officeart/2005/8/layout/hierarchy3"/>
    <dgm:cxn modelId="{5966632A-C734-429C-8D44-2F8D9D33D7FC}" type="presOf" srcId="{8F3F2D47-9EAE-477B-80CD-B57252527ACC}" destId="{E088FABF-06B8-4253-9C02-C1068BB5B00F}" srcOrd="0" destOrd="0" presId="urn:microsoft.com/office/officeart/2005/8/layout/hierarchy3"/>
    <dgm:cxn modelId="{C037A42A-4C20-4A69-881E-E8D4C5CF6272}" srcId="{CD0E10DD-E37F-4192-ADA5-0D0EDEB08F1A}" destId="{6F55C0AC-4339-4C37-8F66-17E17AEF19A6}" srcOrd="0" destOrd="0" parTransId="{A0D068DC-C05E-49A8-B4DA-7593B9BBDC56}" sibTransId="{EA8AF5CC-2C0E-4AB4-AA10-A2BD5B91ACE8}"/>
    <dgm:cxn modelId="{D84F3C38-A622-48C2-8A39-BB786B252016}" srcId="{0D270AED-1359-483D-ADBC-0FB08E72C383}" destId="{4FF60F7F-5BCB-42F8-B059-6CDFE3AA83E0}" srcOrd="0" destOrd="0" parTransId="{CB030DE7-E970-46FA-9604-838C28554FFB}" sibTransId="{A281F492-D78E-4913-8DC2-4E4BFAD055CD}"/>
    <dgm:cxn modelId="{31E34D38-4C63-4149-A91B-E3CE57DCDB3A}" type="presOf" srcId="{BD441E89-EB7D-4165-976E-2CFF01B749D6}" destId="{1284B730-1B26-4C61-B3BE-D8AC0C0F0C22}" srcOrd="0" destOrd="0" presId="urn:microsoft.com/office/officeart/2005/8/layout/hierarchy3"/>
    <dgm:cxn modelId="{D1AC3B3B-2653-480D-BB14-0220B6EA2F6C}" type="presOf" srcId="{95D73633-6359-45ED-97D4-A3177D3649D8}" destId="{7A4CAC05-6655-4F50-9A84-DF2DB8E1A720}" srcOrd="0" destOrd="0" presId="urn:microsoft.com/office/officeart/2005/8/layout/hierarchy3"/>
    <dgm:cxn modelId="{9561403D-B533-4B5C-BFFD-E94F2D480905}" type="presOf" srcId="{CB030DE7-E970-46FA-9604-838C28554FFB}" destId="{C42E849B-9245-454F-B8E2-A6F40F3FD19A}" srcOrd="0" destOrd="0" presId="urn:microsoft.com/office/officeart/2005/8/layout/hierarchy3"/>
    <dgm:cxn modelId="{43011E60-D9B3-4F57-BECA-813BC180BE9B}" type="presOf" srcId="{6F55C0AC-4339-4C37-8F66-17E17AEF19A6}" destId="{7C9C9CB5-474B-430E-9C39-4F1676179192}" srcOrd="0" destOrd="0" presId="urn:microsoft.com/office/officeart/2005/8/layout/hierarchy3"/>
    <dgm:cxn modelId="{7932C263-1B4E-40DE-9D5A-EFD5FB94BA77}" type="presOf" srcId="{CF542056-7D06-49C9-9BA2-B4C8E7E8C3C2}" destId="{9BCAAE32-E5EB-4D8D-A2C7-2F18D29116A4}" srcOrd="1" destOrd="0" presId="urn:microsoft.com/office/officeart/2005/8/layout/hierarchy3"/>
    <dgm:cxn modelId="{D4A8914C-E698-46DE-8C0D-D5675D324EE4}" type="presOf" srcId="{0D270AED-1359-483D-ADBC-0FB08E72C383}" destId="{E843FCF8-E6AE-4623-90D8-11FDE6514720}" srcOrd="1" destOrd="0" presId="urn:microsoft.com/office/officeart/2005/8/layout/hierarchy3"/>
    <dgm:cxn modelId="{0695A076-F701-4062-BAEC-54817EC974C6}" type="presOf" srcId="{19FF60E8-B793-4B01-BCE4-79BC502C58FB}" destId="{72EA9BD3-808F-4D6D-AE11-FD0A7080E60B}" srcOrd="0" destOrd="0" presId="urn:microsoft.com/office/officeart/2005/8/layout/hierarchy3"/>
    <dgm:cxn modelId="{0AE9ED82-8F78-40C0-9EA2-61773545AE81}" type="presOf" srcId="{CF542056-7D06-49C9-9BA2-B4C8E7E8C3C2}" destId="{80372321-D25C-40EA-AD1F-E9B2A3EB4C49}" srcOrd="0" destOrd="0" presId="urn:microsoft.com/office/officeart/2005/8/layout/hierarchy3"/>
    <dgm:cxn modelId="{CD22A689-98A1-416F-B82A-4D2D7C164553}" type="presOf" srcId="{19FF60E8-B793-4B01-BCE4-79BC502C58FB}" destId="{BD057857-AE0A-45FD-838B-312ABC9D9CF0}" srcOrd="1" destOrd="0" presId="urn:microsoft.com/office/officeart/2005/8/layout/hierarchy3"/>
    <dgm:cxn modelId="{2A410296-72C5-4370-AFF1-4658F66CCB14}" type="presOf" srcId="{49A47A9F-043E-49D6-A44F-746707EDC317}" destId="{99CD29F8-CC8F-4D92-8476-D469111942DD}" srcOrd="0" destOrd="0" presId="urn:microsoft.com/office/officeart/2005/8/layout/hierarchy3"/>
    <dgm:cxn modelId="{D6880FB1-1E79-47DF-AEE3-9150E30FF662}" srcId="{6F55C0AC-4339-4C37-8F66-17E17AEF19A6}" destId="{8F3F2D47-9EAE-477B-80CD-B57252527ACC}" srcOrd="0" destOrd="0" parTransId="{FBF76B63-A4EA-4D8F-A239-9156702BD46D}" sibTransId="{325FC97C-E676-4F71-A376-8FC8DFF35476}"/>
    <dgm:cxn modelId="{14B416CA-45DD-424F-8301-25EBDEEF9697}" type="presOf" srcId="{FBF76B63-A4EA-4D8F-A239-9156702BD46D}" destId="{28D32CD8-6921-469F-9AF4-5CAF9463E8A5}" srcOrd="0" destOrd="0" presId="urn:microsoft.com/office/officeart/2005/8/layout/hierarchy3"/>
    <dgm:cxn modelId="{8F9628CC-7EA5-4A32-B937-564007AA86D3}" type="presOf" srcId="{0D270AED-1359-483D-ADBC-0FB08E72C383}" destId="{E4D2D4D5-78CB-4433-87E7-88D90E77B836}" srcOrd="0" destOrd="0" presId="urn:microsoft.com/office/officeart/2005/8/layout/hierarchy3"/>
    <dgm:cxn modelId="{D3CEE5CF-E18A-4447-BF17-F2DAC34BE605}" srcId="{CD0E10DD-E37F-4192-ADA5-0D0EDEB08F1A}" destId="{CF542056-7D06-49C9-9BA2-B4C8E7E8C3C2}" srcOrd="1" destOrd="0" parTransId="{7AADF06A-CDA0-4F18-9A37-DC6A52A68932}" sibTransId="{CF56FE69-5086-4268-B97D-9D7D18167E07}"/>
    <dgm:cxn modelId="{10943FD4-9F56-4965-893E-2DD5E71E0598}" srcId="{CF542056-7D06-49C9-9BA2-B4C8E7E8C3C2}" destId="{2D9A065E-F371-482C-B786-1C73E4C8F3D2}" srcOrd="0" destOrd="0" parTransId="{BD441E89-EB7D-4165-976E-2CFF01B749D6}" sibTransId="{7653E5D1-7E88-46CD-9475-134C84DC99C7}"/>
    <dgm:cxn modelId="{F7CBB7D8-875E-4D4D-AF2B-37D250CE7872}" type="presOf" srcId="{2D9A065E-F371-482C-B786-1C73E4C8F3D2}" destId="{329346ED-83E2-474F-8C7D-BB434642B711}" srcOrd="0" destOrd="0" presId="urn:microsoft.com/office/officeart/2005/8/layout/hierarchy3"/>
    <dgm:cxn modelId="{E8ED43E9-8C23-4CC0-A855-D29939285DAE}" type="presOf" srcId="{6F55C0AC-4339-4C37-8F66-17E17AEF19A6}" destId="{EFA2CA76-72D1-4BC0-BBDC-E2128FE08219}" srcOrd="1" destOrd="0" presId="urn:microsoft.com/office/officeart/2005/8/layout/hierarchy3"/>
    <dgm:cxn modelId="{B5163EAE-D05D-4DDC-8F67-A1BD972CD6C3}" type="presParOf" srcId="{1345576B-3430-43F8-97E4-4BC5517BC53F}" destId="{3A86CD74-6CE6-4F56-B9B8-6F8230127100}" srcOrd="0" destOrd="0" presId="urn:microsoft.com/office/officeart/2005/8/layout/hierarchy3"/>
    <dgm:cxn modelId="{19B33932-F6EB-4AB1-9482-C47DB401E640}" type="presParOf" srcId="{3A86CD74-6CE6-4F56-B9B8-6F8230127100}" destId="{09991302-921F-470C-A394-F8B45F29752E}" srcOrd="0" destOrd="0" presId="urn:microsoft.com/office/officeart/2005/8/layout/hierarchy3"/>
    <dgm:cxn modelId="{FD226468-450D-4EC8-BC32-9EFE4D3C530D}" type="presParOf" srcId="{09991302-921F-470C-A394-F8B45F29752E}" destId="{7C9C9CB5-474B-430E-9C39-4F1676179192}" srcOrd="0" destOrd="0" presId="urn:microsoft.com/office/officeart/2005/8/layout/hierarchy3"/>
    <dgm:cxn modelId="{44086400-AC3D-4E9D-A4BC-5DA14A58F222}" type="presParOf" srcId="{09991302-921F-470C-A394-F8B45F29752E}" destId="{EFA2CA76-72D1-4BC0-BBDC-E2128FE08219}" srcOrd="1" destOrd="0" presId="urn:microsoft.com/office/officeart/2005/8/layout/hierarchy3"/>
    <dgm:cxn modelId="{0DB77016-C202-4EB7-8A00-2336BAE9E112}" type="presParOf" srcId="{3A86CD74-6CE6-4F56-B9B8-6F8230127100}" destId="{4E7F270E-5754-4005-AD7B-0E35EC96F742}" srcOrd="1" destOrd="0" presId="urn:microsoft.com/office/officeart/2005/8/layout/hierarchy3"/>
    <dgm:cxn modelId="{AD52527D-4F20-4C4A-8D8C-18FE3308BEB5}" type="presParOf" srcId="{4E7F270E-5754-4005-AD7B-0E35EC96F742}" destId="{28D32CD8-6921-469F-9AF4-5CAF9463E8A5}" srcOrd="0" destOrd="0" presId="urn:microsoft.com/office/officeart/2005/8/layout/hierarchy3"/>
    <dgm:cxn modelId="{40C892B8-FFF4-473A-A2AB-8A3BA52B870B}" type="presParOf" srcId="{4E7F270E-5754-4005-AD7B-0E35EC96F742}" destId="{E088FABF-06B8-4253-9C02-C1068BB5B00F}" srcOrd="1" destOrd="0" presId="urn:microsoft.com/office/officeart/2005/8/layout/hierarchy3"/>
    <dgm:cxn modelId="{2A7E1A0C-0A1C-40F2-BB51-F0FFF3592810}" type="presParOf" srcId="{1345576B-3430-43F8-97E4-4BC5517BC53F}" destId="{8F8C9ED1-84A6-40F7-83CC-A9A2EEEA7312}" srcOrd="1" destOrd="0" presId="urn:microsoft.com/office/officeart/2005/8/layout/hierarchy3"/>
    <dgm:cxn modelId="{3C5BCA80-8DAC-4E33-AE72-561B05A6F2E9}" type="presParOf" srcId="{8F8C9ED1-84A6-40F7-83CC-A9A2EEEA7312}" destId="{27FE2702-1EBC-445F-AF5E-7B2122146313}" srcOrd="0" destOrd="0" presId="urn:microsoft.com/office/officeart/2005/8/layout/hierarchy3"/>
    <dgm:cxn modelId="{73349A60-71D2-439E-9F81-AF436502E003}" type="presParOf" srcId="{27FE2702-1EBC-445F-AF5E-7B2122146313}" destId="{80372321-D25C-40EA-AD1F-E9B2A3EB4C49}" srcOrd="0" destOrd="0" presId="urn:microsoft.com/office/officeart/2005/8/layout/hierarchy3"/>
    <dgm:cxn modelId="{F3278BAC-E832-47D7-A698-667C738FA472}" type="presParOf" srcId="{27FE2702-1EBC-445F-AF5E-7B2122146313}" destId="{9BCAAE32-E5EB-4D8D-A2C7-2F18D29116A4}" srcOrd="1" destOrd="0" presId="urn:microsoft.com/office/officeart/2005/8/layout/hierarchy3"/>
    <dgm:cxn modelId="{FE541867-F664-4DAF-9B89-ED7F1D862193}" type="presParOf" srcId="{8F8C9ED1-84A6-40F7-83CC-A9A2EEEA7312}" destId="{1E1AD06C-BC5F-4E32-9599-0BE906110D37}" srcOrd="1" destOrd="0" presId="urn:microsoft.com/office/officeart/2005/8/layout/hierarchy3"/>
    <dgm:cxn modelId="{F41F3C22-4B10-42F3-B645-4361F4BBA420}" type="presParOf" srcId="{1E1AD06C-BC5F-4E32-9599-0BE906110D37}" destId="{1284B730-1B26-4C61-B3BE-D8AC0C0F0C22}" srcOrd="0" destOrd="0" presId="urn:microsoft.com/office/officeart/2005/8/layout/hierarchy3"/>
    <dgm:cxn modelId="{71E35B8C-76E2-4947-8839-433A5A87FFF4}" type="presParOf" srcId="{1E1AD06C-BC5F-4E32-9599-0BE906110D37}" destId="{329346ED-83E2-474F-8C7D-BB434642B711}" srcOrd="1" destOrd="0" presId="urn:microsoft.com/office/officeart/2005/8/layout/hierarchy3"/>
    <dgm:cxn modelId="{FE0E9EE8-E12B-492F-86DC-3FC3B5C6B2C5}" type="presParOf" srcId="{1345576B-3430-43F8-97E4-4BC5517BC53F}" destId="{DA384B34-CB77-48AD-B877-177B3B2C28AB}" srcOrd="2" destOrd="0" presId="urn:microsoft.com/office/officeart/2005/8/layout/hierarchy3"/>
    <dgm:cxn modelId="{DBCD295F-049F-4A84-92A3-EE1FA1AC8C48}" type="presParOf" srcId="{DA384B34-CB77-48AD-B877-177B3B2C28AB}" destId="{6B650D78-4E6A-4242-8EFB-89DDDD89D331}" srcOrd="0" destOrd="0" presId="urn:microsoft.com/office/officeart/2005/8/layout/hierarchy3"/>
    <dgm:cxn modelId="{87001787-659E-4572-AEB5-00A49AF71BEF}" type="presParOf" srcId="{6B650D78-4E6A-4242-8EFB-89DDDD89D331}" destId="{72EA9BD3-808F-4D6D-AE11-FD0A7080E60B}" srcOrd="0" destOrd="0" presId="urn:microsoft.com/office/officeart/2005/8/layout/hierarchy3"/>
    <dgm:cxn modelId="{D24A643B-5F1E-4187-9B16-E762504D1A80}" type="presParOf" srcId="{6B650D78-4E6A-4242-8EFB-89DDDD89D331}" destId="{BD057857-AE0A-45FD-838B-312ABC9D9CF0}" srcOrd="1" destOrd="0" presId="urn:microsoft.com/office/officeart/2005/8/layout/hierarchy3"/>
    <dgm:cxn modelId="{C95BDA4E-B146-464E-B490-0FB141EF3217}" type="presParOf" srcId="{DA384B34-CB77-48AD-B877-177B3B2C28AB}" destId="{631BA8A6-EA83-4476-9772-45B5A221DFB3}" srcOrd="1" destOrd="0" presId="urn:microsoft.com/office/officeart/2005/8/layout/hierarchy3"/>
    <dgm:cxn modelId="{45198B9A-F220-4801-B795-DAA89DA744C9}" type="presParOf" srcId="{631BA8A6-EA83-4476-9772-45B5A221DFB3}" destId="{99CD29F8-CC8F-4D92-8476-D469111942DD}" srcOrd="0" destOrd="0" presId="urn:microsoft.com/office/officeart/2005/8/layout/hierarchy3"/>
    <dgm:cxn modelId="{2B1E4DA9-CFCB-456C-89A9-6597AE200BAC}" type="presParOf" srcId="{631BA8A6-EA83-4476-9772-45B5A221DFB3}" destId="{7A4CAC05-6655-4F50-9A84-DF2DB8E1A720}" srcOrd="1" destOrd="0" presId="urn:microsoft.com/office/officeart/2005/8/layout/hierarchy3"/>
    <dgm:cxn modelId="{622842F6-25CD-470C-B5F2-386AEBF27F57}" type="presParOf" srcId="{1345576B-3430-43F8-97E4-4BC5517BC53F}" destId="{8BD7A219-8B2C-4465-B99A-0E4C1F0E04C7}" srcOrd="3" destOrd="0" presId="urn:microsoft.com/office/officeart/2005/8/layout/hierarchy3"/>
    <dgm:cxn modelId="{E1EBA067-47C1-4D60-945C-BE211165845F}" type="presParOf" srcId="{8BD7A219-8B2C-4465-B99A-0E4C1F0E04C7}" destId="{165E93C1-9172-49F3-8E32-5D33DEAE4AA3}" srcOrd="0" destOrd="0" presId="urn:microsoft.com/office/officeart/2005/8/layout/hierarchy3"/>
    <dgm:cxn modelId="{F2C315CF-A691-42F3-868E-0030660B7DF4}" type="presParOf" srcId="{165E93C1-9172-49F3-8E32-5D33DEAE4AA3}" destId="{E4D2D4D5-78CB-4433-87E7-88D90E77B836}" srcOrd="0" destOrd="0" presId="urn:microsoft.com/office/officeart/2005/8/layout/hierarchy3"/>
    <dgm:cxn modelId="{B3EB3C1A-6A6C-4FAE-90DB-9DC7315EA7FE}" type="presParOf" srcId="{165E93C1-9172-49F3-8E32-5D33DEAE4AA3}" destId="{E843FCF8-E6AE-4623-90D8-11FDE6514720}" srcOrd="1" destOrd="0" presId="urn:microsoft.com/office/officeart/2005/8/layout/hierarchy3"/>
    <dgm:cxn modelId="{82A4B672-E128-4CBF-93C7-1B1CEC19ACE9}" type="presParOf" srcId="{8BD7A219-8B2C-4465-B99A-0E4C1F0E04C7}" destId="{CC660C9E-6E7A-4C2B-AE67-C17EEC7D0393}" srcOrd="1" destOrd="0" presId="urn:microsoft.com/office/officeart/2005/8/layout/hierarchy3"/>
    <dgm:cxn modelId="{7170D412-1E94-47F6-AC6C-1178332BF64C}" type="presParOf" srcId="{CC660C9E-6E7A-4C2B-AE67-C17EEC7D0393}" destId="{C42E849B-9245-454F-B8E2-A6F40F3FD19A}" srcOrd="0" destOrd="0" presId="urn:microsoft.com/office/officeart/2005/8/layout/hierarchy3"/>
    <dgm:cxn modelId="{10F74956-F818-41A7-866C-D636DF880586}" type="presParOf" srcId="{CC660C9E-6E7A-4C2B-AE67-C17EEC7D0393}" destId="{D2329440-545D-4FE4-8A9F-C5D8E965AAB0}"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112179-F2E5-484E-BCC8-A5D4934C50F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8369062D-52A4-47E6-9387-120F068690B4}">
      <dgm:prSet phldrT="[Text]" custT="1"/>
      <dgm:spPr/>
      <dgm:t>
        <a:bodyPr/>
        <a:lstStyle/>
        <a:p>
          <a:pPr>
            <a:lnSpc>
              <a:spcPct val="150000"/>
            </a:lnSpc>
            <a:buAutoNum type="arabicParenR"/>
          </a:pPr>
          <a:r>
            <a:rPr lang="en-US" sz="1400" kern="1200" dirty="0">
              <a:latin typeface="Raleway"/>
            </a:rPr>
            <a:t>No need to check </a:t>
          </a:r>
          <a:r>
            <a:rPr lang="en-US" sz="1400" kern="1200" dirty="0">
              <a:solidFill>
                <a:prstClr val="white"/>
              </a:solidFill>
              <a:latin typeface="Raleway"/>
              <a:ea typeface="+mn-ea"/>
              <a:cs typeface="+mn-cs"/>
            </a:rPr>
            <a:t>the WHERE condition</a:t>
          </a:r>
          <a:endParaRPr lang="en-IN" sz="1400" kern="1200" dirty="0">
            <a:solidFill>
              <a:prstClr val="white"/>
            </a:solidFill>
            <a:latin typeface="Raleway"/>
            <a:ea typeface="+mn-ea"/>
            <a:cs typeface="+mn-cs"/>
          </a:endParaRPr>
        </a:p>
      </dgm:t>
    </dgm:pt>
    <dgm:pt modelId="{B92BC7C5-D62A-4834-A6A7-DD986DFD3C60}" type="parTrans" cxnId="{FD693D7D-A7A6-491A-9D68-6EBE61CE1F6F}">
      <dgm:prSet/>
      <dgm:spPr/>
      <dgm:t>
        <a:bodyPr/>
        <a:lstStyle/>
        <a:p>
          <a:pPr>
            <a:lnSpc>
              <a:spcPct val="150000"/>
            </a:lnSpc>
          </a:pPr>
          <a:endParaRPr lang="en-IN" sz="1200">
            <a:latin typeface="Raleway"/>
          </a:endParaRPr>
        </a:p>
      </dgm:t>
    </dgm:pt>
    <dgm:pt modelId="{F687CF7A-A82B-41CD-9A12-17C5ED3008D5}" type="sibTrans" cxnId="{FD693D7D-A7A6-491A-9D68-6EBE61CE1F6F}">
      <dgm:prSet/>
      <dgm:spPr/>
      <dgm:t>
        <a:bodyPr/>
        <a:lstStyle/>
        <a:p>
          <a:pPr>
            <a:lnSpc>
              <a:spcPct val="150000"/>
            </a:lnSpc>
          </a:pPr>
          <a:endParaRPr lang="en-IN" sz="1200">
            <a:latin typeface="Raleway"/>
          </a:endParaRPr>
        </a:p>
      </dgm:t>
    </dgm:pt>
    <dgm:pt modelId="{06254012-4BE7-4CF8-8CAF-91A51CBB611B}">
      <dgm:prSet custT="1"/>
      <dgm:spPr/>
      <dgm:t>
        <a:bodyPr/>
        <a:lstStyle/>
        <a:p>
          <a:pPr>
            <a:lnSpc>
              <a:spcPct val="150000"/>
            </a:lnSpc>
          </a:pPr>
          <a:r>
            <a:rPr lang="en-US" sz="1400" dirty="0">
              <a:latin typeface="Raleway"/>
            </a:rPr>
            <a:t>No need to mention the table name before the common column</a:t>
          </a:r>
        </a:p>
      </dgm:t>
    </dgm:pt>
    <dgm:pt modelId="{14735838-CC4B-4A92-92E8-AC2C991FD6CD}" type="parTrans" cxnId="{F546834B-1B2C-4A8B-8E1A-C233D6547322}">
      <dgm:prSet/>
      <dgm:spPr/>
      <dgm:t>
        <a:bodyPr/>
        <a:lstStyle/>
        <a:p>
          <a:pPr>
            <a:lnSpc>
              <a:spcPct val="150000"/>
            </a:lnSpc>
          </a:pPr>
          <a:endParaRPr lang="en-IN" sz="1200">
            <a:latin typeface="Raleway"/>
          </a:endParaRPr>
        </a:p>
      </dgm:t>
    </dgm:pt>
    <dgm:pt modelId="{1171D686-B1A5-4528-BDAC-25C14854E4E0}" type="sibTrans" cxnId="{F546834B-1B2C-4A8B-8E1A-C233D6547322}">
      <dgm:prSet/>
      <dgm:spPr/>
      <dgm:t>
        <a:bodyPr/>
        <a:lstStyle/>
        <a:p>
          <a:pPr>
            <a:lnSpc>
              <a:spcPct val="150000"/>
            </a:lnSpc>
          </a:pPr>
          <a:endParaRPr lang="en-IN" sz="1200">
            <a:latin typeface="Raleway"/>
          </a:endParaRPr>
        </a:p>
      </dgm:t>
    </dgm:pt>
    <dgm:pt modelId="{5E0C2BBB-0FBE-4CCC-A951-5A8531E3E05D}">
      <dgm:prSet custT="1"/>
      <dgm:spPr/>
      <dgm:t>
        <a:bodyPr/>
        <a:lstStyle/>
        <a:p>
          <a:pPr>
            <a:lnSpc>
              <a:spcPct val="150000"/>
            </a:lnSpc>
          </a:pPr>
          <a:r>
            <a:rPr lang="en-US" sz="1400" dirty="0">
              <a:latin typeface="Raleway"/>
            </a:rPr>
            <a:t>Common column will be displayed in front of the output</a:t>
          </a:r>
        </a:p>
      </dgm:t>
    </dgm:pt>
    <dgm:pt modelId="{0231107F-9B2B-4100-97E0-7AE4BC46A195}" type="parTrans" cxnId="{1F3F6589-0DD1-4F41-8578-A31B357B7A4D}">
      <dgm:prSet/>
      <dgm:spPr/>
      <dgm:t>
        <a:bodyPr/>
        <a:lstStyle/>
        <a:p>
          <a:pPr>
            <a:lnSpc>
              <a:spcPct val="150000"/>
            </a:lnSpc>
          </a:pPr>
          <a:endParaRPr lang="en-IN" sz="1200">
            <a:latin typeface="Raleway"/>
          </a:endParaRPr>
        </a:p>
      </dgm:t>
    </dgm:pt>
    <dgm:pt modelId="{C51EB505-B711-4AC0-A0C6-7D3B42A5F020}" type="sibTrans" cxnId="{1F3F6589-0DD1-4F41-8578-A31B357B7A4D}">
      <dgm:prSet/>
      <dgm:spPr/>
      <dgm:t>
        <a:bodyPr/>
        <a:lstStyle/>
        <a:p>
          <a:pPr>
            <a:lnSpc>
              <a:spcPct val="150000"/>
            </a:lnSpc>
          </a:pPr>
          <a:endParaRPr lang="en-IN" sz="1200">
            <a:latin typeface="Raleway"/>
          </a:endParaRPr>
        </a:p>
      </dgm:t>
    </dgm:pt>
    <dgm:pt modelId="{C2B6EAB8-423A-4146-A773-6F04D336072E}" type="pres">
      <dgm:prSet presAssocID="{36112179-F2E5-484E-BCC8-A5D4934C50FE}" presName="diagram" presStyleCnt="0">
        <dgm:presLayoutVars>
          <dgm:dir/>
          <dgm:resizeHandles val="exact"/>
        </dgm:presLayoutVars>
      </dgm:prSet>
      <dgm:spPr/>
    </dgm:pt>
    <dgm:pt modelId="{3265A058-1901-498D-9B5D-D977D1625E74}" type="pres">
      <dgm:prSet presAssocID="{8369062D-52A4-47E6-9387-120F068690B4}" presName="node" presStyleLbl="node1" presStyleIdx="0" presStyleCnt="3">
        <dgm:presLayoutVars>
          <dgm:bulletEnabled val="1"/>
        </dgm:presLayoutVars>
      </dgm:prSet>
      <dgm:spPr/>
    </dgm:pt>
    <dgm:pt modelId="{C679E463-8F30-4927-97A3-0F065F28D37C}" type="pres">
      <dgm:prSet presAssocID="{F687CF7A-A82B-41CD-9A12-17C5ED3008D5}" presName="sibTrans" presStyleCnt="0"/>
      <dgm:spPr/>
    </dgm:pt>
    <dgm:pt modelId="{A4E71078-5FF6-40DC-8B15-7D872CA17F11}" type="pres">
      <dgm:prSet presAssocID="{06254012-4BE7-4CF8-8CAF-91A51CBB611B}" presName="node" presStyleLbl="node1" presStyleIdx="1" presStyleCnt="3">
        <dgm:presLayoutVars>
          <dgm:bulletEnabled val="1"/>
        </dgm:presLayoutVars>
      </dgm:prSet>
      <dgm:spPr/>
    </dgm:pt>
    <dgm:pt modelId="{460B7C2C-6216-42F6-B20D-0AD73FE5AECF}" type="pres">
      <dgm:prSet presAssocID="{1171D686-B1A5-4528-BDAC-25C14854E4E0}" presName="sibTrans" presStyleCnt="0"/>
      <dgm:spPr/>
    </dgm:pt>
    <dgm:pt modelId="{BBE4D02A-A511-4555-B342-FE1DDA288234}" type="pres">
      <dgm:prSet presAssocID="{5E0C2BBB-0FBE-4CCC-A951-5A8531E3E05D}" presName="node" presStyleLbl="node1" presStyleIdx="2" presStyleCnt="3">
        <dgm:presLayoutVars>
          <dgm:bulletEnabled val="1"/>
        </dgm:presLayoutVars>
      </dgm:prSet>
      <dgm:spPr/>
    </dgm:pt>
  </dgm:ptLst>
  <dgm:cxnLst>
    <dgm:cxn modelId="{5976036A-6929-4FEF-A3A6-1DF6C05AD4C2}" type="presOf" srcId="{06254012-4BE7-4CF8-8CAF-91A51CBB611B}" destId="{A4E71078-5FF6-40DC-8B15-7D872CA17F11}" srcOrd="0" destOrd="0" presId="urn:microsoft.com/office/officeart/2005/8/layout/default"/>
    <dgm:cxn modelId="{F546834B-1B2C-4A8B-8E1A-C233D6547322}" srcId="{36112179-F2E5-484E-BCC8-A5D4934C50FE}" destId="{06254012-4BE7-4CF8-8CAF-91A51CBB611B}" srcOrd="1" destOrd="0" parTransId="{14735838-CC4B-4A92-92E8-AC2C991FD6CD}" sibTransId="{1171D686-B1A5-4528-BDAC-25C14854E4E0}"/>
    <dgm:cxn modelId="{170D2B79-6B8E-4BF6-9777-C889B2FEBC95}" type="presOf" srcId="{5E0C2BBB-0FBE-4CCC-A951-5A8531E3E05D}" destId="{BBE4D02A-A511-4555-B342-FE1DDA288234}" srcOrd="0" destOrd="0" presId="urn:microsoft.com/office/officeart/2005/8/layout/default"/>
    <dgm:cxn modelId="{FD693D7D-A7A6-491A-9D68-6EBE61CE1F6F}" srcId="{36112179-F2E5-484E-BCC8-A5D4934C50FE}" destId="{8369062D-52A4-47E6-9387-120F068690B4}" srcOrd="0" destOrd="0" parTransId="{B92BC7C5-D62A-4834-A6A7-DD986DFD3C60}" sibTransId="{F687CF7A-A82B-41CD-9A12-17C5ED3008D5}"/>
    <dgm:cxn modelId="{1F3F6589-0DD1-4F41-8578-A31B357B7A4D}" srcId="{36112179-F2E5-484E-BCC8-A5D4934C50FE}" destId="{5E0C2BBB-0FBE-4CCC-A951-5A8531E3E05D}" srcOrd="2" destOrd="0" parTransId="{0231107F-9B2B-4100-97E0-7AE4BC46A195}" sibTransId="{C51EB505-B711-4AC0-A0C6-7D3B42A5F020}"/>
    <dgm:cxn modelId="{339F9BD5-70A7-406A-A0E2-CF052379550D}" type="presOf" srcId="{36112179-F2E5-484E-BCC8-A5D4934C50FE}" destId="{C2B6EAB8-423A-4146-A773-6F04D336072E}" srcOrd="0" destOrd="0" presId="urn:microsoft.com/office/officeart/2005/8/layout/default"/>
    <dgm:cxn modelId="{7B52EDF6-BC0A-454A-A21A-C9A891725AEC}" type="presOf" srcId="{8369062D-52A4-47E6-9387-120F068690B4}" destId="{3265A058-1901-498D-9B5D-D977D1625E74}" srcOrd="0" destOrd="0" presId="urn:microsoft.com/office/officeart/2005/8/layout/default"/>
    <dgm:cxn modelId="{676169EB-13CA-4ACF-9402-F4E70151A7B9}" type="presParOf" srcId="{C2B6EAB8-423A-4146-A773-6F04D336072E}" destId="{3265A058-1901-498D-9B5D-D977D1625E74}" srcOrd="0" destOrd="0" presId="urn:microsoft.com/office/officeart/2005/8/layout/default"/>
    <dgm:cxn modelId="{E19BC59C-905D-42D9-83C4-F3082E4FE69B}" type="presParOf" srcId="{C2B6EAB8-423A-4146-A773-6F04D336072E}" destId="{C679E463-8F30-4927-97A3-0F065F28D37C}" srcOrd="1" destOrd="0" presId="urn:microsoft.com/office/officeart/2005/8/layout/default"/>
    <dgm:cxn modelId="{FB5074FD-D2CC-4688-8341-4052F9313DD2}" type="presParOf" srcId="{C2B6EAB8-423A-4146-A773-6F04D336072E}" destId="{A4E71078-5FF6-40DC-8B15-7D872CA17F11}" srcOrd="2" destOrd="0" presId="urn:microsoft.com/office/officeart/2005/8/layout/default"/>
    <dgm:cxn modelId="{EFAFDD14-1856-43B1-920E-2681AA23DBE8}" type="presParOf" srcId="{C2B6EAB8-423A-4146-A773-6F04D336072E}" destId="{460B7C2C-6216-42F6-B20D-0AD73FE5AECF}" srcOrd="3" destOrd="0" presId="urn:microsoft.com/office/officeart/2005/8/layout/default"/>
    <dgm:cxn modelId="{A1B3CBAB-83AE-4C06-B5B4-73D3E323AF13}" type="presParOf" srcId="{C2B6EAB8-423A-4146-A773-6F04D336072E}" destId="{BBE4D02A-A511-4555-B342-FE1DDA288234}"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C82F8-DF43-4A1B-B552-5953BF842A41}">
      <dsp:nvSpPr>
        <dsp:cNvPr id="0" name=""/>
        <dsp:cNvSpPr/>
      </dsp:nvSpPr>
      <dsp:spPr>
        <a:xfrm>
          <a:off x="1342" y="1263425"/>
          <a:ext cx="1543207" cy="7716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t>Arithmetic </a:t>
          </a:r>
        </a:p>
        <a:p>
          <a:pPr marL="0" lvl="0" indent="0" algn="ctr" defTabSz="533400">
            <a:lnSpc>
              <a:spcPct val="90000"/>
            </a:lnSpc>
            <a:spcBef>
              <a:spcPct val="0"/>
            </a:spcBef>
            <a:spcAft>
              <a:spcPct val="35000"/>
            </a:spcAft>
            <a:buNone/>
          </a:pPr>
          <a:r>
            <a:rPr lang="en-IN" sz="1200" b="1" kern="1200" dirty="0"/>
            <a:t>operators </a:t>
          </a:r>
          <a:endParaRPr lang="en-IN" sz="1200" kern="1200" dirty="0"/>
        </a:p>
      </dsp:txBody>
      <dsp:txXfrm>
        <a:off x="23941" y="1286024"/>
        <a:ext cx="1498009" cy="726405"/>
      </dsp:txXfrm>
    </dsp:sp>
    <dsp:sp modelId="{3908646D-59CC-429F-9ECB-CD56A9A5F986}">
      <dsp:nvSpPr>
        <dsp:cNvPr id="0" name=""/>
        <dsp:cNvSpPr/>
      </dsp:nvSpPr>
      <dsp:spPr>
        <a:xfrm>
          <a:off x="155663" y="2035029"/>
          <a:ext cx="154320" cy="578702"/>
        </a:xfrm>
        <a:custGeom>
          <a:avLst/>
          <a:gdLst/>
          <a:ahLst/>
          <a:cxnLst/>
          <a:rect l="0" t="0" r="0" b="0"/>
          <a:pathLst>
            <a:path>
              <a:moveTo>
                <a:pt x="0" y="0"/>
              </a:moveTo>
              <a:lnTo>
                <a:pt x="0" y="578702"/>
              </a:lnTo>
              <a:lnTo>
                <a:pt x="154320" y="57870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FF67C8-ED58-4288-ACD7-A4A30EF95A58}">
      <dsp:nvSpPr>
        <dsp:cNvPr id="0" name=""/>
        <dsp:cNvSpPr/>
      </dsp:nvSpPr>
      <dsp:spPr>
        <a:xfrm>
          <a:off x="309984" y="2227929"/>
          <a:ext cx="1234565" cy="7716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t>+ , _ , * , / , MOD</a:t>
          </a:r>
          <a:endParaRPr lang="en-IN" sz="1200" kern="1200" dirty="0"/>
        </a:p>
      </dsp:txBody>
      <dsp:txXfrm>
        <a:off x="332583" y="2250528"/>
        <a:ext cx="1189367" cy="726405"/>
      </dsp:txXfrm>
    </dsp:sp>
    <dsp:sp modelId="{5E09C6E4-03D2-4BA2-8E25-048C33A7CBCD}">
      <dsp:nvSpPr>
        <dsp:cNvPr id="0" name=""/>
        <dsp:cNvSpPr/>
      </dsp:nvSpPr>
      <dsp:spPr>
        <a:xfrm>
          <a:off x="1930352" y="1263425"/>
          <a:ext cx="1543207" cy="77160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t>Logical </a:t>
          </a:r>
        </a:p>
        <a:p>
          <a:pPr marL="0" lvl="0" indent="0" algn="ctr" defTabSz="533400">
            <a:lnSpc>
              <a:spcPct val="90000"/>
            </a:lnSpc>
            <a:spcBef>
              <a:spcPct val="0"/>
            </a:spcBef>
            <a:spcAft>
              <a:spcPct val="35000"/>
            </a:spcAft>
            <a:buNone/>
          </a:pPr>
          <a:r>
            <a:rPr lang="en-IN" sz="1200" b="1" kern="1200" dirty="0"/>
            <a:t>operators</a:t>
          </a:r>
        </a:p>
      </dsp:txBody>
      <dsp:txXfrm>
        <a:off x="1952951" y="1286024"/>
        <a:ext cx="1498009" cy="726405"/>
      </dsp:txXfrm>
    </dsp:sp>
    <dsp:sp modelId="{28292D47-6ECD-4578-9950-F6D084CF5ED9}">
      <dsp:nvSpPr>
        <dsp:cNvPr id="0" name=""/>
        <dsp:cNvSpPr/>
      </dsp:nvSpPr>
      <dsp:spPr>
        <a:xfrm>
          <a:off x="2084672" y="2035029"/>
          <a:ext cx="154320" cy="578702"/>
        </a:xfrm>
        <a:custGeom>
          <a:avLst/>
          <a:gdLst/>
          <a:ahLst/>
          <a:cxnLst/>
          <a:rect l="0" t="0" r="0" b="0"/>
          <a:pathLst>
            <a:path>
              <a:moveTo>
                <a:pt x="0" y="0"/>
              </a:moveTo>
              <a:lnTo>
                <a:pt x="0" y="578702"/>
              </a:lnTo>
              <a:lnTo>
                <a:pt x="154320" y="57870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D1A6-752F-426A-9B44-B824A0BCC880}">
      <dsp:nvSpPr>
        <dsp:cNvPr id="0" name=""/>
        <dsp:cNvSpPr/>
      </dsp:nvSpPr>
      <dsp:spPr>
        <a:xfrm>
          <a:off x="2238993" y="2227929"/>
          <a:ext cx="1234565" cy="77160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t>AND, OR, NOT</a:t>
          </a:r>
        </a:p>
      </dsp:txBody>
      <dsp:txXfrm>
        <a:off x="2261592" y="2250528"/>
        <a:ext cx="1189367" cy="726405"/>
      </dsp:txXfrm>
    </dsp:sp>
    <dsp:sp modelId="{D557C664-B4C3-43C9-B759-54E9538F3CE9}">
      <dsp:nvSpPr>
        <dsp:cNvPr id="0" name=""/>
        <dsp:cNvSpPr/>
      </dsp:nvSpPr>
      <dsp:spPr>
        <a:xfrm>
          <a:off x="3859361" y="1263425"/>
          <a:ext cx="1543207" cy="77160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t>Relational </a:t>
          </a:r>
        </a:p>
        <a:p>
          <a:pPr marL="0" lvl="0" indent="0" algn="ctr" defTabSz="533400">
            <a:lnSpc>
              <a:spcPct val="90000"/>
            </a:lnSpc>
            <a:spcBef>
              <a:spcPct val="0"/>
            </a:spcBef>
            <a:spcAft>
              <a:spcPct val="35000"/>
            </a:spcAft>
            <a:buNone/>
          </a:pPr>
          <a:r>
            <a:rPr lang="en-IN" sz="1200" b="1" kern="1200" dirty="0"/>
            <a:t>operators</a:t>
          </a:r>
        </a:p>
      </dsp:txBody>
      <dsp:txXfrm>
        <a:off x="3881960" y="1286024"/>
        <a:ext cx="1498009" cy="726405"/>
      </dsp:txXfrm>
    </dsp:sp>
    <dsp:sp modelId="{43D2EF44-D39A-490E-A206-8B1BA1724A69}">
      <dsp:nvSpPr>
        <dsp:cNvPr id="0" name=""/>
        <dsp:cNvSpPr/>
      </dsp:nvSpPr>
      <dsp:spPr>
        <a:xfrm>
          <a:off x="4013682" y="2035029"/>
          <a:ext cx="154320" cy="578702"/>
        </a:xfrm>
        <a:custGeom>
          <a:avLst/>
          <a:gdLst/>
          <a:ahLst/>
          <a:cxnLst/>
          <a:rect l="0" t="0" r="0" b="0"/>
          <a:pathLst>
            <a:path>
              <a:moveTo>
                <a:pt x="0" y="0"/>
              </a:moveTo>
              <a:lnTo>
                <a:pt x="0" y="578702"/>
              </a:lnTo>
              <a:lnTo>
                <a:pt x="154320" y="57870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6DF976-1BDD-4032-862C-2CDBE811D7DC}">
      <dsp:nvSpPr>
        <dsp:cNvPr id="0" name=""/>
        <dsp:cNvSpPr/>
      </dsp:nvSpPr>
      <dsp:spPr>
        <a:xfrm>
          <a:off x="4168002" y="2227929"/>
          <a:ext cx="1234565" cy="77160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t> &gt;, &lt;, &gt;=, &lt;=, !=,&lt;&gt;,^=, =</a:t>
          </a:r>
        </a:p>
      </dsp:txBody>
      <dsp:txXfrm>
        <a:off x="4190601" y="2250528"/>
        <a:ext cx="1189367" cy="726405"/>
      </dsp:txXfrm>
    </dsp:sp>
    <dsp:sp modelId="{E2710896-BAB5-47EE-B1A3-C3BF4A5F8C51}">
      <dsp:nvSpPr>
        <dsp:cNvPr id="0" name=""/>
        <dsp:cNvSpPr/>
      </dsp:nvSpPr>
      <dsp:spPr>
        <a:xfrm>
          <a:off x="5788370" y="1263425"/>
          <a:ext cx="1543207" cy="77160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t>Concatenation </a:t>
          </a:r>
        </a:p>
        <a:p>
          <a:pPr marL="0" lvl="0" indent="0" algn="ctr" defTabSz="533400">
            <a:lnSpc>
              <a:spcPct val="90000"/>
            </a:lnSpc>
            <a:spcBef>
              <a:spcPct val="0"/>
            </a:spcBef>
            <a:spcAft>
              <a:spcPct val="35000"/>
            </a:spcAft>
            <a:buNone/>
          </a:pPr>
          <a:r>
            <a:rPr lang="en-IN" sz="1200" b="1" kern="1200" dirty="0"/>
            <a:t>operators</a:t>
          </a:r>
        </a:p>
      </dsp:txBody>
      <dsp:txXfrm>
        <a:off x="5810969" y="1286024"/>
        <a:ext cx="1498009" cy="726405"/>
      </dsp:txXfrm>
    </dsp:sp>
    <dsp:sp modelId="{FFA59C0D-7BC2-4178-8B04-1DA30405C1DE}">
      <dsp:nvSpPr>
        <dsp:cNvPr id="0" name=""/>
        <dsp:cNvSpPr/>
      </dsp:nvSpPr>
      <dsp:spPr>
        <a:xfrm>
          <a:off x="5942691" y="2035029"/>
          <a:ext cx="154320" cy="578702"/>
        </a:xfrm>
        <a:custGeom>
          <a:avLst/>
          <a:gdLst/>
          <a:ahLst/>
          <a:cxnLst/>
          <a:rect l="0" t="0" r="0" b="0"/>
          <a:pathLst>
            <a:path>
              <a:moveTo>
                <a:pt x="0" y="0"/>
              </a:moveTo>
              <a:lnTo>
                <a:pt x="0" y="578702"/>
              </a:lnTo>
              <a:lnTo>
                <a:pt x="154320" y="57870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EBDC4D-817F-4064-BB9E-C79841232F2C}">
      <dsp:nvSpPr>
        <dsp:cNvPr id="0" name=""/>
        <dsp:cNvSpPr/>
      </dsp:nvSpPr>
      <dsp:spPr>
        <a:xfrm>
          <a:off x="6097012" y="2227929"/>
          <a:ext cx="1234565" cy="77160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t>||</a:t>
          </a:r>
        </a:p>
      </dsp:txBody>
      <dsp:txXfrm>
        <a:off x="6119611" y="2250528"/>
        <a:ext cx="1189367" cy="726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70482-36D8-4962-8FA8-6AD0A4C7DB83}">
      <dsp:nvSpPr>
        <dsp:cNvPr id="0" name=""/>
        <dsp:cNvSpPr/>
      </dsp:nvSpPr>
      <dsp:spPr>
        <a:xfrm>
          <a:off x="1342" y="1263425"/>
          <a:ext cx="1543207" cy="7716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b="1" kern="1200" dirty="0"/>
            <a:t>Assignment </a:t>
          </a:r>
        </a:p>
        <a:p>
          <a:pPr marL="0" lvl="0" indent="0" algn="ctr" defTabSz="488950">
            <a:lnSpc>
              <a:spcPct val="90000"/>
            </a:lnSpc>
            <a:spcBef>
              <a:spcPct val="0"/>
            </a:spcBef>
            <a:spcAft>
              <a:spcPct val="35000"/>
            </a:spcAft>
            <a:buNone/>
          </a:pPr>
          <a:r>
            <a:rPr lang="en-IN" sz="1100" b="1" kern="1200" dirty="0"/>
            <a:t>operators</a:t>
          </a:r>
        </a:p>
      </dsp:txBody>
      <dsp:txXfrm>
        <a:off x="23941" y="1286024"/>
        <a:ext cx="1498009" cy="726405"/>
      </dsp:txXfrm>
    </dsp:sp>
    <dsp:sp modelId="{583D4653-51E5-437C-A90E-C476CB490447}">
      <dsp:nvSpPr>
        <dsp:cNvPr id="0" name=""/>
        <dsp:cNvSpPr/>
      </dsp:nvSpPr>
      <dsp:spPr>
        <a:xfrm>
          <a:off x="155663" y="2035029"/>
          <a:ext cx="154320" cy="578702"/>
        </a:xfrm>
        <a:custGeom>
          <a:avLst/>
          <a:gdLst/>
          <a:ahLst/>
          <a:cxnLst/>
          <a:rect l="0" t="0" r="0" b="0"/>
          <a:pathLst>
            <a:path>
              <a:moveTo>
                <a:pt x="0" y="0"/>
              </a:moveTo>
              <a:lnTo>
                <a:pt x="0" y="578702"/>
              </a:lnTo>
              <a:lnTo>
                <a:pt x="154320" y="57870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68D360-EC2E-480B-9EAC-2A7416784DA9}">
      <dsp:nvSpPr>
        <dsp:cNvPr id="0" name=""/>
        <dsp:cNvSpPr/>
      </dsp:nvSpPr>
      <dsp:spPr>
        <a:xfrm>
          <a:off x="309984" y="2227929"/>
          <a:ext cx="1234565" cy="7716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b="1" kern="1200" dirty="0"/>
            <a:t> =</a:t>
          </a:r>
        </a:p>
      </dsp:txBody>
      <dsp:txXfrm>
        <a:off x="332583" y="2250528"/>
        <a:ext cx="1189367" cy="726405"/>
      </dsp:txXfrm>
    </dsp:sp>
    <dsp:sp modelId="{1A3E01EC-132B-4184-A767-335675BDEB7C}">
      <dsp:nvSpPr>
        <dsp:cNvPr id="0" name=""/>
        <dsp:cNvSpPr/>
      </dsp:nvSpPr>
      <dsp:spPr>
        <a:xfrm>
          <a:off x="1930352" y="1263425"/>
          <a:ext cx="1543207" cy="77160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b="1" kern="1200" dirty="0"/>
            <a:t>Miscellaneous </a:t>
          </a:r>
        </a:p>
        <a:p>
          <a:pPr marL="0" lvl="0" indent="0" algn="ctr" defTabSz="488950">
            <a:lnSpc>
              <a:spcPct val="90000"/>
            </a:lnSpc>
            <a:spcBef>
              <a:spcPct val="0"/>
            </a:spcBef>
            <a:spcAft>
              <a:spcPct val="35000"/>
            </a:spcAft>
            <a:buNone/>
          </a:pPr>
          <a:r>
            <a:rPr lang="en-IN" sz="1100" b="1" kern="1200" dirty="0"/>
            <a:t>operators</a:t>
          </a:r>
        </a:p>
      </dsp:txBody>
      <dsp:txXfrm>
        <a:off x="1952951" y="1286024"/>
        <a:ext cx="1498009" cy="726405"/>
      </dsp:txXfrm>
    </dsp:sp>
    <dsp:sp modelId="{3AE1C3CB-A121-4872-94E2-CA4D769B6D5D}">
      <dsp:nvSpPr>
        <dsp:cNvPr id="0" name=""/>
        <dsp:cNvSpPr/>
      </dsp:nvSpPr>
      <dsp:spPr>
        <a:xfrm>
          <a:off x="2084672" y="2035029"/>
          <a:ext cx="154320" cy="578702"/>
        </a:xfrm>
        <a:custGeom>
          <a:avLst/>
          <a:gdLst/>
          <a:ahLst/>
          <a:cxnLst/>
          <a:rect l="0" t="0" r="0" b="0"/>
          <a:pathLst>
            <a:path>
              <a:moveTo>
                <a:pt x="0" y="0"/>
              </a:moveTo>
              <a:lnTo>
                <a:pt x="0" y="578702"/>
              </a:lnTo>
              <a:lnTo>
                <a:pt x="154320" y="57870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0630B8-7C6D-4A82-ACEC-BA96E482E94A}">
      <dsp:nvSpPr>
        <dsp:cNvPr id="0" name=""/>
        <dsp:cNvSpPr/>
      </dsp:nvSpPr>
      <dsp:spPr>
        <a:xfrm>
          <a:off x="2238993" y="2227929"/>
          <a:ext cx="1234565" cy="77160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b="1" kern="1200" dirty="0"/>
            <a:t>Between, not between, like, not like, in not in, is null, not is null</a:t>
          </a:r>
        </a:p>
      </dsp:txBody>
      <dsp:txXfrm>
        <a:off x="2261592" y="2250528"/>
        <a:ext cx="1189367" cy="726405"/>
      </dsp:txXfrm>
    </dsp:sp>
    <dsp:sp modelId="{665E0745-C8A5-4273-8761-8B997EEBD3C6}">
      <dsp:nvSpPr>
        <dsp:cNvPr id="0" name=""/>
        <dsp:cNvSpPr/>
      </dsp:nvSpPr>
      <dsp:spPr>
        <a:xfrm>
          <a:off x="3859361" y="1263425"/>
          <a:ext cx="1543207" cy="77160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b="1" kern="1200" dirty="0"/>
            <a:t>Comparison </a:t>
          </a:r>
        </a:p>
        <a:p>
          <a:pPr marL="0" lvl="0" indent="0" algn="ctr" defTabSz="488950">
            <a:lnSpc>
              <a:spcPct val="90000"/>
            </a:lnSpc>
            <a:spcBef>
              <a:spcPct val="0"/>
            </a:spcBef>
            <a:spcAft>
              <a:spcPct val="35000"/>
            </a:spcAft>
            <a:buNone/>
          </a:pPr>
          <a:r>
            <a:rPr lang="en-IN" sz="1100" b="1" kern="1200" dirty="0"/>
            <a:t>operators</a:t>
          </a:r>
        </a:p>
      </dsp:txBody>
      <dsp:txXfrm>
        <a:off x="3881960" y="1286024"/>
        <a:ext cx="1498009" cy="726405"/>
      </dsp:txXfrm>
    </dsp:sp>
    <dsp:sp modelId="{5D170C62-B8BC-441D-87F9-52A012D48E5B}">
      <dsp:nvSpPr>
        <dsp:cNvPr id="0" name=""/>
        <dsp:cNvSpPr/>
      </dsp:nvSpPr>
      <dsp:spPr>
        <a:xfrm>
          <a:off x="4013682" y="2035029"/>
          <a:ext cx="154320" cy="578702"/>
        </a:xfrm>
        <a:custGeom>
          <a:avLst/>
          <a:gdLst/>
          <a:ahLst/>
          <a:cxnLst/>
          <a:rect l="0" t="0" r="0" b="0"/>
          <a:pathLst>
            <a:path>
              <a:moveTo>
                <a:pt x="0" y="0"/>
              </a:moveTo>
              <a:lnTo>
                <a:pt x="0" y="578702"/>
              </a:lnTo>
              <a:lnTo>
                <a:pt x="154320" y="57870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7D7336-26A4-48F6-A004-9824FCAF8447}">
      <dsp:nvSpPr>
        <dsp:cNvPr id="0" name=""/>
        <dsp:cNvSpPr/>
      </dsp:nvSpPr>
      <dsp:spPr>
        <a:xfrm>
          <a:off x="4168002" y="2227929"/>
          <a:ext cx="1234565" cy="77160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b="1" kern="1200" dirty="0"/>
            <a:t>Exists, not exists, any, all, some</a:t>
          </a:r>
        </a:p>
      </dsp:txBody>
      <dsp:txXfrm>
        <a:off x="4190601" y="2250528"/>
        <a:ext cx="1189367" cy="726405"/>
      </dsp:txXfrm>
    </dsp:sp>
    <dsp:sp modelId="{2E8067DB-E391-45B3-AF54-B2C735B04336}">
      <dsp:nvSpPr>
        <dsp:cNvPr id="0" name=""/>
        <dsp:cNvSpPr/>
      </dsp:nvSpPr>
      <dsp:spPr>
        <a:xfrm>
          <a:off x="5788370" y="1263425"/>
          <a:ext cx="1543207" cy="77160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b="1" kern="1200" dirty="0"/>
            <a:t>Set </a:t>
          </a:r>
        </a:p>
        <a:p>
          <a:pPr marL="0" lvl="0" indent="0" algn="ctr" defTabSz="488950">
            <a:lnSpc>
              <a:spcPct val="90000"/>
            </a:lnSpc>
            <a:spcBef>
              <a:spcPct val="0"/>
            </a:spcBef>
            <a:spcAft>
              <a:spcPct val="35000"/>
            </a:spcAft>
            <a:buNone/>
          </a:pPr>
          <a:r>
            <a:rPr lang="en-IN" sz="1100" b="1" kern="1200" dirty="0"/>
            <a:t>operators</a:t>
          </a:r>
          <a:endParaRPr lang="en-IN" sz="1100" kern="1200" dirty="0"/>
        </a:p>
      </dsp:txBody>
      <dsp:txXfrm>
        <a:off x="5810969" y="1286024"/>
        <a:ext cx="1498009" cy="726405"/>
      </dsp:txXfrm>
    </dsp:sp>
    <dsp:sp modelId="{D660A91D-A512-42F5-B492-0ECF6F8E5F22}">
      <dsp:nvSpPr>
        <dsp:cNvPr id="0" name=""/>
        <dsp:cNvSpPr/>
      </dsp:nvSpPr>
      <dsp:spPr>
        <a:xfrm>
          <a:off x="5942691" y="2035029"/>
          <a:ext cx="154320" cy="578702"/>
        </a:xfrm>
        <a:custGeom>
          <a:avLst/>
          <a:gdLst/>
          <a:ahLst/>
          <a:cxnLst/>
          <a:rect l="0" t="0" r="0" b="0"/>
          <a:pathLst>
            <a:path>
              <a:moveTo>
                <a:pt x="0" y="0"/>
              </a:moveTo>
              <a:lnTo>
                <a:pt x="0" y="578702"/>
              </a:lnTo>
              <a:lnTo>
                <a:pt x="154320" y="57870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9CF33F-376B-48C1-BE61-410F39484B7C}">
      <dsp:nvSpPr>
        <dsp:cNvPr id="0" name=""/>
        <dsp:cNvSpPr/>
      </dsp:nvSpPr>
      <dsp:spPr>
        <a:xfrm>
          <a:off x="6097012" y="2227929"/>
          <a:ext cx="1234565" cy="77160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b="1" kern="1200" dirty="0"/>
            <a:t>Union, all Union, Intersect, minus</a:t>
          </a:r>
          <a:endParaRPr lang="en-IN" sz="1100" kern="1200" dirty="0"/>
        </a:p>
      </dsp:txBody>
      <dsp:txXfrm>
        <a:off x="6119611" y="2250528"/>
        <a:ext cx="1189367" cy="726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C9CB5-474B-430E-9C39-4F1676179192}">
      <dsp:nvSpPr>
        <dsp:cNvPr id="0" name=""/>
        <dsp:cNvSpPr/>
      </dsp:nvSpPr>
      <dsp:spPr>
        <a:xfrm>
          <a:off x="1414" y="598196"/>
          <a:ext cx="1625804" cy="8129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mj-lt"/>
            <a:buNone/>
          </a:pPr>
          <a:r>
            <a:rPr lang="en-IN" sz="1800" b="0" i="0" kern="1200" dirty="0">
              <a:latin typeface="Raleway"/>
            </a:rPr>
            <a:t>Simple loops </a:t>
          </a:r>
        </a:p>
      </dsp:txBody>
      <dsp:txXfrm>
        <a:off x="25223" y="622005"/>
        <a:ext cx="1578186" cy="765284"/>
      </dsp:txXfrm>
    </dsp:sp>
    <dsp:sp modelId="{28D32CD8-6921-469F-9AF4-5CAF9463E8A5}">
      <dsp:nvSpPr>
        <dsp:cNvPr id="0" name=""/>
        <dsp:cNvSpPr/>
      </dsp:nvSpPr>
      <dsp:spPr>
        <a:xfrm>
          <a:off x="163994" y="1411099"/>
          <a:ext cx="162580" cy="1193791"/>
        </a:xfrm>
        <a:custGeom>
          <a:avLst/>
          <a:gdLst/>
          <a:ahLst/>
          <a:cxnLst/>
          <a:rect l="0" t="0" r="0" b="0"/>
          <a:pathLst>
            <a:path>
              <a:moveTo>
                <a:pt x="0" y="0"/>
              </a:moveTo>
              <a:lnTo>
                <a:pt x="0" y="1193791"/>
              </a:lnTo>
              <a:lnTo>
                <a:pt x="162580" y="119379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88FABF-06B8-4253-9C02-C1068BB5B00F}">
      <dsp:nvSpPr>
        <dsp:cNvPr id="0" name=""/>
        <dsp:cNvSpPr/>
      </dsp:nvSpPr>
      <dsp:spPr>
        <a:xfrm>
          <a:off x="326575" y="1657050"/>
          <a:ext cx="1300643" cy="189567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50000"/>
            </a:lnSpc>
            <a:spcBef>
              <a:spcPct val="0"/>
            </a:spcBef>
            <a:spcAft>
              <a:spcPct val="35000"/>
            </a:spcAft>
            <a:buFont typeface="+mj-lt"/>
            <a:buNone/>
          </a:pPr>
          <a:r>
            <a:rPr lang="en-IN" sz="1200" b="0" i="0" kern="1200" dirty="0">
              <a:latin typeface="Raleway"/>
            </a:rPr>
            <a:t>Run until you explicitly end the loop</a:t>
          </a:r>
          <a:endParaRPr lang="en-IN" sz="1200" kern="1200" dirty="0">
            <a:latin typeface="Raleway"/>
          </a:endParaRPr>
        </a:p>
      </dsp:txBody>
      <dsp:txXfrm>
        <a:off x="364670" y="1695145"/>
        <a:ext cx="1224453" cy="1819489"/>
      </dsp:txXfrm>
    </dsp:sp>
    <dsp:sp modelId="{80372321-D25C-40EA-AD1F-E9B2A3EB4C49}">
      <dsp:nvSpPr>
        <dsp:cNvPr id="0" name=""/>
        <dsp:cNvSpPr/>
      </dsp:nvSpPr>
      <dsp:spPr>
        <a:xfrm>
          <a:off x="2033669" y="598196"/>
          <a:ext cx="1625804" cy="8129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mj-lt"/>
            <a:buNone/>
          </a:pPr>
          <a:r>
            <a:rPr lang="en-IN" sz="1800" b="0" i="0" kern="1200" dirty="0">
              <a:latin typeface="Raleway"/>
            </a:rPr>
            <a:t>WHILE loops </a:t>
          </a:r>
        </a:p>
      </dsp:txBody>
      <dsp:txXfrm>
        <a:off x="2057478" y="622005"/>
        <a:ext cx="1578186" cy="765284"/>
      </dsp:txXfrm>
    </dsp:sp>
    <dsp:sp modelId="{1284B730-1B26-4C61-B3BE-D8AC0C0F0C22}">
      <dsp:nvSpPr>
        <dsp:cNvPr id="0" name=""/>
        <dsp:cNvSpPr/>
      </dsp:nvSpPr>
      <dsp:spPr>
        <a:xfrm>
          <a:off x="2196250" y="1411099"/>
          <a:ext cx="162697" cy="1151065"/>
        </a:xfrm>
        <a:custGeom>
          <a:avLst/>
          <a:gdLst/>
          <a:ahLst/>
          <a:cxnLst/>
          <a:rect l="0" t="0" r="0" b="0"/>
          <a:pathLst>
            <a:path>
              <a:moveTo>
                <a:pt x="0" y="0"/>
              </a:moveTo>
              <a:lnTo>
                <a:pt x="0" y="1151065"/>
              </a:lnTo>
              <a:lnTo>
                <a:pt x="162697" y="115106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9346ED-83E2-474F-8C7D-BB434642B711}">
      <dsp:nvSpPr>
        <dsp:cNvPr id="0" name=""/>
        <dsp:cNvSpPr/>
      </dsp:nvSpPr>
      <dsp:spPr>
        <a:xfrm>
          <a:off x="2358947" y="1614324"/>
          <a:ext cx="1300643" cy="189567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50000"/>
            </a:lnSpc>
            <a:spcBef>
              <a:spcPct val="0"/>
            </a:spcBef>
            <a:spcAft>
              <a:spcPct val="35000"/>
            </a:spcAft>
            <a:buFont typeface="+mj-lt"/>
            <a:buNone/>
          </a:pPr>
          <a:r>
            <a:rPr lang="en-IN" sz="1200" b="0" i="0" kern="1200" dirty="0">
              <a:latin typeface="Raleway"/>
            </a:rPr>
            <a:t>Run until a specified condition occurs</a:t>
          </a:r>
        </a:p>
      </dsp:txBody>
      <dsp:txXfrm>
        <a:off x="2397042" y="1652419"/>
        <a:ext cx="1224453" cy="1819489"/>
      </dsp:txXfrm>
    </dsp:sp>
    <dsp:sp modelId="{72EA9BD3-808F-4D6D-AE11-FD0A7080E60B}">
      <dsp:nvSpPr>
        <dsp:cNvPr id="0" name=""/>
        <dsp:cNvSpPr/>
      </dsp:nvSpPr>
      <dsp:spPr>
        <a:xfrm>
          <a:off x="4065925" y="598196"/>
          <a:ext cx="1625804" cy="8129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mj-lt"/>
            <a:buNone/>
          </a:pPr>
          <a:r>
            <a:rPr lang="en-IN" sz="1800" b="0" i="0" kern="1200" dirty="0">
              <a:latin typeface="Raleway"/>
            </a:rPr>
            <a:t>FOR loops </a:t>
          </a:r>
        </a:p>
      </dsp:txBody>
      <dsp:txXfrm>
        <a:off x="4089734" y="622005"/>
        <a:ext cx="1578186" cy="765284"/>
      </dsp:txXfrm>
    </dsp:sp>
    <dsp:sp modelId="{99CD29F8-CC8F-4D92-8476-D469111942DD}">
      <dsp:nvSpPr>
        <dsp:cNvPr id="0" name=""/>
        <dsp:cNvSpPr/>
      </dsp:nvSpPr>
      <dsp:spPr>
        <a:xfrm>
          <a:off x="4228505" y="1411099"/>
          <a:ext cx="162580" cy="1151065"/>
        </a:xfrm>
        <a:custGeom>
          <a:avLst/>
          <a:gdLst/>
          <a:ahLst/>
          <a:cxnLst/>
          <a:rect l="0" t="0" r="0" b="0"/>
          <a:pathLst>
            <a:path>
              <a:moveTo>
                <a:pt x="0" y="0"/>
              </a:moveTo>
              <a:lnTo>
                <a:pt x="0" y="1151065"/>
              </a:lnTo>
              <a:lnTo>
                <a:pt x="162580" y="115106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4CAC05-6655-4F50-9A84-DF2DB8E1A720}">
      <dsp:nvSpPr>
        <dsp:cNvPr id="0" name=""/>
        <dsp:cNvSpPr/>
      </dsp:nvSpPr>
      <dsp:spPr>
        <a:xfrm>
          <a:off x="4391085" y="1614324"/>
          <a:ext cx="1300643" cy="189567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50000"/>
            </a:lnSpc>
            <a:spcBef>
              <a:spcPct val="0"/>
            </a:spcBef>
            <a:spcAft>
              <a:spcPct val="35000"/>
            </a:spcAft>
            <a:buFont typeface="+mj-lt"/>
            <a:buNone/>
          </a:pPr>
          <a:r>
            <a:rPr lang="en-IN" sz="1200" b="0" i="0" kern="1200" dirty="0">
              <a:latin typeface="Raleway"/>
            </a:rPr>
            <a:t>Run a predetermined number of times</a:t>
          </a:r>
        </a:p>
      </dsp:txBody>
      <dsp:txXfrm>
        <a:off x="4429180" y="1652419"/>
        <a:ext cx="1224453" cy="1819489"/>
      </dsp:txXfrm>
    </dsp:sp>
    <dsp:sp modelId="{E4D2D4D5-78CB-4433-87E7-88D90E77B836}">
      <dsp:nvSpPr>
        <dsp:cNvPr id="0" name=""/>
        <dsp:cNvSpPr/>
      </dsp:nvSpPr>
      <dsp:spPr>
        <a:xfrm>
          <a:off x="6098180" y="598196"/>
          <a:ext cx="1625804" cy="81290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mj-lt"/>
            <a:buNone/>
          </a:pPr>
          <a:r>
            <a:rPr lang="en-IN" sz="1800" b="0" i="0" kern="1200" dirty="0">
              <a:latin typeface="Raleway"/>
            </a:rPr>
            <a:t>Nested loops</a:t>
          </a:r>
        </a:p>
      </dsp:txBody>
      <dsp:txXfrm>
        <a:off x="6121989" y="622005"/>
        <a:ext cx="1578186" cy="765284"/>
      </dsp:txXfrm>
    </dsp:sp>
    <dsp:sp modelId="{C42E849B-9245-454F-B8E2-A6F40F3FD19A}">
      <dsp:nvSpPr>
        <dsp:cNvPr id="0" name=""/>
        <dsp:cNvSpPr/>
      </dsp:nvSpPr>
      <dsp:spPr>
        <a:xfrm>
          <a:off x="6260760" y="1411099"/>
          <a:ext cx="162580" cy="1151065"/>
        </a:xfrm>
        <a:custGeom>
          <a:avLst/>
          <a:gdLst/>
          <a:ahLst/>
          <a:cxnLst/>
          <a:rect l="0" t="0" r="0" b="0"/>
          <a:pathLst>
            <a:path>
              <a:moveTo>
                <a:pt x="0" y="0"/>
              </a:moveTo>
              <a:lnTo>
                <a:pt x="0" y="1151065"/>
              </a:lnTo>
              <a:lnTo>
                <a:pt x="162580" y="115106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329440-545D-4FE4-8A9F-C5D8E965AAB0}">
      <dsp:nvSpPr>
        <dsp:cNvPr id="0" name=""/>
        <dsp:cNvSpPr/>
      </dsp:nvSpPr>
      <dsp:spPr>
        <a:xfrm>
          <a:off x="6423341" y="1614324"/>
          <a:ext cx="1300643" cy="189567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50000"/>
            </a:lnSpc>
            <a:spcBef>
              <a:spcPct val="0"/>
            </a:spcBef>
            <a:spcAft>
              <a:spcPct val="35000"/>
            </a:spcAft>
            <a:buFont typeface="+mj-lt"/>
            <a:buNone/>
          </a:pPr>
          <a:r>
            <a:rPr lang="en-IN" sz="1200" b="0" i="0" kern="1200" dirty="0">
              <a:latin typeface="Raleway"/>
            </a:rPr>
            <a:t>You can use one or more loops inside any other basic, while, or for loop.</a:t>
          </a:r>
        </a:p>
      </dsp:txBody>
      <dsp:txXfrm>
        <a:off x="6461436" y="1652419"/>
        <a:ext cx="1224453" cy="18194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5A058-1901-498D-9B5D-D977D1625E74}">
      <dsp:nvSpPr>
        <dsp:cNvPr id="0" name=""/>
        <dsp:cNvSpPr/>
      </dsp:nvSpPr>
      <dsp:spPr>
        <a:xfrm>
          <a:off x="0" y="251151"/>
          <a:ext cx="2292231" cy="137533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dirty="0">
              <a:latin typeface="Raleway"/>
            </a:rPr>
            <a:t>No need to check </a:t>
          </a:r>
          <a:r>
            <a:rPr lang="en-US" sz="1400" kern="1200" dirty="0">
              <a:solidFill>
                <a:prstClr val="white"/>
              </a:solidFill>
              <a:latin typeface="Raleway"/>
              <a:ea typeface="+mn-ea"/>
              <a:cs typeface="+mn-cs"/>
            </a:rPr>
            <a:t>the WHERE condition</a:t>
          </a:r>
          <a:endParaRPr lang="en-IN" sz="1400" kern="1200" dirty="0">
            <a:solidFill>
              <a:prstClr val="white"/>
            </a:solidFill>
            <a:latin typeface="Raleway"/>
            <a:ea typeface="+mn-ea"/>
            <a:cs typeface="+mn-cs"/>
          </a:endParaRPr>
        </a:p>
      </dsp:txBody>
      <dsp:txXfrm>
        <a:off x="0" y="251151"/>
        <a:ext cx="2292231" cy="1375338"/>
      </dsp:txXfrm>
    </dsp:sp>
    <dsp:sp modelId="{A4E71078-5FF6-40DC-8B15-7D872CA17F11}">
      <dsp:nvSpPr>
        <dsp:cNvPr id="0" name=""/>
        <dsp:cNvSpPr/>
      </dsp:nvSpPr>
      <dsp:spPr>
        <a:xfrm>
          <a:off x="2521454" y="251151"/>
          <a:ext cx="2292231" cy="137533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dirty="0">
              <a:latin typeface="Raleway"/>
            </a:rPr>
            <a:t>No need to mention the table name before the common column</a:t>
          </a:r>
        </a:p>
      </dsp:txBody>
      <dsp:txXfrm>
        <a:off x="2521454" y="251151"/>
        <a:ext cx="2292231" cy="1375338"/>
      </dsp:txXfrm>
    </dsp:sp>
    <dsp:sp modelId="{BBE4D02A-A511-4555-B342-FE1DDA288234}">
      <dsp:nvSpPr>
        <dsp:cNvPr id="0" name=""/>
        <dsp:cNvSpPr/>
      </dsp:nvSpPr>
      <dsp:spPr>
        <a:xfrm>
          <a:off x="5042909" y="251151"/>
          <a:ext cx="2292231" cy="137533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dirty="0">
              <a:latin typeface="Raleway"/>
            </a:rPr>
            <a:t>Common column will be displayed in front of the output</a:t>
          </a:r>
        </a:p>
      </dsp:txBody>
      <dsp:txXfrm>
        <a:off x="5042909" y="251151"/>
        <a:ext cx="2292231" cy="13753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1FDAA2-155F-4D4D-80FA-13EF88C96703}" type="datetimeFigureOut">
              <a:rPr lang="es-ES_tradnl" smtClean="0"/>
              <a:t>04/04/2019</a:t>
            </a:fld>
            <a:endParaRPr lang="es-ES_tradnl"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7FB22-0228-B54E-9266-921B6601F8FC}" type="slidenum">
              <a:rPr lang="es-ES_tradnl" smtClean="0"/>
              <a:t>‹#›</a:t>
            </a:fld>
            <a:endParaRPr lang="es-ES_tradnl" dirty="0"/>
          </a:p>
        </p:txBody>
      </p:sp>
    </p:spTree>
    <p:extLst>
      <p:ext uri="{BB962C8B-B14F-4D97-AF65-F5344CB8AC3E}">
        <p14:creationId xmlns:p14="http://schemas.microsoft.com/office/powerpoint/2010/main" val="4342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BBC1D-01E7-2A4B-B48C-2CB88C1DD72F}" type="datetimeFigureOut">
              <a:rPr lang="es-ES_tradnl" smtClean="0"/>
              <a:t>04/04/2019</a:t>
            </a:fld>
            <a:endParaRPr lang="es-ES_tradnl"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432D9-C447-114D-8AE4-4B69B11377B0}" type="slidenum">
              <a:rPr lang="es-ES_tradnl" smtClean="0"/>
              <a:t>‹#›</a:t>
            </a:fld>
            <a:endParaRPr lang="es-ES_tradnl" dirty="0"/>
          </a:p>
        </p:txBody>
      </p:sp>
    </p:spTree>
    <p:extLst>
      <p:ext uri="{BB962C8B-B14F-4D97-AF65-F5344CB8AC3E}">
        <p14:creationId xmlns:p14="http://schemas.microsoft.com/office/powerpoint/2010/main" val="118663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a:p>
            <a:endParaRPr lang="en-US"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61</a:t>
            </a:fld>
            <a:endParaRPr lang="es-ES_tradnl" dirty="0"/>
          </a:p>
        </p:txBody>
      </p:sp>
    </p:spTree>
    <p:extLst>
      <p:ext uri="{BB962C8B-B14F-4D97-AF65-F5344CB8AC3E}">
        <p14:creationId xmlns:p14="http://schemas.microsoft.com/office/powerpoint/2010/main" val="116919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3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67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61844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72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2290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2158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895067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88941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23BF02-B4C6-4694-88DF-50AD00B2DB53}"/>
              </a:ext>
            </a:extLst>
          </p:cNvPr>
          <p:cNvSpPr/>
          <p:nvPr userDrawn="1"/>
        </p:nvSpPr>
        <p:spPr>
          <a:xfrm>
            <a:off x="6586890" y="4837994"/>
            <a:ext cx="258917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Intellipaat. All rights reserved. </a:t>
            </a:r>
            <a:endParaRPr lang="en-US" sz="1100" dirty="0"/>
          </a:p>
        </p:txBody>
      </p:sp>
      <p:pic>
        <p:nvPicPr>
          <p:cNvPr id="3" name="Picture 2">
            <a:extLst>
              <a:ext uri="{FF2B5EF4-FFF2-40B4-BE49-F238E27FC236}">
                <a16:creationId xmlns:a16="http://schemas.microsoft.com/office/drawing/2014/main" id="{E5E1F21B-DC04-4F80-A64E-C574E14780A2}"/>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7295535" y="88066"/>
            <a:ext cx="1704681" cy="594236"/>
          </a:xfrm>
          <a:prstGeom prst="rect">
            <a:avLst/>
          </a:prstGeom>
        </p:spPr>
      </p:pic>
    </p:spTree>
    <p:extLst>
      <p:ext uri="{BB962C8B-B14F-4D97-AF65-F5344CB8AC3E}">
        <p14:creationId xmlns:p14="http://schemas.microsoft.com/office/powerpoint/2010/main" val="1845885983"/>
      </p:ext>
    </p:extLst>
  </p:cSld>
  <p:clrMap bg1="lt1" tx1="dk1" bg2="lt2" tx2="dk2" accent1="accent1" accent2="accent2" accent3="accent3" accent4="accent4" accent5="accent5" accent6="accent6" hlink="hlink" folHlink="folHlink"/>
  <p:sldLayoutIdLst>
    <p:sldLayoutId id="2147483702" r:id="rId1"/>
    <p:sldLayoutId id="2147483711" r:id="rId2"/>
    <p:sldLayoutId id="214748382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5465" userDrawn="1">
          <p15:clr>
            <a:srgbClr val="F26B43"/>
          </p15:clr>
        </p15:guide>
        <p15:guide id="4" pos="29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C58E8-732F-4322-B9A1-874D76A200C1}"/>
              </a:ext>
            </a:extLst>
          </p:cNvPr>
          <p:cNvPicPr>
            <a:picLocks noChangeAspect="1"/>
          </p:cNvPicPr>
          <p:nvPr userDrawn="1"/>
        </p:nvPicPr>
        <p:blipFill>
          <a:blip r:embed="rId7">
            <a:clrChange>
              <a:clrFrom>
                <a:srgbClr val="FFFFFF"/>
              </a:clrFrom>
              <a:clrTo>
                <a:srgbClr val="FFFFFF">
                  <a:alpha val="0"/>
                </a:srgbClr>
              </a:clrTo>
            </a:clrChange>
          </a:blip>
          <a:stretch>
            <a:fillRect/>
          </a:stretch>
        </p:blipFill>
        <p:spPr>
          <a:xfrm>
            <a:off x="147483" y="117562"/>
            <a:ext cx="1665352" cy="580527"/>
          </a:xfrm>
          <a:prstGeom prst="rect">
            <a:avLst/>
          </a:prstGeom>
        </p:spPr>
      </p:pic>
      <p:sp>
        <p:nvSpPr>
          <p:cNvPr id="6" name="Rectangle 5">
            <a:extLst>
              <a:ext uri="{FF2B5EF4-FFF2-40B4-BE49-F238E27FC236}">
                <a16:creationId xmlns:a16="http://schemas.microsoft.com/office/drawing/2014/main" id="{43DC9EC2-A8D8-46B8-B0B1-129A69C37370}"/>
              </a:ext>
            </a:extLst>
          </p:cNvPr>
          <p:cNvSpPr/>
          <p:nvPr userDrawn="1"/>
        </p:nvSpPr>
        <p:spPr>
          <a:xfrm>
            <a:off x="6586890" y="4837994"/>
            <a:ext cx="258917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Intellipaat. All rights reserved. </a:t>
            </a:r>
            <a:endParaRPr lang="en-US" sz="1100" dirty="0"/>
          </a:p>
        </p:txBody>
      </p:sp>
    </p:spTree>
    <p:extLst>
      <p:ext uri="{BB962C8B-B14F-4D97-AF65-F5344CB8AC3E}">
        <p14:creationId xmlns:p14="http://schemas.microsoft.com/office/powerpoint/2010/main" val="39217734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62" r:id="rId3"/>
    <p:sldLayoutId id="2147483764" r:id="rId4"/>
    <p:sldLayoutId id="2147483854"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E45CAB7B-9704-492E-B4DB-D42ABB845C36}"/>
              </a:ext>
            </a:extLst>
          </p:cNvPr>
          <p:cNvSpPr>
            <a:spLocks noGrp="1"/>
          </p:cNvSpPr>
          <p:nvPr>
            <p:ph type="body" sz="quarter" idx="11"/>
          </p:nvPr>
        </p:nvSpPr>
        <p:spPr/>
        <p:txBody>
          <a:bodyPr/>
          <a:lstStyle/>
          <a:p>
            <a:pPr algn="ctr"/>
            <a:r>
              <a:rPr lang="en-US" dirty="0"/>
              <a:t> Basics of PL/SQL</a:t>
            </a:r>
          </a:p>
          <a:p>
            <a:pPr algn="ctr"/>
            <a:endParaRPr lang="en-IN" dirty="0"/>
          </a:p>
        </p:txBody>
      </p:sp>
      <p:pic>
        <p:nvPicPr>
          <p:cNvPr id="5" name="Picture 4">
            <a:extLst>
              <a:ext uri="{FF2B5EF4-FFF2-40B4-BE49-F238E27FC236}">
                <a16:creationId xmlns:a16="http://schemas.microsoft.com/office/drawing/2014/main" id="{C46F147F-C497-4FDA-958F-9D181C39771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48716" y="511897"/>
            <a:ext cx="2351113" cy="819578"/>
          </a:xfrm>
          <a:prstGeom prst="rect">
            <a:avLst/>
          </a:prstGeom>
        </p:spPr>
      </p:pic>
      <p:sp>
        <p:nvSpPr>
          <p:cNvPr id="3" name="Text Placeholder 2">
            <a:extLst>
              <a:ext uri="{FF2B5EF4-FFF2-40B4-BE49-F238E27FC236}">
                <a16:creationId xmlns:a16="http://schemas.microsoft.com/office/drawing/2014/main" id="{6E946951-D414-4617-8833-B935E6CF42A5}"/>
              </a:ext>
            </a:extLst>
          </p:cNvPr>
          <p:cNvSpPr>
            <a:spLocks noGrp="1"/>
          </p:cNvSpPr>
          <p:nvPr>
            <p:ph type="body" sz="quarter" idx="10"/>
          </p:nvPr>
        </p:nvSpPr>
        <p:spPr>
          <a:xfrm>
            <a:off x="476373" y="2132507"/>
            <a:ext cx="4163457" cy="576956"/>
          </a:xfrm>
        </p:spPr>
        <p:txBody>
          <a:bodyPr/>
          <a:lstStyle/>
          <a:p>
            <a:pPr algn="ctr">
              <a:lnSpc>
                <a:spcPct val="150000"/>
              </a:lnSpc>
            </a:pPr>
            <a:r>
              <a:rPr lang="en-IN" sz="3200" b="1" dirty="0"/>
              <a:t>Oracle PL/SQL</a:t>
            </a:r>
            <a:endParaRPr lang="en-US" sz="3200" b="1" dirty="0"/>
          </a:p>
        </p:txBody>
      </p:sp>
      <p:sp>
        <p:nvSpPr>
          <p:cNvPr id="7" name="Rectangle 6">
            <a:extLst>
              <a:ext uri="{FF2B5EF4-FFF2-40B4-BE49-F238E27FC236}">
                <a16:creationId xmlns:a16="http://schemas.microsoft.com/office/drawing/2014/main" id="{B4B7CB82-825F-4113-B671-CC8772E3D064}"/>
              </a:ext>
            </a:extLst>
          </p:cNvPr>
          <p:cNvSpPr/>
          <p:nvPr/>
        </p:nvSpPr>
        <p:spPr>
          <a:xfrm>
            <a:off x="6905002" y="0"/>
            <a:ext cx="2238998" cy="9684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Related image">
            <a:extLst>
              <a:ext uri="{FF2B5EF4-FFF2-40B4-BE49-F238E27FC236}">
                <a16:creationId xmlns:a16="http://schemas.microsoft.com/office/drawing/2014/main" id="{6795EDC5-6D98-4767-8F69-DD506554A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771" y="1616633"/>
            <a:ext cx="3854238" cy="210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657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3600" dirty="0"/>
              <a:t>Querying a Database: INSERT</a:t>
            </a:r>
            <a:endParaRPr lang="en-US" sz="3600" dirty="0"/>
          </a:p>
        </p:txBody>
      </p:sp>
      <p:sp>
        <p:nvSpPr>
          <p:cNvPr id="3" name="Rectangle 2">
            <a:extLst>
              <a:ext uri="{FF2B5EF4-FFF2-40B4-BE49-F238E27FC236}">
                <a16:creationId xmlns:a16="http://schemas.microsoft.com/office/drawing/2014/main" id="{F0CF450F-767F-474D-8DD3-3E2868D133EC}"/>
              </a:ext>
            </a:extLst>
          </p:cNvPr>
          <p:cNvSpPr/>
          <p:nvPr/>
        </p:nvSpPr>
        <p:spPr>
          <a:xfrm>
            <a:off x="472328" y="832053"/>
            <a:ext cx="7774364" cy="443711"/>
          </a:xfrm>
          <a:prstGeom prst="rect">
            <a:avLst/>
          </a:prstGeom>
        </p:spPr>
        <p:txBody>
          <a:bodyPr wrap="square">
            <a:spAutoFit/>
          </a:bodyPr>
          <a:lstStyle/>
          <a:p>
            <a:pPr>
              <a:lnSpc>
                <a:spcPct val="200000"/>
              </a:lnSpc>
            </a:pPr>
            <a:r>
              <a:rPr lang="en-IN" dirty="0">
                <a:latin typeface="Raleway"/>
              </a:rPr>
              <a:t>The INSERT statement is used to insert a single record or multiple records into a table in Oracle.</a:t>
            </a:r>
          </a:p>
        </p:txBody>
      </p:sp>
      <p:sp>
        <p:nvSpPr>
          <p:cNvPr id="4" name="Rectangle 3">
            <a:extLst>
              <a:ext uri="{FF2B5EF4-FFF2-40B4-BE49-F238E27FC236}">
                <a16:creationId xmlns:a16="http://schemas.microsoft.com/office/drawing/2014/main" id="{5D44C488-891A-4197-AA1C-F6AEC3C509D5}"/>
              </a:ext>
            </a:extLst>
          </p:cNvPr>
          <p:cNvSpPr/>
          <p:nvPr/>
        </p:nvSpPr>
        <p:spPr>
          <a:xfrm>
            <a:off x="2829787" y="1405312"/>
            <a:ext cx="4135033" cy="1351075"/>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INSERT INTO table</a:t>
            </a:r>
          </a:p>
          <a:p>
            <a:pPr>
              <a:lnSpc>
                <a:spcPct val="150000"/>
              </a:lnSpc>
            </a:pPr>
            <a:r>
              <a:rPr lang="en-IN" sz="1200" dirty="0">
                <a:latin typeface="Raleway"/>
              </a:rPr>
              <a:t>	(column1, column2, ... column_n )</a:t>
            </a:r>
          </a:p>
          <a:p>
            <a:pPr>
              <a:lnSpc>
                <a:spcPct val="150000"/>
              </a:lnSpc>
            </a:pPr>
            <a:r>
              <a:rPr lang="en-IN" sz="1200" dirty="0">
                <a:latin typeface="Raleway"/>
              </a:rPr>
              <a:t>	VALUES</a:t>
            </a:r>
          </a:p>
          <a:p>
            <a:pPr>
              <a:lnSpc>
                <a:spcPct val="150000"/>
              </a:lnSpc>
            </a:pPr>
            <a:r>
              <a:rPr lang="en-IN" sz="1200" dirty="0">
                <a:latin typeface="Raleway"/>
              </a:rPr>
              <a:t>	(expression1, expression2, ... expression_n );</a:t>
            </a:r>
          </a:p>
        </p:txBody>
      </p:sp>
      <p:sp>
        <p:nvSpPr>
          <p:cNvPr id="6" name="Rectangle 5">
            <a:extLst>
              <a:ext uri="{FF2B5EF4-FFF2-40B4-BE49-F238E27FC236}">
                <a16:creationId xmlns:a16="http://schemas.microsoft.com/office/drawing/2014/main" id="{08635563-44ED-43CE-AC4F-0CC6407A6C6D}"/>
              </a:ext>
            </a:extLst>
          </p:cNvPr>
          <p:cNvSpPr/>
          <p:nvPr/>
        </p:nvSpPr>
        <p:spPr>
          <a:xfrm>
            <a:off x="390969" y="2779483"/>
            <a:ext cx="8812851" cy="300082"/>
          </a:xfrm>
          <a:prstGeom prst="rect">
            <a:avLst/>
          </a:prstGeom>
        </p:spPr>
        <p:txBody>
          <a:bodyPr wrap="square">
            <a:spAutoFit/>
          </a:bodyPr>
          <a:lstStyle/>
          <a:p>
            <a:r>
              <a:rPr lang="en-IN" dirty="0">
                <a:latin typeface="Raleway"/>
              </a:rPr>
              <a:t>The syntax for the Oracle INSERT statement when inserting multiple records using a SELECT statement is:</a:t>
            </a:r>
          </a:p>
        </p:txBody>
      </p:sp>
      <p:sp>
        <p:nvSpPr>
          <p:cNvPr id="11" name="Rectangle 10">
            <a:extLst>
              <a:ext uri="{FF2B5EF4-FFF2-40B4-BE49-F238E27FC236}">
                <a16:creationId xmlns:a16="http://schemas.microsoft.com/office/drawing/2014/main" id="{483A45A0-0AD5-4657-AF0C-673BBF515939}"/>
              </a:ext>
            </a:extLst>
          </p:cNvPr>
          <p:cNvSpPr/>
          <p:nvPr/>
        </p:nvSpPr>
        <p:spPr>
          <a:xfrm>
            <a:off x="2829787" y="3142302"/>
            <a:ext cx="4572000" cy="1628074"/>
          </a:xfrm>
          <a:prstGeom prst="rect">
            <a:avLst/>
          </a:prstGeom>
          <a:ln>
            <a:solidFill>
              <a:schemeClr val="accent2"/>
            </a:solidFill>
          </a:ln>
        </p:spPr>
        <p:txBody>
          <a:bodyPr wrap="square">
            <a:spAutoFit/>
          </a:bodyPr>
          <a:lstStyle/>
          <a:p>
            <a:r>
              <a:rPr lang="en-IN" sz="1200" b="1" dirty="0">
                <a:latin typeface="Raleway"/>
              </a:rPr>
              <a:t>Syntax:</a:t>
            </a:r>
          </a:p>
          <a:p>
            <a:pPr lvl="1">
              <a:lnSpc>
                <a:spcPct val="150000"/>
              </a:lnSpc>
            </a:pPr>
            <a:r>
              <a:rPr lang="en-IN" sz="1200" b="1" dirty="0">
                <a:latin typeface="Raleway"/>
              </a:rPr>
              <a:t>INSERT INTO table</a:t>
            </a:r>
          </a:p>
          <a:p>
            <a:pPr lvl="1">
              <a:lnSpc>
                <a:spcPct val="150000"/>
              </a:lnSpc>
            </a:pPr>
            <a:r>
              <a:rPr lang="en-IN" sz="1200" b="1" dirty="0">
                <a:latin typeface="Raleway"/>
              </a:rPr>
              <a:t>(column1, column2, ... column_n )</a:t>
            </a:r>
          </a:p>
          <a:p>
            <a:pPr lvl="1">
              <a:lnSpc>
                <a:spcPct val="150000"/>
              </a:lnSpc>
            </a:pPr>
            <a:r>
              <a:rPr lang="en-IN" sz="1200" b="1" dirty="0">
                <a:latin typeface="Raleway"/>
              </a:rPr>
              <a:t>SELECT expression1, expression2, ... expression_n</a:t>
            </a:r>
          </a:p>
          <a:p>
            <a:pPr lvl="1">
              <a:lnSpc>
                <a:spcPct val="150000"/>
              </a:lnSpc>
            </a:pPr>
            <a:r>
              <a:rPr lang="en-IN" sz="1200" b="1" dirty="0">
                <a:latin typeface="Raleway"/>
              </a:rPr>
              <a:t>FROM source_table</a:t>
            </a:r>
          </a:p>
          <a:p>
            <a:pPr lvl="1">
              <a:lnSpc>
                <a:spcPct val="150000"/>
              </a:lnSpc>
            </a:pPr>
            <a:r>
              <a:rPr lang="en-IN" sz="1200" b="1" dirty="0">
                <a:latin typeface="Raleway"/>
              </a:rPr>
              <a:t>[WHERE conditions];</a:t>
            </a:r>
          </a:p>
        </p:txBody>
      </p:sp>
    </p:spTree>
    <p:extLst>
      <p:ext uri="{BB962C8B-B14F-4D97-AF65-F5344CB8AC3E}">
        <p14:creationId xmlns:p14="http://schemas.microsoft.com/office/powerpoint/2010/main" val="161346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3600" dirty="0"/>
              <a:t>Querying a Database: SELECT</a:t>
            </a:r>
            <a:endParaRPr lang="en-US" sz="3600" dirty="0"/>
          </a:p>
        </p:txBody>
      </p:sp>
      <p:sp>
        <p:nvSpPr>
          <p:cNvPr id="3" name="Rectangle 2">
            <a:extLst>
              <a:ext uri="{FF2B5EF4-FFF2-40B4-BE49-F238E27FC236}">
                <a16:creationId xmlns:a16="http://schemas.microsoft.com/office/drawing/2014/main" id="{F0CF450F-767F-474D-8DD3-3E2868D133EC}"/>
              </a:ext>
            </a:extLst>
          </p:cNvPr>
          <p:cNvSpPr/>
          <p:nvPr/>
        </p:nvSpPr>
        <p:spPr>
          <a:xfrm>
            <a:off x="472328" y="934605"/>
            <a:ext cx="7774364" cy="443711"/>
          </a:xfrm>
          <a:prstGeom prst="rect">
            <a:avLst/>
          </a:prstGeom>
        </p:spPr>
        <p:txBody>
          <a:bodyPr wrap="square">
            <a:spAutoFit/>
          </a:bodyPr>
          <a:lstStyle/>
          <a:p>
            <a:pPr>
              <a:lnSpc>
                <a:spcPct val="200000"/>
              </a:lnSpc>
            </a:pPr>
            <a:r>
              <a:rPr lang="en-IN" dirty="0">
                <a:latin typeface="Raleway"/>
              </a:rPr>
              <a:t>The SELECT statement is used to retrieve records from one or more tables in an Oracle Database.</a:t>
            </a:r>
          </a:p>
        </p:txBody>
      </p:sp>
      <p:sp>
        <p:nvSpPr>
          <p:cNvPr id="4" name="Rectangle 3">
            <a:extLst>
              <a:ext uri="{FF2B5EF4-FFF2-40B4-BE49-F238E27FC236}">
                <a16:creationId xmlns:a16="http://schemas.microsoft.com/office/drawing/2014/main" id="{5D44C488-891A-4197-AA1C-F6AEC3C509D5}"/>
              </a:ext>
            </a:extLst>
          </p:cNvPr>
          <p:cNvSpPr/>
          <p:nvPr/>
        </p:nvSpPr>
        <p:spPr>
          <a:xfrm>
            <a:off x="2829788" y="1609851"/>
            <a:ext cx="3059444" cy="1074077"/>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SELECT expressions</a:t>
            </a:r>
          </a:p>
          <a:p>
            <a:pPr>
              <a:lnSpc>
                <a:spcPct val="150000"/>
              </a:lnSpc>
            </a:pPr>
            <a:r>
              <a:rPr lang="en-IN" sz="1200" dirty="0">
                <a:latin typeface="Raleway"/>
              </a:rPr>
              <a:t>	FROM tables</a:t>
            </a:r>
          </a:p>
          <a:p>
            <a:pPr>
              <a:lnSpc>
                <a:spcPct val="150000"/>
              </a:lnSpc>
            </a:pPr>
            <a:r>
              <a:rPr lang="en-IN" sz="1200" dirty="0">
                <a:latin typeface="Raleway"/>
              </a:rPr>
              <a:t>	[WHERE conditions];</a:t>
            </a:r>
          </a:p>
        </p:txBody>
      </p:sp>
      <p:sp>
        <p:nvSpPr>
          <p:cNvPr id="8" name="Rectangle 7">
            <a:extLst>
              <a:ext uri="{FF2B5EF4-FFF2-40B4-BE49-F238E27FC236}">
                <a16:creationId xmlns:a16="http://schemas.microsoft.com/office/drawing/2014/main" id="{6B366534-F10A-4B79-9C71-DC6557072D30}"/>
              </a:ext>
            </a:extLst>
          </p:cNvPr>
          <p:cNvSpPr/>
          <p:nvPr/>
        </p:nvSpPr>
        <p:spPr>
          <a:xfrm>
            <a:off x="828892" y="2821478"/>
            <a:ext cx="7774365" cy="2092561"/>
          </a:xfrm>
          <a:prstGeom prst="rect">
            <a:avLst/>
          </a:prstGeom>
        </p:spPr>
        <p:txBody>
          <a:bodyPr wrap="square">
            <a:spAutoFit/>
          </a:bodyPr>
          <a:lstStyle/>
          <a:p>
            <a:pPr marL="285750" indent="-285750">
              <a:lnSpc>
                <a:spcPct val="150000"/>
              </a:lnSpc>
              <a:buFont typeface="Arial" panose="020B0604020202020204" pitchFamily="34" charset="0"/>
              <a:buChar char="•"/>
            </a:pPr>
            <a:r>
              <a:rPr lang="en-IN" sz="1100" b="1" dirty="0">
                <a:latin typeface="Raleway"/>
              </a:rPr>
              <a:t>expressions</a:t>
            </a:r>
          </a:p>
          <a:p>
            <a:pPr>
              <a:lnSpc>
                <a:spcPct val="150000"/>
              </a:lnSpc>
            </a:pPr>
            <a:r>
              <a:rPr lang="en-IN" sz="1100" dirty="0">
                <a:latin typeface="Raleway"/>
              </a:rPr>
              <a:t>	Columns or calculations that you wish to retrieve. Use * if you wish to select all columns.</a:t>
            </a:r>
          </a:p>
          <a:p>
            <a:pPr marL="285750" indent="-285750">
              <a:lnSpc>
                <a:spcPct val="150000"/>
              </a:lnSpc>
              <a:buFont typeface="Arial" panose="020B0604020202020204" pitchFamily="34" charset="0"/>
              <a:buChar char="•"/>
            </a:pPr>
            <a:r>
              <a:rPr lang="en-IN" sz="1100" b="1" dirty="0">
                <a:latin typeface="Raleway"/>
              </a:rPr>
              <a:t>tables</a:t>
            </a:r>
          </a:p>
          <a:p>
            <a:pPr>
              <a:lnSpc>
                <a:spcPct val="150000"/>
              </a:lnSpc>
            </a:pPr>
            <a:r>
              <a:rPr lang="en-IN" sz="1100" dirty="0">
                <a:latin typeface="Raleway"/>
              </a:rPr>
              <a:t>	Tables that you wish to retrieve the records from. There must be at least one table listed in the FROM 	clause.</a:t>
            </a:r>
          </a:p>
          <a:p>
            <a:pPr marL="285750" indent="-285750">
              <a:lnSpc>
                <a:spcPct val="150000"/>
              </a:lnSpc>
              <a:buFont typeface="Arial" panose="020B0604020202020204" pitchFamily="34" charset="0"/>
              <a:buChar char="•"/>
            </a:pPr>
            <a:r>
              <a:rPr lang="en-IN" sz="1100" b="1" dirty="0">
                <a:latin typeface="Raleway"/>
              </a:rPr>
              <a:t>WHERE conditions</a:t>
            </a:r>
          </a:p>
          <a:p>
            <a:pPr>
              <a:lnSpc>
                <a:spcPct val="150000"/>
              </a:lnSpc>
            </a:pPr>
            <a:r>
              <a:rPr lang="en-IN" sz="1100" dirty="0">
                <a:latin typeface="Raleway"/>
              </a:rPr>
              <a:t>	Conditions that must be met for the records to be selected. If no conditions are provided, then all records          will be selected (Optional).</a:t>
            </a:r>
          </a:p>
        </p:txBody>
      </p:sp>
    </p:spTree>
    <p:extLst>
      <p:ext uri="{BB962C8B-B14F-4D97-AF65-F5344CB8AC3E}">
        <p14:creationId xmlns:p14="http://schemas.microsoft.com/office/powerpoint/2010/main" val="215295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751674"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3600" dirty="0"/>
              <a:t>Querying a Database: UPDATE</a:t>
            </a:r>
            <a:endParaRPr lang="en-US" sz="3600" dirty="0"/>
          </a:p>
        </p:txBody>
      </p:sp>
      <p:sp>
        <p:nvSpPr>
          <p:cNvPr id="3" name="Rectangle 2">
            <a:extLst>
              <a:ext uri="{FF2B5EF4-FFF2-40B4-BE49-F238E27FC236}">
                <a16:creationId xmlns:a16="http://schemas.microsoft.com/office/drawing/2014/main" id="{F0CF450F-767F-474D-8DD3-3E2868D133EC}"/>
              </a:ext>
            </a:extLst>
          </p:cNvPr>
          <p:cNvSpPr/>
          <p:nvPr/>
        </p:nvSpPr>
        <p:spPr>
          <a:xfrm>
            <a:off x="472328" y="832053"/>
            <a:ext cx="7774364" cy="443711"/>
          </a:xfrm>
          <a:prstGeom prst="rect">
            <a:avLst/>
          </a:prstGeom>
        </p:spPr>
        <p:txBody>
          <a:bodyPr wrap="square">
            <a:spAutoFit/>
          </a:bodyPr>
          <a:lstStyle/>
          <a:p>
            <a:pPr>
              <a:lnSpc>
                <a:spcPct val="200000"/>
              </a:lnSpc>
            </a:pPr>
            <a:r>
              <a:rPr lang="en-IN" dirty="0">
                <a:latin typeface="Raleway"/>
              </a:rPr>
              <a:t>The UPDATE statement is used to update existing records in a table in an Oracle Database.</a:t>
            </a:r>
          </a:p>
        </p:txBody>
      </p:sp>
      <p:sp>
        <p:nvSpPr>
          <p:cNvPr id="4" name="Rectangle 3">
            <a:extLst>
              <a:ext uri="{FF2B5EF4-FFF2-40B4-BE49-F238E27FC236}">
                <a16:creationId xmlns:a16="http://schemas.microsoft.com/office/drawing/2014/main" id="{5D44C488-891A-4197-AA1C-F6AEC3C509D5}"/>
              </a:ext>
            </a:extLst>
          </p:cNvPr>
          <p:cNvSpPr/>
          <p:nvPr/>
        </p:nvSpPr>
        <p:spPr>
          <a:xfrm>
            <a:off x="762270" y="1772214"/>
            <a:ext cx="3613177" cy="1905073"/>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UPDATE table</a:t>
            </a:r>
          </a:p>
          <a:p>
            <a:pPr>
              <a:lnSpc>
                <a:spcPct val="150000"/>
              </a:lnSpc>
            </a:pPr>
            <a:r>
              <a:rPr lang="en-IN" sz="1200" dirty="0">
                <a:latin typeface="Raleway"/>
              </a:rPr>
              <a:t>	SET column1 = expression1,</a:t>
            </a:r>
          </a:p>
          <a:p>
            <a:pPr>
              <a:lnSpc>
                <a:spcPct val="150000"/>
              </a:lnSpc>
            </a:pPr>
            <a:r>
              <a:rPr lang="en-IN" sz="1200" dirty="0">
                <a:latin typeface="Raleway"/>
              </a:rPr>
              <a:t>   	       column2 = expression2,</a:t>
            </a:r>
          </a:p>
          <a:p>
            <a:pPr>
              <a:lnSpc>
                <a:spcPct val="150000"/>
              </a:lnSpc>
            </a:pPr>
            <a:r>
              <a:rPr lang="en-IN" sz="1200" dirty="0">
                <a:latin typeface="Raleway"/>
              </a:rPr>
              <a:t>   	       ...</a:t>
            </a:r>
          </a:p>
          <a:p>
            <a:pPr>
              <a:lnSpc>
                <a:spcPct val="150000"/>
              </a:lnSpc>
            </a:pPr>
            <a:r>
              <a:rPr lang="en-IN" sz="1200" dirty="0">
                <a:latin typeface="Raleway"/>
              </a:rPr>
              <a:t>   	       column_n = expression_n</a:t>
            </a:r>
          </a:p>
          <a:p>
            <a:pPr>
              <a:lnSpc>
                <a:spcPct val="150000"/>
              </a:lnSpc>
            </a:pPr>
            <a:r>
              <a:rPr lang="en-IN" sz="1200" dirty="0">
                <a:latin typeface="Raleway"/>
              </a:rPr>
              <a:t>	[WHERE conditions];</a:t>
            </a:r>
          </a:p>
        </p:txBody>
      </p:sp>
      <p:sp>
        <p:nvSpPr>
          <p:cNvPr id="2" name="Rectangle 1">
            <a:extLst>
              <a:ext uri="{FF2B5EF4-FFF2-40B4-BE49-F238E27FC236}">
                <a16:creationId xmlns:a16="http://schemas.microsoft.com/office/drawing/2014/main" id="{382DEE10-3053-4649-8316-936A82B7AFD8}"/>
              </a:ext>
            </a:extLst>
          </p:cNvPr>
          <p:cNvSpPr/>
          <p:nvPr/>
        </p:nvSpPr>
        <p:spPr>
          <a:xfrm>
            <a:off x="1733533" y="3780490"/>
            <a:ext cx="1670650" cy="300082"/>
          </a:xfrm>
          <a:prstGeom prst="rect">
            <a:avLst/>
          </a:prstGeom>
          <a:solidFill>
            <a:schemeClr val="accent2"/>
          </a:solidFill>
          <a:ln>
            <a:solidFill>
              <a:schemeClr val="accent2"/>
            </a:solidFill>
          </a:ln>
        </p:spPr>
        <p:txBody>
          <a:bodyPr wrap="none">
            <a:spAutoFit/>
          </a:bodyPr>
          <a:lstStyle/>
          <a:p>
            <a:r>
              <a:rPr lang="en-IN" dirty="0">
                <a:solidFill>
                  <a:schemeClr val="bg1"/>
                </a:solidFill>
                <a:latin typeface="Raleway"/>
              </a:rPr>
              <a:t>Updating one table</a:t>
            </a:r>
          </a:p>
        </p:txBody>
      </p:sp>
      <p:sp>
        <p:nvSpPr>
          <p:cNvPr id="10" name="Rectangle 9">
            <a:extLst>
              <a:ext uri="{FF2B5EF4-FFF2-40B4-BE49-F238E27FC236}">
                <a16:creationId xmlns:a16="http://schemas.microsoft.com/office/drawing/2014/main" id="{60C079AE-643E-446E-BF0B-FCF0EF12482D}"/>
              </a:ext>
            </a:extLst>
          </p:cNvPr>
          <p:cNvSpPr/>
          <p:nvPr/>
        </p:nvSpPr>
        <p:spPr>
          <a:xfrm>
            <a:off x="4768555" y="1910713"/>
            <a:ext cx="3613177" cy="1628074"/>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UPDATE table1</a:t>
            </a:r>
          </a:p>
          <a:p>
            <a:pPr>
              <a:lnSpc>
                <a:spcPct val="150000"/>
              </a:lnSpc>
            </a:pPr>
            <a:r>
              <a:rPr lang="en-IN" sz="1200" dirty="0">
                <a:latin typeface="Raleway"/>
              </a:rPr>
              <a:t>	SET column1 = (SELECT expression1</a:t>
            </a:r>
          </a:p>
          <a:p>
            <a:pPr>
              <a:lnSpc>
                <a:spcPct val="150000"/>
              </a:lnSpc>
            </a:pPr>
            <a:r>
              <a:rPr lang="en-IN" sz="1200" dirty="0">
                <a:latin typeface="Raleway"/>
              </a:rPr>
              <a:t>               	FROM table2</a:t>
            </a:r>
          </a:p>
          <a:p>
            <a:pPr>
              <a:lnSpc>
                <a:spcPct val="150000"/>
              </a:lnSpc>
            </a:pPr>
            <a:r>
              <a:rPr lang="en-IN" sz="1200" dirty="0">
                <a:latin typeface="Raleway"/>
              </a:rPr>
              <a:t>              		 WHERE conditions)</a:t>
            </a:r>
          </a:p>
          <a:p>
            <a:pPr>
              <a:lnSpc>
                <a:spcPct val="150000"/>
              </a:lnSpc>
            </a:pPr>
            <a:r>
              <a:rPr lang="en-IN" sz="1200" dirty="0">
                <a:latin typeface="Raleway"/>
              </a:rPr>
              <a:t>	[WHERE conditions];</a:t>
            </a:r>
          </a:p>
        </p:txBody>
      </p:sp>
      <p:sp>
        <p:nvSpPr>
          <p:cNvPr id="12" name="Rectangle 11">
            <a:extLst>
              <a:ext uri="{FF2B5EF4-FFF2-40B4-BE49-F238E27FC236}">
                <a16:creationId xmlns:a16="http://schemas.microsoft.com/office/drawing/2014/main" id="{6E96B7F5-FDC3-42D9-BE53-AAD882323516}"/>
              </a:ext>
            </a:extLst>
          </p:cNvPr>
          <p:cNvSpPr/>
          <p:nvPr/>
        </p:nvSpPr>
        <p:spPr>
          <a:xfrm>
            <a:off x="4572000" y="3783739"/>
            <a:ext cx="3982180" cy="300082"/>
          </a:xfrm>
          <a:prstGeom prst="rect">
            <a:avLst/>
          </a:prstGeom>
          <a:solidFill>
            <a:schemeClr val="accent2"/>
          </a:solidFill>
          <a:ln>
            <a:solidFill>
              <a:schemeClr val="accent2"/>
            </a:solidFill>
          </a:ln>
        </p:spPr>
        <p:txBody>
          <a:bodyPr wrap="none">
            <a:spAutoFit/>
          </a:bodyPr>
          <a:lstStyle/>
          <a:p>
            <a:r>
              <a:rPr lang="en-IN" dirty="0">
                <a:solidFill>
                  <a:schemeClr val="bg1"/>
                </a:solidFill>
                <a:latin typeface="Raleway"/>
              </a:rPr>
              <a:t>Updating one table with data from another table</a:t>
            </a:r>
          </a:p>
        </p:txBody>
      </p:sp>
    </p:spTree>
    <p:extLst>
      <p:ext uri="{BB962C8B-B14F-4D97-AF65-F5344CB8AC3E}">
        <p14:creationId xmlns:p14="http://schemas.microsoft.com/office/powerpoint/2010/main" val="148214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751674"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3600" dirty="0"/>
              <a:t>GROUP BY Clause</a:t>
            </a:r>
            <a:endParaRPr lang="en-US" sz="3600" dirty="0"/>
          </a:p>
        </p:txBody>
      </p:sp>
      <p:sp>
        <p:nvSpPr>
          <p:cNvPr id="3" name="Rectangle 2">
            <a:extLst>
              <a:ext uri="{FF2B5EF4-FFF2-40B4-BE49-F238E27FC236}">
                <a16:creationId xmlns:a16="http://schemas.microsoft.com/office/drawing/2014/main" id="{F0CF450F-767F-474D-8DD3-3E2868D133EC}"/>
              </a:ext>
            </a:extLst>
          </p:cNvPr>
          <p:cNvSpPr/>
          <p:nvPr/>
        </p:nvSpPr>
        <p:spPr>
          <a:xfrm>
            <a:off x="472328" y="832053"/>
            <a:ext cx="7774364" cy="859210"/>
          </a:xfrm>
          <a:prstGeom prst="rect">
            <a:avLst/>
          </a:prstGeom>
        </p:spPr>
        <p:txBody>
          <a:bodyPr wrap="square">
            <a:spAutoFit/>
          </a:bodyPr>
          <a:lstStyle/>
          <a:p>
            <a:pPr>
              <a:lnSpc>
                <a:spcPct val="200000"/>
              </a:lnSpc>
            </a:pPr>
            <a:r>
              <a:rPr lang="en-IN" dirty="0">
                <a:latin typeface="Raleway"/>
              </a:rPr>
              <a:t>It is used in a SELECT statement to collect data across multiple records and group the results by one or more columns.</a:t>
            </a:r>
          </a:p>
        </p:txBody>
      </p:sp>
      <p:sp>
        <p:nvSpPr>
          <p:cNvPr id="4" name="Rectangle 3">
            <a:extLst>
              <a:ext uri="{FF2B5EF4-FFF2-40B4-BE49-F238E27FC236}">
                <a16:creationId xmlns:a16="http://schemas.microsoft.com/office/drawing/2014/main" id="{5D44C488-891A-4197-AA1C-F6AEC3C509D5}"/>
              </a:ext>
            </a:extLst>
          </p:cNvPr>
          <p:cNvSpPr/>
          <p:nvPr/>
        </p:nvSpPr>
        <p:spPr>
          <a:xfrm>
            <a:off x="1607456" y="2233687"/>
            <a:ext cx="5929087" cy="1628074"/>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SELECT expression1, expression2, ... expression_n, </a:t>
            </a:r>
          </a:p>
          <a:p>
            <a:pPr>
              <a:lnSpc>
                <a:spcPct val="150000"/>
              </a:lnSpc>
            </a:pPr>
            <a:r>
              <a:rPr lang="en-IN" sz="1200" dirty="0">
                <a:latin typeface="Raleway"/>
              </a:rPr>
              <a:t>     	  aggregate_function (aggregate_expression)</a:t>
            </a:r>
          </a:p>
          <a:p>
            <a:pPr>
              <a:lnSpc>
                <a:spcPct val="150000"/>
              </a:lnSpc>
            </a:pPr>
            <a:r>
              <a:rPr lang="en-IN" sz="1200" dirty="0">
                <a:latin typeface="Raleway"/>
              </a:rPr>
              <a:t>	FROM tables</a:t>
            </a:r>
          </a:p>
          <a:p>
            <a:pPr>
              <a:lnSpc>
                <a:spcPct val="150000"/>
              </a:lnSpc>
            </a:pPr>
            <a:r>
              <a:rPr lang="en-IN" sz="1200" dirty="0">
                <a:latin typeface="Raleway"/>
              </a:rPr>
              <a:t>	   [WHERE conditions]</a:t>
            </a:r>
          </a:p>
          <a:p>
            <a:pPr>
              <a:lnSpc>
                <a:spcPct val="150000"/>
              </a:lnSpc>
            </a:pPr>
            <a:r>
              <a:rPr lang="en-IN" sz="1200" dirty="0">
                <a:latin typeface="Raleway"/>
              </a:rPr>
              <a:t>	GROUP BY expression1, expression2, ... expression_n;</a:t>
            </a:r>
          </a:p>
        </p:txBody>
      </p:sp>
    </p:spTree>
    <p:extLst>
      <p:ext uri="{BB962C8B-B14F-4D97-AF65-F5344CB8AC3E}">
        <p14:creationId xmlns:p14="http://schemas.microsoft.com/office/powerpoint/2010/main" val="389424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751674"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3600" dirty="0"/>
              <a:t>ORDER BY Clause</a:t>
            </a:r>
            <a:endParaRPr lang="en-US" sz="3600" dirty="0"/>
          </a:p>
        </p:txBody>
      </p:sp>
      <p:sp>
        <p:nvSpPr>
          <p:cNvPr id="3" name="Rectangle 2">
            <a:extLst>
              <a:ext uri="{FF2B5EF4-FFF2-40B4-BE49-F238E27FC236}">
                <a16:creationId xmlns:a16="http://schemas.microsoft.com/office/drawing/2014/main" id="{F0CF450F-767F-474D-8DD3-3E2868D133EC}"/>
              </a:ext>
            </a:extLst>
          </p:cNvPr>
          <p:cNvSpPr/>
          <p:nvPr/>
        </p:nvSpPr>
        <p:spPr>
          <a:xfrm>
            <a:off x="472328" y="832053"/>
            <a:ext cx="7774364" cy="859210"/>
          </a:xfrm>
          <a:prstGeom prst="rect">
            <a:avLst/>
          </a:prstGeom>
        </p:spPr>
        <p:txBody>
          <a:bodyPr wrap="square">
            <a:spAutoFit/>
          </a:bodyPr>
          <a:lstStyle/>
          <a:p>
            <a:pPr>
              <a:lnSpc>
                <a:spcPct val="200000"/>
              </a:lnSpc>
            </a:pPr>
            <a:r>
              <a:rPr lang="en-IN" dirty="0">
                <a:latin typeface="Raleway"/>
              </a:rPr>
              <a:t>It is used to sort records in your result set. The ORDER BY clause can only be used in SELECT statements.</a:t>
            </a:r>
          </a:p>
        </p:txBody>
      </p:sp>
      <p:sp>
        <p:nvSpPr>
          <p:cNvPr id="4" name="Rectangle 3">
            <a:extLst>
              <a:ext uri="{FF2B5EF4-FFF2-40B4-BE49-F238E27FC236}">
                <a16:creationId xmlns:a16="http://schemas.microsoft.com/office/drawing/2014/main" id="{5D44C488-891A-4197-AA1C-F6AEC3C509D5}"/>
              </a:ext>
            </a:extLst>
          </p:cNvPr>
          <p:cNvSpPr/>
          <p:nvPr/>
        </p:nvSpPr>
        <p:spPr>
          <a:xfrm>
            <a:off x="1607456" y="2233687"/>
            <a:ext cx="5929087" cy="1351075"/>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SELECT expressions</a:t>
            </a:r>
          </a:p>
          <a:p>
            <a:pPr>
              <a:lnSpc>
                <a:spcPct val="150000"/>
              </a:lnSpc>
            </a:pPr>
            <a:r>
              <a:rPr lang="en-IN" sz="1200" dirty="0">
                <a:latin typeface="Raleway"/>
              </a:rPr>
              <a:t>	   FROM tables</a:t>
            </a:r>
          </a:p>
          <a:p>
            <a:pPr>
              <a:lnSpc>
                <a:spcPct val="150000"/>
              </a:lnSpc>
            </a:pPr>
            <a:r>
              <a:rPr lang="en-IN" sz="1200" dirty="0">
                <a:latin typeface="Raleway"/>
              </a:rPr>
              <a:t>	   [WHERE conditions]</a:t>
            </a:r>
          </a:p>
          <a:p>
            <a:pPr>
              <a:lnSpc>
                <a:spcPct val="150000"/>
              </a:lnSpc>
            </a:pPr>
            <a:r>
              <a:rPr lang="en-IN" sz="1200" dirty="0">
                <a:latin typeface="Raleway"/>
              </a:rPr>
              <a:t>	ORDER BY expression [ ASC | DESC ];</a:t>
            </a:r>
          </a:p>
        </p:txBody>
      </p:sp>
    </p:spTree>
    <p:extLst>
      <p:ext uri="{BB962C8B-B14F-4D97-AF65-F5344CB8AC3E}">
        <p14:creationId xmlns:p14="http://schemas.microsoft.com/office/powerpoint/2010/main" val="96891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751674"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3600" dirty="0"/>
              <a:t>HAVING Clause</a:t>
            </a:r>
            <a:endParaRPr lang="en-US" sz="3600" dirty="0"/>
          </a:p>
        </p:txBody>
      </p:sp>
      <p:sp>
        <p:nvSpPr>
          <p:cNvPr id="3" name="Rectangle 2">
            <a:extLst>
              <a:ext uri="{FF2B5EF4-FFF2-40B4-BE49-F238E27FC236}">
                <a16:creationId xmlns:a16="http://schemas.microsoft.com/office/drawing/2014/main" id="{F0CF450F-767F-474D-8DD3-3E2868D133EC}"/>
              </a:ext>
            </a:extLst>
          </p:cNvPr>
          <p:cNvSpPr/>
          <p:nvPr/>
        </p:nvSpPr>
        <p:spPr>
          <a:xfrm>
            <a:off x="472328" y="832053"/>
            <a:ext cx="7774364" cy="859210"/>
          </a:xfrm>
          <a:prstGeom prst="rect">
            <a:avLst/>
          </a:prstGeom>
        </p:spPr>
        <p:txBody>
          <a:bodyPr wrap="square">
            <a:spAutoFit/>
          </a:bodyPr>
          <a:lstStyle/>
          <a:p>
            <a:pPr>
              <a:lnSpc>
                <a:spcPct val="200000"/>
              </a:lnSpc>
            </a:pPr>
            <a:r>
              <a:rPr lang="en-IN" dirty="0">
                <a:latin typeface="Raleway"/>
              </a:rPr>
              <a:t>It is used in combination with the GROUP BY clause to restrict the groups of returned rows to only those whose condition is TRUE.</a:t>
            </a:r>
          </a:p>
        </p:txBody>
      </p:sp>
      <p:sp>
        <p:nvSpPr>
          <p:cNvPr id="4" name="Rectangle 3">
            <a:extLst>
              <a:ext uri="{FF2B5EF4-FFF2-40B4-BE49-F238E27FC236}">
                <a16:creationId xmlns:a16="http://schemas.microsoft.com/office/drawing/2014/main" id="{5D44C488-891A-4197-AA1C-F6AEC3C509D5}"/>
              </a:ext>
            </a:extLst>
          </p:cNvPr>
          <p:cNvSpPr/>
          <p:nvPr/>
        </p:nvSpPr>
        <p:spPr>
          <a:xfrm>
            <a:off x="1607456" y="2233687"/>
            <a:ext cx="5929087" cy="1905073"/>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SELECT expression1, expression2, ... expression_n, </a:t>
            </a:r>
          </a:p>
          <a:p>
            <a:pPr>
              <a:lnSpc>
                <a:spcPct val="150000"/>
              </a:lnSpc>
            </a:pPr>
            <a:r>
              <a:rPr lang="en-IN" sz="1200" dirty="0">
                <a:latin typeface="Raleway"/>
              </a:rPr>
              <a:t>      	 aggregate_function (aggregate_expression)</a:t>
            </a:r>
          </a:p>
          <a:p>
            <a:pPr>
              <a:lnSpc>
                <a:spcPct val="150000"/>
              </a:lnSpc>
            </a:pPr>
            <a:r>
              <a:rPr lang="en-IN" sz="1200" dirty="0">
                <a:latin typeface="Raleway"/>
              </a:rPr>
              <a:t>	FROM tables</a:t>
            </a:r>
          </a:p>
          <a:p>
            <a:pPr>
              <a:lnSpc>
                <a:spcPct val="150000"/>
              </a:lnSpc>
            </a:pPr>
            <a:r>
              <a:rPr lang="en-IN" sz="1200" dirty="0">
                <a:latin typeface="Raleway"/>
              </a:rPr>
              <a:t>	[WHERE conditions]</a:t>
            </a:r>
          </a:p>
          <a:p>
            <a:pPr>
              <a:lnSpc>
                <a:spcPct val="150000"/>
              </a:lnSpc>
            </a:pPr>
            <a:r>
              <a:rPr lang="en-IN" sz="1200" dirty="0">
                <a:latin typeface="Raleway"/>
              </a:rPr>
              <a:t>	GROUP BY expression1, expression2, ... expression_n</a:t>
            </a:r>
          </a:p>
          <a:p>
            <a:pPr>
              <a:lnSpc>
                <a:spcPct val="150000"/>
              </a:lnSpc>
            </a:pPr>
            <a:r>
              <a:rPr lang="en-IN" sz="1200" dirty="0">
                <a:latin typeface="Raleway"/>
              </a:rPr>
              <a:t>	HAVING having_condition;</a:t>
            </a:r>
          </a:p>
        </p:txBody>
      </p:sp>
    </p:spTree>
    <p:extLst>
      <p:ext uri="{BB962C8B-B14F-4D97-AF65-F5344CB8AC3E}">
        <p14:creationId xmlns:p14="http://schemas.microsoft.com/office/powerpoint/2010/main" val="2469753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751674"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3600" dirty="0"/>
              <a:t>BETWEEN Condition</a:t>
            </a:r>
            <a:endParaRPr lang="en-US" sz="3600" dirty="0"/>
          </a:p>
        </p:txBody>
      </p:sp>
      <p:sp>
        <p:nvSpPr>
          <p:cNvPr id="3" name="Rectangle 2">
            <a:extLst>
              <a:ext uri="{FF2B5EF4-FFF2-40B4-BE49-F238E27FC236}">
                <a16:creationId xmlns:a16="http://schemas.microsoft.com/office/drawing/2014/main" id="{F0CF450F-767F-474D-8DD3-3E2868D133EC}"/>
              </a:ext>
            </a:extLst>
          </p:cNvPr>
          <p:cNvSpPr/>
          <p:nvPr/>
        </p:nvSpPr>
        <p:spPr>
          <a:xfrm>
            <a:off x="472328" y="832053"/>
            <a:ext cx="7774364" cy="443711"/>
          </a:xfrm>
          <a:prstGeom prst="rect">
            <a:avLst/>
          </a:prstGeom>
        </p:spPr>
        <p:txBody>
          <a:bodyPr wrap="square">
            <a:spAutoFit/>
          </a:bodyPr>
          <a:lstStyle/>
          <a:p>
            <a:pPr>
              <a:lnSpc>
                <a:spcPct val="200000"/>
              </a:lnSpc>
            </a:pPr>
            <a:r>
              <a:rPr lang="en-IN" dirty="0">
                <a:latin typeface="Raleway"/>
              </a:rPr>
              <a:t>It is used to retrieve values within a range in a SELECT, INSERT, UPDATE, or DELETE statement.</a:t>
            </a:r>
          </a:p>
        </p:txBody>
      </p:sp>
      <p:sp>
        <p:nvSpPr>
          <p:cNvPr id="4" name="Rectangle 3">
            <a:extLst>
              <a:ext uri="{FF2B5EF4-FFF2-40B4-BE49-F238E27FC236}">
                <a16:creationId xmlns:a16="http://schemas.microsoft.com/office/drawing/2014/main" id="{5D44C488-891A-4197-AA1C-F6AEC3C509D5}"/>
              </a:ext>
            </a:extLst>
          </p:cNvPr>
          <p:cNvSpPr/>
          <p:nvPr/>
        </p:nvSpPr>
        <p:spPr>
          <a:xfrm>
            <a:off x="1607456" y="2233687"/>
            <a:ext cx="5929087" cy="520079"/>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expression BETWEEN value1 AND value2;</a:t>
            </a:r>
          </a:p>
        </p:txBody>
      </p:sp>
    </p:spTree>
    <p:extLst>
      <p:ext uri="{BB962C8B-B14F-4D97-AF65-F5344CB8AC3E}">
        <p14:creationId xmlns:p14="http://schemas.microsoft.com/office/powerpoint/2010/main" val="1427439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2362085" y="2283272"/>
            <a:ext cx="5440225" cy="576956"/>
          </a:xfrm>
        </p:spPr>
        <p:txBody>
          <a:bodyPr anchor="ctr"/>
          <a:lstStyle/>
          <a:p>
            <a:pPr algn="ctr"/>
            <a:r>
              <a:rPr lang="en-US" dirty="0"/>
              <a:t>PL/SQL: Operators</a:t>
            </a:r>
          </a:p>
        </p:txBody>
      </p:sp>
    </p:spTree>
    <p:extLst>
      <p:ext uri="{BB962C8B-B14F-4D97-AF65-F5344CB8AC3E}">
        <p14:creationId xmlns:p14="http://schemas.microsoft.com/office/powerpoint/2010/main" val="1929353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PL/SQL: Operators</a:t>
            </a:r>
          </a:p>
        </p:txBody>
      </p:sp>
      <p:sp>
        <p:nvSpPr>
          <p:cNvPr id="3" name="Rectangle 2">
            <a:extLst>
              <a:ext uri="{FF2B5EF4-FFF2-40B4-BE49-F238E27FC236}">
                <a16:creationId xmlns:a16="http://schemas.microsoft.com/office/drawing/2014/main" id="{F0CF450F-767F-474D-8DD3-3E2868D133EC}"/>
              </a:ext>
            </a:extLst>
          </p:cNvPr>
          <p:cNvSpPr/>
          <p:nvPr/>
        </p:nvSpPr>
        <p:spPr>
          <a:xfrm>
            <a:off x="472328" y="934605"/>
            <a:ext cx="8054984" cy="859210"/>
          </a:xfrm>
          <a:prstGeom prst="rect">
            <a:avLst/>
          </a:prstGeom>
        </p:spPr>
        <p:txBody>
          <a:bodyPr wrap="square">
            <a:spAutoFit/>
          </a:bodyPr>
          <a:lstStyle/>
          <a:p>
            <a:pPr>
              <a:lnSpc>
                <a:spcPct val="200000"/>
              </a:lnSpc>
            </a:pPr>
            <a:r>
              <a:rPr lang="en-IN" dirty="0">
                <a:latin typeface="Raleway"/>
              </a:rPr>
              <a:t>An operator is a symbol that manipulates individual data items called operands or arguments. Operators are represented by special characters or by keywords.</a:t>
            </a:r>
          </a:p>
        </p:txBody>
      </p:sp>
      <p:grpSp>
        <p:nvGrpSpPr>
          <p:cNvPr id="5" name="Group 4">
            <a:extLst>
              <a:ext uri="{FF2B5EF4-FFF2-40B4-BE49-F238E27FC236}">
                <a16:creationId xmlns:a16="http://schemas.microsoft.com/office/drawing/2014/main" id="{30C5FF47-1BCA-4A7A-B34E-999576533CF4}"/>
              </a:ext>
            </a:extLst>
          </p:cNvPr>
          <p:cNvGrpSpPr/>
          <p:nvPr/>
        </p:nvGrpSpPr>
        <p:grpSpPr>
          <a:xfrm>
            <a:off x="1246715" y="2012947"/>
            <a:ext cx="6513836" cy="2602588"/>
            <a:chOff x="1315081" y="1992364"/>
            <a:chExt cx="6513836" cy="2602588"/>
          </a:xfrm>
        </p:grpSpPr>
        <p:sp>
          <p:nvSpPr>
            <p:cNvPr id="6" name="Freeform: Shape 5">
              <a:extLst>
                <a:ext uri="{FF2B5EF4-FFF2-40B4-BE49-F238E27FC236}">
                  <a16:creationId xmlns:a16="http://schemas.microsoft.com/office/drawing/2014/main" id="{C3B2BCAB-049C-4C78-A62C-39957006F5FB}"/>
                </a:ext>
              </a:extLst>
            </p:cNvPr>
            <p:cNvSpPr/>
            <p:nvPr/>
          </p:nvSpPr>
          <p:spPr>
            <a:xfrm>
              <a:off x="5295005" y="4151474"/>
              <a:ext cx="279497" cy="91440"/>
            </a:xfrm>
            <a:custGeom>
              <a:avLst/>
              <a:gdLst/>
              <a:ahLst/>
              <a:cxnLst/>
              <a:rect l="0" t="0" r="0" b="0"/>
              <a:pathLst>
                <a:path>
                  <a:moveTo>
                    <a:pt x="0" y="45720"/>
                  </a:moveTo>
                  <a:lnTo>
                    <a:pt x="279497" y="45720"/>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2CA141E0-43A8-4882-B6F2-37782B230729}"/>
                </a:ext>
              </a:extLst>
            </p:cNvPr>
            <p:cNvSpPr/>
            <p:nvPr/>
          </p:nvSpPr>
          <p:spPr>
            <a:xfrm>
              <a:off x="2712570" y="3280895"/>
              <a:ext cx="279497" cy="916298"/>
            </a:xfrm>
            <a:custGeom>
              <a:avLst/>
              <a:gdLst/>
              <a:ahLst/>
              <a:cxnLst/>
              <a:rect l="0" t="0" r="0" b="0"/>
              <a:pathLst>
                <a:path>
                  <a:moveTo>
                    <a:pt x="0" y="0"/>
                  </a:moveTo>
                  <a:lnTo>
                    <a:pt x="139748" y="0"/>
                  </a:lnTo>
                  <a:lnTo>
                    <a:pt x="139748" y="916298"/>
                  </a:lnTo>
                  <a:lnTo>
                    <a:pt x="279497" y="916298"/>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13C0CE58-C5D3-4AAF-9D9E-889B80285C83}"/>
                </a:ext>
              </a:extLst>
            </p:cNvPr>
            <p:cNvSpPr/>
            <p:nvPr/>
          </p:nvSpPr>
          <p:spPr>
            <a:xfrm>
              <a:off x="5295005" y="3222801"/>
              <a:ext cx="279497" cy="91440"/>
            </a:xfrm>
            <a:custGeom>
              <a:avLst/>
              <a:gdLst/>
              <a:ahLst/>
              <a:cxnLst/>
              <a:rect l="0" t="0" r="0" b="0"/>
              <a:pathLst>
                <a:path>
                  <a:moveTo>
                    <a:pt x="0" y="45720"/>
                  </a:moveTo>
                  <a:lnTo>
                    <a:pt x="279497" y="45720"/>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2" name="Freeform: Shape 11">
              <a:extLst>
                <a:ext uri="{FF2B5EF4-FFF2-40B4-BE49-F238E27FC236}">
                  <a16:creationId xmlns:a16="http://schemas.microsoft.com/office/drawing/2014/main" id="{E09BA789-EF47-4BF5-AB07-7C5181A263F2}"/>
                </a:ext>
              </a:extLst>
            </p:cNvPr>
            <p:cNvSpPr/>
            <p:nvPr/>
          </p:nvSpPr>
          <p:spPr>
            <a:xfrm>
              <a:off x="2712570" y="3222801"/>
              <a:ext cx="279497" cy="91440"/>
            </a:xfrm>
            <a:custGeom>
              <a:avLst/>
              <a:gdLst/>
              <a:ahLst/>
              <a:cxnLst/>
              <a:rect l="0" t="0" r="0" b="0"/>
              <a:pathLst>
                <a:path>
                  <a:moveTo>
                    <a:pt x="0" y="58094"/>
                  </a:moveTo>
                  <a:lnTo>
                    <a:pt x="139748" y="58094"/>
                  </a:lnTo>
                  <a:lnTo>
                    <a:pt x="139748" y="45720"/>
                  </a:lnTo>
                  <a:lnTo>
                    <a:pt x="279497" y="4572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4" name="Freeform: Shape 13">
              <a:extLst>
                <a:ext uri="{FF2B5EF4-FFF2-40B4-BE49-F238E27FC236}">
                  <a16:creationId xmlns:a16="http://schemas.microsoft.com/office/drawing/2014/main" id="{6548BAD2-C77F-40AC-8133-FFE5142D7859}"/>
                </a:ext>
              </a:extLst>
            </p:cNvPr>
            <p:cNvSpPr/>
            <p:nvPr/>
          </p:nvSpPr>
          <p:spPr>
            <a:xfrm>
              <a:off x="5295005" y="2319265"/>
              <a:ext cx="279497" cy="91440"/>
            </a:xfrm>
            <a:custGeom>
              <a:avLst/>
              <a:gdLst/>
              <a:ahLst/>
              <a:cxnLst/>
              <a:rect l="0" t="0" r="0" b="0"/>
              <a:pathLst>
                <a:path>
                  <a:moveTo>
                    <a:pt x="0" y="45720"/>
                  </a:moveTo>
                  <a:lnTo>
                    <a:pt x="279497" y="45720"/>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5" name="Freeform: Shape 14">
              <a:extLst>
                <a:ext uri="{FF2B5EF4-FFF2-40B4-BE49-F238E27FC236}">
                  <a16:creationId xmlns:a16="http://schemas.microsoft.com/office/drawing/2014/main" id="{93D3EE3B-9CD3-4FD3-BF6F-49903AC949E7}"/>
                </a:ext>
              </a:extLst>
            </p:cNvPr>
            <p:cNvSpPr/>
            <p:nvPr/>
          </p:nvSpPr>
          <p:spPr>
            <a:xfrm>
              <a:off x="2712570" y="2364985"/>
              <a:ext cx="279497" cy="915910"/>
            </a:xfrm>
            <a:custGeom>
              <a:avLst/>
              <a:gdLst/>
              <a:ahLst/>
              <a:cxnLst/>
              <a:rect l="0" t="0" r="0" b="0"/>
              <a:pathLst>
                <a:path>
                  <a:moveTo>
                    <a:pt x="0" y="915910"/>
                  </a:moveTo>
                  <a:lnTo>
                    <a:pt x="139748" y="915910"/>
                  </a:lnTo>
                  <a:lnTo>
                    <a:pt x="139748" y="0"/>
                  </a:lnTo>
                  <a:lnTo>
                    <a:pt x="279497" y="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6" name="Freeform: Shape 15">
              <a:extLst>
                <a:ext uri="{FF2B5EF4-FFF2-40B4-BE49-F238E27FC236}">
                  <a16:creationId xmlns:a16="http://schemas.microsoft.com/office/drawing/2014/main" id="{58C13EA8-514F-4299-A3A3-484452F5E6E4}"/>
                </a:ext>
              </a:extLst>
            </p:cNvPr>
            <p:cNvSpPr/>
            <p:nvPr/>
          </p:nvSpPr>
          <p:spPr>
            <a:xfrm>
              <a:off x="1315081" y="3067778"/>
              <a:ext cx="1397489" cy="426234"/>
            </a:xfrm>
            <a:custGeom>
              <a:avLst/>
              <a:gdLst>
                <a:gd name="connsiteX0" fmla="*/ 0 w 1397489"/>
                <a:gd name="connsiteY0" fmla="*/ 0 h 426234"/>
                <a:gd name="connsiteX1" fmla="*/ 1397489 w 1397489"/>
                <a:gd name="connsiteY1" fmla="*/ 0 h 426234"/>
                <a:gd name="connsiteX2" fmla="*/ 1397489 w 1397489"/>
                <a:gd name="connsiteY2" fmla="*/ 426234 h 426234"/>
                <a:gd name="connsiteX3" fmla="*/ 0 w 1397489"/>
                <a:gd name="connsiteY3" fmla="*/ 426234 h 426234"/>
                <a:gd name="connsiteX4" fmla="*/ 0 w 1397489"/>
                <a:gd name="connsiteY4" fmla="*/ 0 h 426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489" h="426234">
                  <a:moveTo>
                    <a:pt x="0" y="0"/>
                  </a:moveTo>
                  <a:lnTo>
                    <a:pt x="1397489" y="0"/>
                  </a:lnTo>
                  <a:lnTo>
                    <a:pt x="1397489" y="426234"/>
                  </a:lnTo>
                  <a:lnTo>
                    <a:pt x="0" y="4262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200" kern="1200" dirty="0">
                  <a:latin typeface="Raleway"/>
                </a:rPr>
                <a:t>PL/SQL Operators</a:t>
              </a:r>
              <a:endParaRPr lang="en-IN" sz="1200" kern="1200" dirty="0">
                <a:latin typeface="Raleway"/>
              </a:endParaRPr>
            </a:p>
          </p:txBody>
        </p:sp>
        <p:sp>
          <p:nvSpPr>
            <p:cNvPr id="17" name="Freeform: Shape 16">
              <a:extLst>
                <a:ext uri="{FF2B5EF4-FFF2-40B4-BE49-F238E27FC236}">
                  <a16:creationId xmlns:a16="http://schemas.microsoft.com/office/drawing/2014/main" id="{F59FA2CC-DCB1-4E76-B1ED-A8F0B33B0F80}"/>
                </a:ext>
              </a:extLst>
            </p:cNvPr>
            <p:cNvSpPr/>
            <p:nvPr/>
          </p:nvSpPr>
          <p:spPr>
            <a:xfrm>
              <a:off x="2992068" y="2046590"/>
              <a:ext cx="2302936" cy="636789"/>
            </a:xfrm>
            <a:custGeom>
              <a:avLst/>
              <a:gdLst>
                <a:gd name="connsiteX0" fmla="*/ 0 w 2302936"/>
                <a:gd name="connsiteY0" fmla="*/ 0 h 636789"/>
                <a:gd name="connsiteX1" fmla="*/ 2302936 w 2302936"/>
                <a:gd name="connsiteY1" fmla="*/ 0 h 636789"/>
                <a:gd name="connsiteX2" fmla="*/ 2302936 w 2302936"/>
                <a:gd name="connsiteY2" fmla="*/ 636789 h 636789"/>
                <a:gd name="connsiteX3" fmla="*/ 0 w 2302936"/>
                <a:gd name="connsiteY3" fmla="*/ 636789 h 636789"/>
                <a:gd name="connsiteX4" fmla="*/ 0 w 2302936"/>
                <a:gd name="connsiteY4" fmla="*/ 0 h 636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936" h="636789">
                  <a:moveTo>
                    <a:pt x="0" y="0"/>
                  </a:moveTo>
                  <a:lnTo>
                    <a:pt x="2302936" y="0"/>
                  </a:lnTo>
                  <a:lnTo>
                    <a:pt x="2302936" y="636789"/>
                  </a:lnTo>
                  <a:lnTo>
                    <a:pt x="0" y="636789"/>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Raleway"/>
                </a:rPr>
                <a:t>Unary </a:t>
              </a:r>
              <a:r>
                <a:rPr lang="en-US" sz="1100" dirty="0">
                  <a:latin typeface="Raleway"/>
                </a:rPr>
                <a:t>o</a:t>
              </a:r>
              <a:r>
                <a:rPr lang="en-US" sz="1100" kern="1200" dirty="0">
                  <a:latin typeface="Raleway"/>
                </a:rPr>
                <a:t>perators</a:t>
              </a:r>
              <a:endParaRPr lang="en-IN" sz="1100" kern="1200" dirty="0">
                <a:latin typeface="Raleway"/>
              </a:endParaRPr>
            </a:p>
          </p:txBody>
        </p:sp>
        <p:sp>
          <p:nvSpPr>
            <p:cNvPr id="18" name="Freeform: Shape 17">
              <a:extLst>
                <a:ext uri="{FF2B5EF4-FFF2-40B4-BE49-F238E27FC236}">
                  <a16:creationId xmlns:a16="http://schemas.microsoft.com/office/drawing/2014/main" id="{218A2069-1BD0-43F4-9AC7-ED1998F0D260}"/>
                </a:ext>
              </a:extLst>
            </p:cNvPr>
            <p:cNvSpPr/>
            <p:nvPr/>
          </p:nvSpPr>
          <p:spPr>
            <a:xfrm>
              <a:off x="5574502" y="1992364"/>
              <a:ext cx="2254415" cy="745240"/>
            </a:xfrm>
            <a:custGeom>
              <a:avLst/>
              <a:gdLst>
                <a:gd name="connsiteX0" fmla="*/ 0 w 2254415"/>
                <a:gd name="connsiteY0" fmla="*/ 0 h 745240"/>
                <a:gd name="connsiteX1" fmla="*/ 2254415 w 2254415"/>
                <a:gd name="connsiteY1" fmla="*/ 0 h 745240"/>
                <a:gd name="connsiteX2" fmla="*/ 2254415 w 2254415"/>
                <a:gd name="connsiteY2" fmla="*/ 745240 h 745240"/>
                <a:gd name="connsiteX3" fmla="*/ 0 w 2254415"/>
                <a:gd name="connsiteY3" fmla="*/ 745240 h 745240"/>
                <a:gd name="connsiteX4" fmla="*/ 0 w 2254415"/>
                <a:gd name="connsiteY4" fmla="*/ 0 h 74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415" h="745240">
                  <a:moveTo>
                    <a:pt x="0" y="0"/>
                  </a:moveTo>
                  <a:lnTo>
                    <a:pt x="2254415" y="0"/>
                  </a:lnTo>
                  <a:lnTo>
                    <a:pt x="2254415" y="745240"/>
                  </a:lnTo>
                  <a:lnTo>
                    <a:pt x="0" y="745240"/>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i="0" kern="1200" dirty="0">
                  <a:latin typeface="Raleway"/>
                </a:rPr>
                <a:t>Operates on only one operand</a:t>
              </a:r>
            </a:p>
            <a:p>
              <a:pPr marL="0" lvl="0" indent="0" algn="ctr" defTabSz="488950">
                <a:lnSpc>
                  <a:spcPct val="90000"/>
                </a:lnSpc>
                <a:spcBef>
                  <a:spcPct val="0"/>
                </a:spcBef>
                <a:spcAft>
                  <a:spcPct val="35000"/>
                </a:spcAft>
                <a:buNone/>
              </a:pPr>
              <a:endParaRPr lang="en-IN" sz="1100" b="0" i="0" kern="1200" dirty="0">
                <a:latin typeface="Raleway"/>
              </a:endParaRPr>
            </a:p>
            <a:p>
              <a:pPr marL="0" lvl="0" indent="0" algn="ctr" defTabSz="488950">
                <a:lnSpc>
                  <a:spcPct val="90000"/>
                </a:lnSpc>
                <a:spcBef>
                  <a:spcPct val="0"/>
                </a:spcBef>
                <a:spcAft>
                  <a:spcPct val="35000"/>
                </a:spcAft>
                <a:buNone/>
              </a:pPr>
              <a:r>
                <a:rPr lang="en-IN" sz="1100" b="1" i="0" kern="1200" dirty="0">
                  <a:solidFill>
                    <a:schemeClr val="tx1"/>
                  </a:solidFill>
                  <a:latin typeface="Raleway"/>
                </a:rPr>
                <a:t>operator</a:t>
              </a:r>
              <a:r>
                <a:rPr lang="en-IN" sz="1100" b="1" i="0" kern="1200" dirty="0">
                  <a:latin typeface="Raleway"/>
                </a:rPr>
                <a:t> operand  </a:t>
              </a:r>
              <a:endParaRPr lang="en-IN" sz="1100" b="1" kern="1200" dirty="0">
                <a:latin typeface="Raleway"/>
              </a:endParaRPr>
            </a:p>
          </p:txBody>
        </p:sp>
        <p:sp>
          <p:nvSpPr>
            <p:cNvPr id="19" name="Freeform: Shape 18">
              <a:extLst>
                <a:ext uri="{FF2B5EF4-FFF2-40B4-BE49-F238E27FC236}">
                  <a16:creationId xmlns:a16="http://schemas.microsoft.com/office/drawing/2014/main" id="{E2400CCD-2123-4EF1-849A-3CEAA7B9DE3E}"/>
                </a:ext>
              </a:extLst>
            </p:cNvPr>
            <p:cNvSpPr/>
            <p:nvPr/>
          </p:nvSpPr>
          <p:spPr>
            <a:xfrm>
              <a:off x="2992068" y="2981991"/>
              <a:ext cx="2302936" cy="573059"/>
            </a:xfrm>
            <a:custGeom>
              <a:avLst/>
              <a:gdLst>
                <a:gd name="connsiteX0" fmla="*/ 0 w 2302936"/>
                <a:gd name="connsiteY0" fmla="*/ 0 h 573059"/>
                <a:gd name="connsiteX1" fmla="*/ 2302936 w 2302936"/>
                <a:gd name="connsiteY1" fmla="*/ 0 h 573059"/>
                <a:gd name="connsiteX2" fmla="*/ 2302936 w 2302936"/>
                <a:gd name="connsiteY2" fmla="*/ 573059 h 573059"/>
                <a:gd name="connsiteX3" fmla="*/ 0 w 2302936"/>
                <a:gd name="connsiteY3" fmla="*/ 573059 h 573059"/>
                <a:gd name="connsiteX4" fmla="*/ 0 w 2302936"/>
                <a:gd name="connsiteY4" fmla="*/ 0 h 573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936" h="573059">
                  <a:moveTo>
                    <a:pt x="0" y="0"/>
                  </a:moveTo>
                  <a:lnTo>
                    <a:pt x="2302936" y="0"/>
                  </a:lnTo>
                  <a:lnTo>
                    <a:pt x="2302936" y="573059"/>
                  </a:lnTo>
                  <a:lnTo>
                    <a:pt x="0" y="573059"/>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Raleway"/>
                </a:rPr>
                <a:t>Binary </a:t>
              </a:r>
              <a:r>
                <a:rPr lang="en-US" sz="1100" dirty="0">
                  <a:latin typeface="Raleway"/>
                </a:rPr>
                <a:t>o</a:t>
              </a:r>
              <a:r>
                <a:rPr lang="en-US" sz="1100" kern="1200" dirty="0">
                  <a:latin typeface="Raleway"/>
                </a:rPr>
                <a:t>perators</a:t>
              </a:r>
              <a:endParaRPr lang="en-IN" sz="1100" kern="1200" dirty="0">
                <a:latin typeface="Raleway"/>
              </a:endParaRPr>
            </a:p>
          </p:txBody>
        </p:sp>
        <p:sp>
          <p:nvSpPr>
            <p:cNvPr id="20" name="Freeform: Shape 19">
              <a:extLst>
                <a:ext uri="{FF2B5EF4-FFF2-40B4-BE49-F238E27FC236}">
                  <a16:creationId xmlns:a16="http://schemas.microsoft.com/office/drawing/2014/main" id="{1FF6DE3D-9C66-411C-AFEF-F3A6BC5413C1}"/>
                </a:ext>
              </a:extLst>
            </p:cNvPr>
            <p:cNvSpPr/>
            <p:nvPr/>
          </p:nvSpPr>
          <p:spPr>
            <a:xfrm>
              <a:off x="5574502" y="2912291"/>
              <a:ext cx="2254415" cy="712459"/>
            </a:xfrm>
            <a:custGeom>
              <a:avLst/>
              <a:gdLst>
                <a:gd name="connsiteX0" fmla="*/ 0 w 2254415"/>
                <a:gd name="connsiteY0" fmla="*/ 0 h 712459"/>
                <a:gd name="connsiteX1" fmla="*/ 2254415 w 2254415"/>
                <a:gd name="connsiteY1" fmla="*/ 0 h 712459"/>
                <a:gd name="connsiteX2" fmla="*/ 2254415 w 2254415"/>
                <a:gd name="connsiteY2" fmla="*/ 712459 h 712459"/>
                <a:gd name="connsiteX3" fmla="*/ 0 w 2254415"/>
                <a:gd name="connsiteY3" fmla="*/ 712459 h 712459"/>
                <a:gd name="connsiteX4" fmla="*/ 0 w 2254415"/>
                <a:gd name="connsiteY4" fmla="*/ 0 h 712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415" h="712459">
                  <a:moveTo>
                    <a:pt x="0" y="0"/>
                  </a:moveTo>
                  <a:lnTo>
                    <a:pt x="2254415" y="0"/>
                  </a:lnTo>
                  <a:lnTo>
                    <a:pt x="2254415" y="712459"/>
                  </a:lnTo>
                  <a:lnTo>
                    <a:pt x="0" y="712459"/>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i="0" kern="1200" dirty="0">
                  <a:latin typeface="Raleway"/>
                </a:rPr>
                <a:t>Operates on two operands</a:t>
              </a:r>
            </a:p>
            <a:p>
              <a:pPr marL="0" lvl="0" indent="0" algn="ctr" defTabSz="488950">
                <a:lnSpc>
                  <a:spcPct val="90000"/>
                </a:lnSpc>
                <a:spcBef>
                  <a:spcPct val="0"/>
                </a:spcBef>
                <a:spcAft>
                  <a:spcPct val="35000"/>
                </a:spcAft>
                <a:buNone/>
              </a:pPr>
              <a:endParaRPr lang="en-IN" sz="1100" b="0" i="0" kern="1200" dirty="0">
                <a:latin typeface="Raleway"/>
              </a:endParaRPr>
            </a:p>
            <a:p>
              <a:pPr marL="0" lvl="0" indent="0" algn="ctr" defTabSz="488950">
                <a:lnSpc>
                  <a:spcPct val="90000"/>
                </a:lnSpc>
                <a:spcBef>
                  <a:spcPct val="0"/>
                </a:spcBef>
                <a:spcAft>
                  <a:spcPct val="35000"/>
                </a:spcAft>
                <a:buNone/>
              </a:pPr>
              <a:r>
                <a:rPr lang="en-IN" sz="1100" b="1" i="0" kern="1200" dirty="0">
                  <a:latin typeface="Raleway"/>
                </a:rPr>
                <a:t>operand1 </a:t>
              </a:r>
              <a:r>
                <a:rPr lang="en-IN" sz="1100" b="1" i="0" kern="1200" dirty="0">
                  <a:solidFill>
                    <a:schemeClr val="tx1"/>
                  </a:solidFill>
                  <a:latin typeface="Raleway"/>
                </a:rPr>
                <a:t>operator </a:t>
              </a:r>
              <a:r>
                <a:rPr lang="en-IN" sz="1100" b="1" i="0" kern="1200" dirty="0">
                  <a:latin typeface="Raleway"/>
                </a:rPr>
                <a:t>operand2  </a:t>
              </a:r>
              <a:endParaRPr lang="en-IN" sz="1100" b="1" kern="1200" dirty="0">
                <a:latin typeface="Raleway"/>
              </a:endParaRPr>
            </a:p>
          </p:txBody>
        </p:sp>
        <p:sp>
          <p:nvSpPr>
            <p:cNvPr id="21" name="Freeform: Shape 20">
              <a:extLst>
                <a:ext uri="{FF2B5EF4-FFF2-40B4-BE49-F238E27FC236}">
                  <a16:creationId xmlns:a16="http://schemas.microsoft.com/office/drawing/2014/main" id="{3CB2F3BA-4D31-42D4-B25E-2C5D255701CF}"/>
                </a:ext>
              </a:extLst>
            </p:cNvPr>
            <p:cNvSpPr/>
            <p:nvPr/>
          </p:nvSpPr>
          <p:spPr>
            <a:xfrm>
              <a:off x="2992068" y="3879187"/>
              <a:ext cx="2302936" cy="636013"/>
            </a:xfrm>
            <a:custGeom>
              <a:avLst/>
              <a:gdLst>
                <a:gd name="connsiteX0" fmla="*/ 0 w 2302936"/>
                <a:gd name="connsiteY0" fmla="*/ 0 h 636013"/>
                <a:gd name="connsiteX1" fmla="*/ 2302936 w 2302936"/>
                <a:gd name="connsiteY1" fmla="*/ 0 h 636013"/>
                <a:gd name="connsiteX2" fmla="*/ 2302936 w 2302936"/>
                <a:gd name="connsiteY2" fmla="*/ 636013 h 636013"/>
                <a:gd name="connsiteX3" fmla="*/ 0 w 2302936"/>
                <a:gd name="connsiteY3" fmla="*/ 636013 h 636013"/>
                <a:gd name="connsiteX4" fmla="*/ 0 w 2302936"/>
                <a:gd name="connsiteY4" fmla="*/ 0 h 636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936" h="636013">
                  <a:moveTo>
                    <a:pt x="0" y="0"/>
                  </a:moveTo>
                  <a:lnTo>
                    <a:pt x="2302936" y="0"/>
                  </a:lnTo>
                  <a:lnTo>
                    <a:pt x="2302936" y="636013"/>
                  </a:lnTo>
                  <a:lnTo>
                    <a:pt x="0" y="636013"/>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i="0" kern="1200" dirty="0">
                  <a:latin typeface="Raleway"/>
                </a:rPr>
                <a:t>Other operators with special formats</a:t>
              </a:r>
              <a:endParaRPr lang="en-IN" sz="1100" kern="1200" dirty="0">
                <a:latin typeface="Raleway"/>
              </a:endParaRPr>
            </a:p>
          </p:txBody>
        </p:sp>
        <p:sp>
          <p:nvSpPr>
            <p:cNvPr id="22" name="Freeform: Shape 21">
              <a:extLst>
                <a:ext uri="{FF2B5EF4-FFF2-40B4-BE49-F238E27FC236}">
                  <a16:creationId xmlns:a16="http://schemas.microsoft.com/office/drawing/2014/main" id="{37CBF065-D587-4490-886A-952E7503CB54}"/>
                </a:ext>
              </a:extLst>
            </p:cNvPr>
            <p:cNvSpPr/>
            <p:nvPr/>
          </p:nvSpPr>
          <p:spPr>
            <a:xfrm>
              <a:off x="5574502" y="3799437"/>
              <a:ext cx="2254415" cy="795515"/>
            </a:xfrm>
            <a:custGeom>
              <a:avLst/>
              <a:gdLst>
                <a:gd name="connsiteX0" fmla="*/ 0 w 2254415"/>
                <a:gd name="connsiteY0" fmla="*/ 0 h 795515"/>
                <a:gd name="connsiteX1" fmla="*/ 2254415 w 2254415"/>
                <a:gd name="connsiteY1" fmla="*/ 0 h 795515"/>
                <a:gd name="connsiteX2" fmla="*/ 2254415 w 2254415"/>
                <a:gd name="connsiteY2" fmla="*/ 795515 h 795515"/>
                <a:gd name="connsiteX3" fmla="*/ 0 w 2254415"/>
                <a:gd name="connsiteY3" fmla="*/ 795515 h 795515"/>
                <a:gd name="connsiteX4" fmla="*/ 0 w 2254415"/>
                <a:gd name="connsiteY4" fmla="*/ 0 h 795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415" h="795515">
                  <a:moveTo>
                    <a:pt x="0" y="0"/>
                  </a:moveTo>
                  <a:lnTo>
                    <a:pt x="2254415" y="0"/>
                  </a:lnTo>
                  <a:lnTo>
                    <a:pt x="2254415" y="795515"/>
                  </a:lnTo>
                  <a:lnTo>
                    <a:pt x="0" y="795515"/>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i="0" kern="1200" dirty="0">
                  <a:latin typeface="Raleway"/>
                </a:rPr>
                <a:t>Accept more than two operands</a:t>
              </a:r>
              <a:endParaRPr lang="en-IN" sz="1100" kern="1200" dirty="0">
                <a:latin typeface="Raleway"/>
              </a:endParaRPr>
            </a:p>
          </p:txBody>
        </p:sp>
      </p:grpSp>
    </p:spTree>
    <p:extLst>
      <p:ext uri="{BB962C8B-B14F-4D97-AF65-F5344CB8AC3E}">
        <p14:creationId xmlns:p14="http://schemas.microsoft.com/office/powerpoint/2010/main" val="2877299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Types of PL/SQL Operators</a:t>
            </a:r>
          </a:p>
        </p:txBody>
      </p:sp>
      <p:graphicFrame>
        <p:nvGraphicFramePr>
          <p:cNvPr id="2" name="Diagram 1">
            <a:extLst>
              <a:ext uri="{FF2B5EF4-FFF2-40B4-BE49-F238E27FC236}">
                <a16:creationId xmlns:a16="http://schemas.microsoft.com/office/drawing/2014/main" id="{B1730E81-B379-42E9-ACD2-9AC4CB898B9B}"/>
              </a:ext>
            </a:extLst>
          </p:cNvPr>
          <p:cNvGraphicFramePr/>
          <p:nvPr>
            <p:extLst>
              <p:ext uri="{D42A27DB-BD31-4B8C-83A1-F6EECF244321}">
                <p14:modId xmlns:p14="http://schemas.microsoft.com/office/powerpoint/2010/main" val="982216547"/>
              </p:ext>
            </p:extLst>
          </p:nvPr>
        </p:nvGraphicFramePr>
        <p:xfrm>
          <a:off x="806152" y="-186644"/>
          <a:ext cx="7332921" cy="4262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3" name="Diagram 22">
            <a:extLst>
              <a:ext uri="{FF2B5EF4-FFF2-40B4-BE49-F238E27FC236}">
                <a16:creationId xmlns:a16="http://schemas.microsoft.com/office/drawing/2014/main" id="{D142BC12-CC05-410C-9E43-D4EDC039DFBD}"/>
              </a:ext>
            </a:extLst>
          </p:cNvPr>
          <p:cNvGraphicFramePr/>
          <p:nvPr>
            <p:extLst>
              <p:ext uri="{D42A27DB-BD31-4B8C-83A1-F6EECF244321}">
                <p14:modId xmlns:p14="http://schemas.microsoft.com/office/powerpoint/2010/main" val="1548399173"/>
              </p:ext>
            </p:extLst>
          </p:nvPr>
        </p:nvGraphicFramePr>
        <p:xfrm>
          <a:off x="806151" y="1821942"/>
          <a:ext cx="7332921" cy="42629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8012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D8BA463-BD05-425D-96A8-6F6B2CC4E09B}"/>
              </a:ext>
            </a:extLst>
          </p:cNvPr>
          <p:cNvGrpSpPr/>
          <p:nvPr/>
        </p:nvGrpSpPr>
        <p:grpSpPr>
          <a:xfrm>
            <a:off x="1278874" y="1224100"/>
            <a:ext cx="3293126" cy="548640"/>
            <a:chOff x="1281617" y="1448670"/>
            <a:chExt cx="3293126" cy="548640"/>
          </a:xfrm>
        </p:grpSpPr>
        <p:sp>
          <p:nvSpPr>
            <p:cNvPr id="42" name="Rectangle 41">
              <a:extLst>
                <a:ext uri="{FF2B5EF4-FFF2-40B4-BE49-F238E27FC236}">
                  <a16:creationId xmlns:a16="http://schemas.microsoft.com/office/drawing/2014/main" id="{425FCA0F-3CD3-4FCF-A6A3-7AB553C10102}"/>
                </a:ext>
              </a:extLst>
            </p:cNvPr>
            <p:cNvSpPr/>
            <p:nvPr/>
          </p:nvSpPr>
          <p:spPr>
            <a:xfrm>
              <a:off x="1281617" y="1448670"/>
              <a:ext cx="54864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Raleway"/>
                </a:rPr>
                <a:t>01</a:t>
              </a:r>
            </a:p>
          </p:txBody>
        </p:sp>
        <p:sp>
          <p:nvSpPr>
            <p:cNvPr id="44" name="TextBox 61">
              <a:extLst>
                <a:ext uri="{FF2B5EF4-FFF2-40B4-BE49-F238E27FC236}">
                  <a16:creationId xmlns:a16="http://schemas.microsoft.com/office/drawing/2014/main" id="{E0EC0A93-4CD1-4A8A-8EF3-35C9ADD2BC64}"/>
                </a:ext>
              </a:extLst>
            </p:cNvPr>
            <p:cNvSpPr txBox="1"/>
            <p:nvPr/>
          </p:nvSpPr>
          <p:spPr>
            <a:xfrm>
              <a:off x="1844409" y="1565870"/>
              <a:ext cx="2730334"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solidFill>
                    <a:schemeClr val="tx1">
                      <a:lumMod val="50000"/>
                      <a:lumOff val="50000"/>
                    </a:schemeClr>
                  </a:solidFill>
                  <a:latin typeface="Raleway"/>
                </a:rPr>
                <a:t>Creating a Database </a:t>
              </a:r>
            </a:p>
          </p:txBody>
        </p:sp>
      </p:grpSp>
      <p:grpSp>
        <p:nvGrpSpPr>
          <p:cNvPr id="4" name="Group 3">
            <a:extLst>
              <a:ext uri="{FF2B5EF4-FFF2-40B4-BE49-F238E27FC236}">
                <a16:creationId xmlns:a16="http://schemas.microsoft.com/office/drawing/2014/main" id="{A429ECE8-9904-4F8A-BB93-8C8C794AD57F}"/>
              </a:ext>
            </a:extLst>
          </p:cNvPr>
          <p:cNvGrpSpPr/>
          <p:nvPr/>
        </p:nvGrpSpPr>
        <p:grpSpPr>
          <a:xfrm>
            <a:off x="4907806" y="1952768"/>
            <a:ext cx="3999684" cy="548640"/>
            <a:chOff x="1281617" y="2626158"/>
            <a:chExt cx="3999684" cy="548640"/>
          </a:xfrm>
        </p:grpSpPr>
        <p:sp>
          <p:nvSpPr>
            <p:cNvPr id="41" name="Rectangle 40">
              <a:extLst>
                <a:ext uri="{FF2B5EF4-FFF2-40B4-BE49-F238E27FC236}">
                  <a16:creationId xmlns:a16="http://schemas.microsoft.com/office/drawing/2014/main" id="{A9E8F9E4-06DF-4423-AD98-DAAE7D5B4FD1}"/>
                </a:ext>
              </a:extLst>
            </p:cNvPr>
            <p:cNvSpPr/>
            <p:nvPr/>
          </p:nvSpPr>
          <p:spPr>
            <a:xfrm>
              <a:off x="1281617" y="2626158"/>
              <a:ext cx="548640" cy="548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Raleway"/>
                </a:rPr>
                <a:t>04</a:t>
              </a:r>
            </a:p>
          </p:txBody>
        </p:sp>
        <p:sp>
          <p:nvSpPr>
            <p:cNvPr id="46" name="TextBox 63">
              <a:extLst>
                <a:ext uri="{FF2B5EF4-FFF2-40B4-BE49-F238E27FC236}">
                  <a16:creationId xmlns:a16="http://schemas.microsoft.com/office/drawing/2014/main" id="{6FC67BF3-9A15-41AB-8127-DE51184EB928}"/>
                </a:ext>
              </a:extLst>
            </p:cNvPr>
            <p:cNvSpPr txBox="1"/>
            <p:nvPr/>
          </p:nvSpPr>
          <p:spPr>
            <a:xfrm>
              <a:off x="1824273" y="2753009"/>
              <a:ext cx="3457028"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solidFill>
                    <a:schemeClr val="tx1">
                      <a:lumMod val="50000"/>
                      <a:lumOff val="50000"/>
                    </a:schemeClr>
                  </a:solidFill>
                  <a:latin typeface="Raleway"/>
                </a:rPr>
                <a:t>PL/SQL: Operators</a:t>
              </a:r>
            </a:p>
          </p:txBody>
        </p:sp>
      </p:grpSp>
      <p:grpSp>
        <p:nvGrpSpPr>
          <p:cNvPr id="3" name="Group 2">
            <a:extLst>
              <a:ext uri="{FF2B5EF4-FFF2-40B4-BE49-F238E27FC236}">
                <a16:creationId xmlns:a16="http://schemas.microsoft.com/office/drawing/2014/main" id="{A01BFD2D-3D2A-4192-AE76-0679A13E65B1}"/>
              </a:ext>
            </a:extLst>
          </p:cNvPr>
          <p:cNvGrpSpPr/>
          <p:nvPr/>
        </p:nvGrpSpPr>
        <p:grpSpPr>
          <a:xfrm>
            <a:off x="4907806" y="1228559"/>
            <a:ext cx="3432547" cy="548640"/>
            <a:chOff x="5295453" y="1381220"/>
            <a:chExt cx="3432547" cy="548640"/>
          </a:xfrm>
        </p:grpSpPr>
        <p:sp>
          <p:nvSpPr>
            <p:cNvPr id="39" name="Rectangle 38">
              <a:extLst>
                <a:ext uri="{FF2B5EF4-FFF2-40B4-BE49-F238E27FC236}">
                  <a16:creationId xmlns:a16="http://schemas.microsoft.com/office/drawing/2014/main" id="{41B6E695-EDEA-4268-8946-9AC9AF07F21A}"/>
                </a:ext>
              </a:extLst>
            </p:cNvPr>
            <p:cNvSpPr/>
            <p:nvPr/>
          </p:nvSpPr>
          <p:spPr>
            <a:xfrm>
              <a:off x="5295453" y="1381220"/>
              <a:ext cx="54864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Raleway"/>
                </a:rPr>
                <a:t>02</a:t>
              </a:r>
            </a:p>
          </p:txBody>
        </p:sp>
        <p:sp>
          <p:nvSpPr>
            <p:cNvPr id="50" name="TextBox 67">
              <a:extLst>
                <a:ext uri="{FF2B5EF4-FFF2-40B4-BE49-F238E27FC236}">
                  <a16:creationId xmlns:a16="http://schemas.microsoft.com/office/drawing/2014/main" id="{5A4FD135-835F-429E-9BCE-F56FCD14A3B7}"/>
                </a:ext>
              </a:extLst>
            </p:cNvPr>
            <p:cNvSpPr txBox="1"/>
            <p:nvPr/>
          </p:nvSpPr>
          <p:spPr>
            <a:xfrm>
              <a:off x="5863145" y="1498420"/>
              <a:ext cx="2864855"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solidFill>
                    <a:schemeClr val="tx1">
                      <a:lumMod val="50000"/>
                      <a:lumOff val="50000"/>
                    </a:schemeClr>
                  </a:solidFill>
                  <a:latin typeface="Raleway"/>
                </a:rPr>
                <a:t>Altering a Database </a:t>
              </a:r>
            </a:p>
          </p:txBody>
        </p:sp>
      </p:grpSp>
      <p:grpSp>
        <p:nvGrpSpPr>
          <p:cNvPr id="6" name="Group 5">
            <a:extLst>
              <a:ext uri="{FF2B5EF4-FFF2-40B4-BE49-F238E27FC236}">
                <a16:creationId xmlns:a16="http://schemas.microsoft.com/office/drawing/2014/main" id="{ADEEB5D8-B240-4407-A7DE-6800F1D846F7}"/>
              </a:ext>
            </a:extLst>
          </p:cNvPr>
          <p:cNvGrpSpPr/>
          <p:nvPr/>
        </p:nvGrpSpPr>
        <p:grpSpPr>
          <a:xfrm>
            <a:off x="1281617" y="2730548"/>
            <a:ext cx="3426027" cy="548640"/>
            <a:chOff x="1282706" y="3700600"/>
            <a:chExt cx="3426027" cy="548640"/>
          </a:xfrm>
        </p:grpSpPr>
        <p:sp>
          <p:nvSpPr>
            <p:cNvPr id="38" name="Rectangle 37">
              <a:extLst>
                <a:ext uri="{FF2B5EF4-FFF2-40B4-BE49-F238E27FC236}">
                  <a16:creationId xmlns:a16="http://schemas.microsoft.com/office/drawing/2014/main" id="{D4CDC6B9-ADF7-4838-A4A2-FC3A4C63937F}"/>
                </a:ext>
              </a:extLst>
            </p:cNvPr>
            <p:cNvSpPr/>
            <p:nvPr/>
          </p:nvSpPr>
          <p:spPr>
            <a:xfrm>
              <a:off x="1282706" y="3700600"/>
              <a:ext cx="548640" cy="54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Raleway"/>
                </a:rPr>
                <a:t>05</a:t>
              </a:r>
            </a:p>
          </p:txBody>
        </p:sp>
        <p:sp>
          <p:nvSpPr>
            <p:cNvPr id="52" name="TextBox 69">
              <a:extLst>
                <a:ext uri="{FF2B5EF4-FFF2-40B4-BE49-F238E27FC236}">
                  <a16:creationId xmlns:a16="http://schemas.microsoft.com/office/drawing/2014/main" id="{228D26D8-0002-4740-9243-84B88DDEDE9E}"/>
                </a:ext>
              </a:extLst>
            </p:cNvPr>
            <p:cNvSpPr txBox="1"/>
            <p:nvPr/>
          </p:nvSpPr>
          <p:spPr>
            <a:xfrm>
              <a:off x="1838969" y="3830726"/>
              <a:ext cx="2869764"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solidFill>
                    <a:schemeClr val="tx1">
                      <a:lumMod val="50000"/>
                      <a:lumOff val="50000"/>
                    </a:schemeClr>
                  </a:solidFill>
                  <a:latin typeface="Raleway"/>
                </a:rPr>
                <a:t>PL/SQL: Conditions</a:t>
              </a:r>
            </a:p>
          </p:txBody>
        </p:sp>
      </p:grpSp>
      <p:grpSp>
        <p:nvGrpSpPr>
          <p:cNvPr id="5" name="Group 4">
            <a:extLst>
              <a:ext uri="{FF2B5EF4-FFF2-40B4-BE49-F238E27FC236}">
                <a16:creationId xmlns:a16="http://schemas.microsoft.com/office/drawing/2014/main" id="{E1B5DD4F-39A6-410B-A924-4C03BB9D57F4}"/>
              </a:ext>
            </a:extLst>
          </p:cNvPr>
          <p:cNvGrpSpPr/>
          <p:nvPr/>
        </p:nvGrpSpPr>
        <p:grpSpPr>
          <a:xfrm>
            <a:off x="1278874" y="1952768"/>
            <a:ext cx="3130756" cy="548640"/>
            <a:chOff x="5295453" y="2562118"/>
            <a:chExt cx="3130756" cy="548640"/>
          </a:xfrm>
        </p:grpSpPr>
        <p:sp>
          <p:nvSpPr>
            <p:cNvPr id="36" name="Rectangle 35">
              <a:extLst>
                <a:ext uri="{FF2B5EF4-FFF2-40B4-BE49-F238E27FC236}">
                  <a16:creationId xmlns:a16="http://schemas.microsoft.com/office/drawing/2014/main" id="{75BAB258-5F37-4145-AB76-82845C62CC95}"/>
                </a:ext>
              </a:extLst>
            </p:cNvPr>
            <p:cNvSpPr/>
            <p:nvPr/>
          </p:nvSpPr>
          <p:spPr>
            <a:xfrm>
              <a:off x="5295453" y="2562118"/>
              <a:ext cx="54864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Raleway"/>
                </a:rPr>
                <a:t>03</a:t>
              </a:r>
            </a:p>
          </p:txBody>
        </p:sp>
        <p:sp>
          <p:nvSpPr>
            <p:cNvPr id="56" name="TextBox 73">
              <a:extLst>
                <a:ext uri="{FF2B5EF4-FFF2-40B4-BE49-F238E27FC236}">
                  <a16:creationId xmlns:a16="http://schemas.microsoft.com/office/drawing/2014/main" id="{FA72E1EC-E70E-4B04-9CE6-267BFAAC1248}"/>
                </a:ext>
              </a:extLst>
            </p:cNvPr>
            <p:cNvSpPr txBox="1"/>
            <p:nvPr/>
          </p:nvSpPr>
          <p:spPr>
            <a:xfrm>
              <a:off x="5854979" y="2679633"/>
              <a:ext cx="257123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solidFill>
                    <a:schemeClr val="tx1">
                      <a:lumMod val="50000"/>
                      <a:lumOff val="50000"/>
                    </a:schemeClr>
                  </a:solidFill>
                  <a:latin typeface="Raleway"/>
                </a:rPr>
                <a:t>Querying a Database </a:t>
              </a:r>
            </a:p>
          </p:txBody>
        </p:sp>
      </p:grpSp>
      <p:grpSp>
        <p:nvGrpSpPr>
          <p:cNvPr id="7" name="Group 6">
            <a:extLst>
              <a:ext uri="{FF2B5EF4-FFF2-40B4-BE49-F238E27FC236}">
                <a16:creationId xmlns:a16="http://schemas.microsoft.com/office/drawing/2014/main" id="{59C2F818-EEAD-46DC-A47F-F4C51DA652B5}"/>
              </a:ext>
            </a:extLst>
          </p:cNvPr>
          <p:cNvGrpSpPr/>
          <p:nvPr/>
        </p:nvGrpSpPr>
        <p:grpSpPr>
          <a:xfrm>
            <a:off x="4907806" y="2730548"/>
            <a:ext cx="3224086" cy="548640"/>
            <a:chOff x="5306883" y="3651518"/>
            <a:chExt cx="3224086" cy="548640"/>
          </a:xfrm>
        </p:grpSpPr>
        <p:sp>
          <p:nvSpPr>
            <p:cNvPr id="35" name="Rectangle 34">
              <a:extLst>
                <a:ext uri="{FF2B5EF4-FFF2-40B4-BE49-F238E27FC236}">
                  <a16:creationId xmlns:a16="http://schemas.microsoft.com/office/drawing/2014/main" id="{8BF49B59-3A78-4EFB-8554-2C03D6A02DE3}"/>
                </a:ext>
              </a:extLst>
            </p:cNvPr>
            <p:cNvSpPr/>
            <p:nvPr/>
          </p:nvSpPr>
          <p:spPr>
            <a:xfrm>
              <a:off x="5306883" y="3651518"/>
              <a:ext cx="54864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Raleway"/>
                </a:rPr>
                <a:t>06</a:t>
              </a:r>
            </a:p>
          </p:txBody>
        </p:sp>
        <p:sp>
          <p:nvSpPr>
            <p:cNvPr id="58" name="TextBox 75">
              <a:extLst>
                <a:ext uri="{FF2B5EF4-FFF2-40B4-BE49-F238E27FC236}">
                  <a16:creationId xmlns:a16="http://schemas.microsoft.com/office/drawing/2014/main" id="{AC3B0D3B-7837-475C-9F5E-E46CB0A01960}"/>
                </a:ext>
              </a:extLst>
            </p:cNvPr>
            <p:cNvSpPr txBox="1"/>
            <p:nvPr/>
          </p:nvSpPr>
          <p:spPr>
            <a:xfrm>
              <a:off x="5862055" y="3763276"/>
              <a:ext cx="2668914"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solidFill>
                    <a:schemeClr val="tx1">
                      <a:lumMod val="50000"/>
                      <a:lumOff val="50000"/>
                    </a:schemeClr>
                  </a:solidFill>
                  <a:latin typeface="Raleway"/>
                </a:rPr>
                <a:t>PL/SQL: Loops</a:t>
              </a:r>
            </a:p>
          </p:txBody>
        </p:sp>
      </p:grpSp>
      <p:sp>
        <p:nvSpPr>
          <p:cNvPr id="61" name="Text Placeholder 60">
            <a:extLst>
              <a:ext uri="{FF2B5EF4-FFF2-40B4-BE49-F238E27FC236}">
                <a16:creationId xmlns:a16="http://schemas.microsoft.com/office/drawing/2014/main" id="{7A733E1E-77CE-430D-A90A-A2BFB319F7F1}"/>
              </a:ext>
            </a:extLst>
          </p:cNvPr>
          <p:cNvSpPr>
            <a:spLocks noGrp="1"/>
          </p:cNvSpPr>
          <p:nvPr>
            <p:ph type="body" sz="quarter" idx="10"/>
          </p:nvPr>
        </p:nvSpPr>
        <p:spPr/>
        <p:txBody>
          <a:bodyPr/>
          <a:lstStyle/>
          <a:p>
            <a:r>
              <a:rPr lang="en-US" dirty="0"/>
              <a:t>Agenda</a:t>
            </a:r>
          </a:p>
        </p:txBody>
      </p:sp>
      <p:grpSp>
        <p:nvGrpSpPr>
          <p:cNvPr id="30" name="Group 29">
            <a:extLst>
              <a:ext uri="{FF2B5EF4-FFF2-40B4-BE49-F238E27FC236}">
                <a16:creationId xmlns:a16="http://schemas.microsoft.com/office/drawing/2014/main" id="{1E1CCF49-BCBA-42F7-B7AD-F5C8F3230799}"/>
              </a:ext>
            </a:extLst>
          </p:cNvPr>
          <p:cNvGrpSpPr/>
          <p:nvPr/>
        </p:nvGrpSpPr>
        <p:grpSpPr>
          <a:xfrm>
            <a:off x="1278874" y="3479036"/>
            <a:ext cx="2764660" cy="548640"/>
            <a:chOff x="5295453" y="2562118"/>
            <a:chExt cx="2764660" cy="548640"/>
          </a:xfrm>
        </p:grpSpPr>
        <p:sp>
          <p:nvSpPr>
            <p:cNvPr id="31" name="Rectangle 30">
              <a:extLst>
                <a:ext uri="{FF2B5EF4-FFF2-40B4-BE49-F238E27FC236}">
                  <a16:creationId xmlns:a16="http://schemas.microsoft.com/office/drawing/2014/main" id="{C8354B10-7BDB-469C-B082-FA70343B115D}"/>
                </a:ext>
              </a:extLst>
            </p:cNvPr>
            <p:cNvSpPr/>
            <p:nvPr/>
          </p:nvSpPr>
          <p:spPr>
            <a:xfrm>
              <a:off x="5295453" y="2562118"/>
              <a:ext cx="54864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Raleway"/>
                </a:rPr>
                <a:t>07</a:t>
              </a:r>
            </a:p>
          </p:txBody>
        </p:sp>
        <p:sp>
          <p:nvSpPr>
            <p:cNvPr id="32" name="TextBox 73">
              <a:extLst>
                <a:ext uri="{FF2B5EF4-FFF2-40B4-BE49-F238E27FC236}">
                  <a16:creationId xmlns:a16="http://schemas.microsoft.com/office/drawing/2014/main" id="{30AFF046-EA86-4B4A-ABFC-98E4235C6F87}"/>
                </a:ext>
              </a:extLst>
            </p:cNvPr>
            <p:cNvSpPr txBox="1"/>
            <p:nvPr/>
          </p:nvSpPr>
          <p:spPr>
            <a:xfrm>
              <a:off x="5854979" y="2679633"/>
              <a:ext cx="2205134"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solidFill>
                    <a:schemeClr val="tx1">
                      <a:lumMod val="50000"/>
                      <a:lumOff val="50000"/>
                    </a:schemeClr>
                  </a:solidFill>
                  <a:latin typeface="Raleway"/>
                </a:rPr>
                <a:t>PL/SQL: Joins</a:t>
              </a:r>
            </a:p>
          </p:txBody>
        </p:sp>
      </p:grpSp>
    </p:spTree>
    <p:extLst>
      <p:ext uri="{BB962C8B-B14F-4D97-AF65-F5344CB8AC3E}">
        <p14:creationId xmlns:p14="http://schemas.microsoft.com/office/powerpoint/2010/main" val="6278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Arithmetic Operators</a:t>
            </a:r>
          </a:p>
        </p:txBody>
      </p:sp>
      <p:graphicFrame>
        <p:nvGraphicFramePr>
          <p:cNvPr id="3" name="Table 2">
            <a:extLst>
              <a:ext uri="{FF2B5EF4-FFF2-40B4-BE49-F238E27FC236}">
                <a16:creationId xmlns:a16="http://schemas.microsoft.com/office/drawing/2014/main" id="{8961DEB6-61DE-49FE-BCB4-6D7E0DDF7DE3}"/>
              </a:ext>
            </a:extLst>
          </p:cNvPr>
          <p:cNvGraphicFramePr>
            <a:graphicFrameLocks noGrp="1"/>
          </p:cNvGraphicFramePr>
          <p:nvPr>
            <p:extLst>
              <p:ext uri="{D42A27DB-BD31-4B8C-83A1-F6EECF244321}">
                <p14:modId xmlns:p14="http://schemas.microsoft.com/office/powerpoint/2010/main" val="1613857810"/>
              </p:ext>
            </p:extLst>
          </p:nvPr>
        </p:nvGraphicFramePr>
        <p:xfrm>
          <a:off x="628649" y="1247838"/>
          <a:ext cx="7886700" cy="2518344"/>
        </p:xfrm>
        <a:graphic>
          <a:graphicData uri="http://schemas.openxmlformats.org/drawingml/2006/table">
            <a:tbl>
              <a:tblPr firstRow="1" firstCol="1">
                <a:tableStyleId>{9DCAF9ED-07DC-4A11-8D7F-57B35C25682E}</a:tableStyleId>
              </a:tblPr>
              <a:tblGrid>
                <a:gridCol w="1653077">
                  <a:extLst>
                    <a:ext uri="{9D8B030D-6E8A-4147-A177-3AD203B41FA5}">
                      <a16:colId xmlns:a16="http://schemas.microsoft.com/office/drawing/2014/main" val="1208284755"/>
                    </a:ext>
                  </a:extLst>
                </a:gridCol>
                <a:gridCol w="3604723">
                  <a:extLst>
                    <a:ext uri="{9D8B030D-6E8A-4147-A177-3AD203B41FA5}">
                      <a16:colId xmlns:a16="http://schemas.microsoft.com/office/drawing/2014/main" val="6635203"/>
                    </a:ext>
                  </a:extLst>
                </a:gridCol>
                <a:gridCol w="2628900">
                  <a:extLst>
                    <a:ext uri="{9D8B030D-6E8A-4147-A177-3AD203B41FA5}">
                      <a16:colId xmlns:a16="http://schemas.microsoft.com/office/drawing/2014/main" val="3189648682"/>
                    </a:ext>
                  </a:extLst>
                </a:gridCol>
              </a:tblGrid>
              <a:tr h="357333">
                <a:tc>
                  <a:txBody>
                    <a:bodyPr/>
                    <a:lstStyle/>
                    <a:p>
                      <a:pPr algn="ctr"/>
                      <a:r>
                        <a:rPr lang="en-IN" sz="1200" dirty="0">
                          <a:latin typeface="Raleway"/>
                        </a:rPr>
                        <a:t>Operator  </a:t>
                      </a:r>
                    </a:p>
                  </a:txBody>
                  <a:tcPr marL="28575" marR="28575" marT="28575" marB="2857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IN" sz="1200" dirty="0">
                          <a:latin typeface="Raleway"/>
                        </a:rPr>
                        <a:t>Purpose  </a:t>
                      </a:r>
                    </a:p>
                  </a:txBody>
                  <a:tcPr marL="28575" marR="28575" marT="28575" marB="2857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IN" sz="1200" dirty="0">
                          <a:latin typeface="Raleway"/>
                        </a:rPr>
                        <a:t>Example  </a:t>
                      </a:r>
                    </a:p>
                  </a:txBody>
                  <a:tcPr marL="28575" marR="28575" marT="28575" marB="2857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44783952"/>
                  </a:ext>
                </a:extLst>
              </a:tr>
              <a:tr h="901839">
                <a:tc>
                  <a:txBody>
                    <a:bodyPr/>
                    <a:lstStyle/>
                    <a:p>
                      <a:pPr algn="ctr"/>
                      <a:r>
                        <a:rPr lang="en-IN" sz="1200" dirty="0">
                          <a:highlight>
                            <a:srgbClr val="FFFF00"/>
                          </a:highlight>
                          <a:latin typeface="Raleway"/>
                        </a:rPr>
                        <a:t>+ or - </a:t>
                      </a:r>
                      <a:r>
                        <a:rPr lang="en-IN" sz="1200" dirty="0">
                          <a:latin typeface="Raleway"/>
                        </a:rPr>
                        <a:t> </a:t>
                      </a:r>
                    </a:p>
                  </a:txBody>
                  <a:tcPr marL="28575" marR="28575" marT="28575" marB="2857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a:r>
                        <a:rPr lang="en-IN" sz="1200" dirty="0">
                          <a:latin typeface="Raleway"/>
                        </a:rPr>
                        <a:t>It denotes a positive or negative expression. These are unary operators.  </a:t>
                      </a:r>
                    </a:p>
                  </a:txBody>
                  <a:tcPr marL="28575" marR="28575" marT="28575" marB="2857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a:r>
                        <a:rPr lang="en-IN" sz="1200" dirty="0">
                          <a:latin typeface="Raleway"/>
                        </a:rPr>
                        <a:t>SELECT * FROM employee WHERE -salary &lt; 0;  </a:t>
                      </a:r>
                    </a:p>
                  </a:txBody>
                  <a:tcPr marL="28575" marR="28575" marT="28575" marB="2857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815372262"/>
                  </a:ext>
                </a:extLst>
              </a:tr>
              <a:tr h="629586">
                <a:tc>
                  <a:txBody>
                    <a:bodyPr/>
                    <a:lstStyle/>
                    <a:p>
                      <a:pPr algn="ctr"/>
                      <a:r>
                        <a:rPr lang="en-IN" sz="1200" dirty="0">
                          <a:latin typeface="Raleway"/>
                        </a:rPr>
                        <a:t>* or /  </a:t>
                      </a:r>
                    </a:p>
                  </a:txBody>
                  <a:tcPr marL="28575" marR="28575" marT="28575" marB="2857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a:r>
                        <a:rPr lang="en-IN" sz="1200" dirty="0">
                          <a:latin typeface="Raleway"/>
                        </a:rPr>
                        <a:t>It multiplies and divides. These are binary operators.  </a:t>
                      </a:r>
                    </a:p>
                  </a:txBody>
                  <a:tcPr marL="28575" marR="28575" marT="28575" marB="2857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a:r>
                        <a:rPr lang="en-IN" sz="1200" dirty="0">
                          <a:latin typeface="Raleway"/>
                        </a:rPr>
                        <a:t>UPDATE employee SET salary = salary * 1.1;  </a:t>
                      </a:r>
                    </a:p>
                  </a:txBody>
                  <a:tcPr marL="28575" marR="28575" marT="28575" marB="2857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805915190"/>
                  </a:ext>
                </a:extLst>
              </a:tr>
              <a:tr h="629586">
                <a:tc>
                  <a:txBody>
                    <a:bodyPr/>
                    <a:lstStyle/>
                    <a:p>
                      <a:pPr algn="ctr"/>
                      <a:r>
                        <a:rPr lang="en-IN" sz="1200" dirty="0">
                          <a:highlight>
                            <a:srgbClr val="FFFF00"/>
                          </a:highlight>
                          <a:latin typeface="Raleway"/>
                        </a:rPr>
                        <a:t>+  - </a:t>
                      </a:r>
                      <a:r>
                        <a:rPr lang="en-IN" sz="1200" dirty="0">
                          <a:latin typeface="Raleway"/>
                        </a:rPr>
                        <a:t> </a:t>
                      </a:r>
                    </a:p>
                  </a:txBody>
                  <a:tcPr marL="28575" marR="28575" marT="28575" marB="2857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a:r>
                        <a:rPr lang="en-IN" sz="1200" dirty="0">
                          <a:latin typeface="Raleway"/>
                        </a:rPr>
                        <a:t>It adds and subtracts. These are binary operators.  </a:t>
                      </a:r>
                    </a:p>
                  </a:txBody>
                  <a:tcPr marL="28575" marR="28575" marT="28575" marB="2857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l"/>
                      <a:r>
                        <a:rPr lang="en-IN" sz="1200" dirty="0">
                          <a:latin typeface="Raleway"/>
                        </a:rPr>
                        <a:t>SELECT salary + commission FROM employee WHERE SYSDATE – hiredate &gt; 365;  </a:t>
                      </a:r>
                    </a:p>
                  </a:txBody>
                  <a:tcPr marL="28575" marR="28575" marT="28575" marB="2857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90090754"/>
                  </a:ext>
                </a:extLst>
              </a:tr>
            </a:tbl>
          </a:graphicData>
        </a:graphic>
      </p:graphicFrame>
      <p:sp>
        <p:nvSpPr>
          <p:cNvPr id="5" name="Rectangle 4">
            <a:extLst>
              <a:ext uri="{FF2B5EF4-FFF2-40B4-BE49-F238E27FC236}">
                <a16:creationId xmlns:a16="http://schemas.microsoft.com/office/drawing/2014/main" id="{24504B52-97F6-4F20-B394-CD386551639C}"/>
              </a:ext>
            </a:extLst>
          </p:cNvPr>
          <p:cNvSpPr/>
          <p:nvPr/>
        </p:nvSpPr>
        <p:spPr>
          <a:xfrm>
            <a:off x="574970" y="4045932"/>
            <a:ext cx="7994057" cy="461665"/>
          </a:xfrm>
          <a:prstGeom prst="rect">
            <a:avLst/>
          </a:prstGeom>
        </p:spPr>
        <p:txBody>
          <a:bodyPr wrap="square">
            <a:spAutoFit/>
          </a:bodyPr>
          <a:lstStyle/>
          <a:p>
            <a:r>
              <a:rPr lang="en-IN" sz="1200" b="1" dirty="0">
                <a:solidFill>
                  <a:srgbClr val="000000"/>
                </a:solidFill>
                <a:latin typeface="Raleway"/>
              </a:rPr>
              <a:t>Note</a:t>
            </a:r>
            <a:r>
              <a:rPr lang="en-IN" sz="1200" dirty="0">
                <a:solidFill>
                  <a:srgbClr val="000000"/>
                </a:solidFill>
                <a:latin typeface="Raleway"/>
              </a:rPr>
              <a:t>: Do not use two consecutive minus signs with no separation (--) in arithmetic expressions to indicate double negation or the subtraction of a negative value</a:t>
            </a:r>
            <a:endParaRPr lang="en-IN" sz="1200" dirty="0">
              <a:latin typeface="Raleway"/>
            </a:endParaRPr>
          </a:p>
        </p:txBody>
      </p:sp>
    </p:spTree>
    <p:extLst>
      <p:ext uri="{BB962C8B-B14F-4D97-AF65-F5344CB8AC3E}">
        <p14:creationId xmlns:p14="http://schemas.microsoft.com/office/powerpoint/2010/main" val="3001916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Operator Precedence</a:t>
            </a:r>
          </a:p>
        </p:txBody>
      </p:sp>
      <p:sp>
        <p:nvSpPr>
          <p:cNvPr id="5" name="Rectangle 4">
            <a:extLst>
              <a:ext uri="{FF2B5EF4-FFF2-40B4-BE49-F238E27FC236}">
                <a16:creationId xmlns:a16="http://schemas.microsoft.com/office/drawing/2014/main" id="{24504B52-97F6-4F20-B394-CD386551639C}"/>
              </a:ext>
            </a:extLst>
          </p:cNvPr>
          <p:cNvSpPr/>
          <p:nvPr/>
        </p:nvSpPr>
        <p:spPr>
          <a:xfrm>
            <a:off x="472328" y="754348"/>
            <a:ext cx="7994057" cy="1512658"/>
          </a:xfrm>
          <a:prstGeom prst="rect">
            <a:avLst/>
          </a:prstGeom>
        </p:spPr>
        <p:txBody>
          <a:bodyPr wrap="square">
            <a:spAutoFit/>
          </a:bodyPr>
          <a:lstStyle/>
          <a:p>
            <a:pPr marL="171450" indent="-171450">
              <a:lnSpc>
                <a:spcPct val="200000"/>
              </a:lnSpc>
              <a:buFont typeface="Arial" panose="020B0604020202020204" pitchFamily="34" charset="0"/>
              <a:buChar char="•"/>
            </a:pPr>
            <a:r>
              <a:rPr lang="en-IN" sz="1200" dirty="0">
                <a:solidFill>
                  <a:srgbClr val="000000"/>
                </a:solidFill>
                <a:latin typeface="Raleway"/>
              </a:rPr>
              <a:t>Operations with higher precedence are applied first.</a:t>
            </a:r>
          </a:p>
          <a:p>
            <a:pPr marL="171450" indent="-171450">
              <a:lnSpc>
                <a:spcPct val="200000"/>
              </a:lnSpc>
              <a:buFont typeface="Arial" panose="020B0604020202020204" pitchFamily="34" charset="0"/>
              <a:buChar char="•"/>
            </a:pPr>
            <a:r>
              <a:rPr lang="en-IN" sz="1200" dirty="0">
                <a:solidFill>
                  <a:srgbClr val="000000"/>
                </a:solidFill>
                <a:latin typeface="Raleway"/>
              </a:rPr>
              <a:t>Operators with the same precedence are applied in their text order:</a:t>
            </a:r>
          </a:p>
          <a:p>
            <a:pPr marL="514350" lvl="1" indent="-171450">
              <a:lnSpc>
                <a:spcPct val="200000"/>
              </a:lnSpc>
              <a:buFont typeface="Arial" panose="020B0604020202020204" pitchFamily="34" charset="0"/>
              <a:buChar char="•"/>
            </a:pPr>
            <a:r>
              <a:rPr lang="en-IN" sz="1200" dirty="0">
                <a:solidFill>
                  <a:srgbClr val="000000"/>
                </a:solidFill>
                <a:latin typeface="Raleway"/>
              </a:rPr>
              <a:t>You can change the execution order using parentheses.</a:t>
            </a:r>
          </a:p>
          <a:p>
            <a:pPr marL="514350" lvl="1" indent="-171450">
              <a:lnSpc>
                <a:spcPct val="200000"/>
              </a:lnSpc>
              <a:buFont typeface="Arial" panose="020B0604020202020204" pitchFamily="34" charset="0"/>
              <a:buChar char="•"/>
            </a:pPr>
            <a:r>
              <a:rPr lang="en-IN" sz="1200" dirty="0">
                <a:solidFill>
                  <a:srgbClr val="000000"/>
                </a:solidFill>
                <a:latin typeface="Raleway"/>
              </a:rPr>
              <a:t>If the expression includes parentheses, the execution starts with the innermost pair.</a:t>
            </a:r>
            <a:endParaRPr lang="en-IN" sz="1200" dirty="0">
              <a:latin typeface="Raleway"/>
            </a:endParaRPr>
          </a:p>
        </p:txBody>
      </p:sp>
      <p:graphicFrame>
        <p:nvGraphicFramePr>
          <p:cNvPr id="2" name="Table 1">
            <a:extLst>
              <a:ext uri="{FF2B5EF4-FFF2-40B4-BE49-F238E27FC236}">
                <a16:creationId xmlns:a16="http://schemas.microsoft.com/office/drawing/2014/main" id="{C4ECA504-FEE1-4D15-BE20-B75A3E530DAC}"/>
              </a:ext>
            </a:extLst>
          </p:cNvPr>
          <p:cNvGraphicFramePr>
            <a:graphicFrameLocks noGrp="1"/>
          </p:cNvGraphicFramePr>
          <p:nvPr>
            <p:extLst>
              <p:ext uri="{D42A27DB-BD31-4B8C-83A1-F6EECF244321}">
                <p14:modId xmlns:p14="http://schemas.microsoft.com/office/powerpoint/2010/main" val="4082985197"/>
              </p:ext>
            </p:extLst>
          </p:nvPr>
        </p:nvGraphicFramePr>
        <p:xfrm>
          <a:off x="1118885" y="2435018"/>
          <a:ext cx="6700942" cy="2321784"/>
        </p:xfrm>
        <a:graphic>
          <a:graphicData uri="http://schemas.openxmlformats.org/drawingml/2006/table">
            <a:tbl>
              <a:tblPr firstRow="1" firstCol="1">
                <a:tableStyleId>{9DCAF9ED-07DC-4A11-8D7F-57B35C25682E}</a:tableStyleId>
              </a:tblPr>
              <a:tblGrid>
                <a:gridCol w="3350471">
                  <a:extLst>
                    <a:ext uri="{9D8B030D-6E8A-4147-A177-3AD203B41FA5}">
                      <a16:colId xmlns:a16="http://schemas.microsoft.com/office/drawing/2014/main" val="2260211871"/>
                    </a:ext>
                  </a:extLst>
                </a:gridCol>
                <a:gridCol w="3350471">
                  <a:extLst>
                    <a:ext uri="{9D8B030D-6E8A-4147-A177-3AD203B41FA5}">
                      <a16:colId xmlns:a16="http://schemas.microsoft.com/office/drawing/2014/main" val="3160453351"/>
                    </a:ext>
                  </a:extLst>
                </a:gridCol>
              </a:tblGrid>
              <a:tr h="177979">
                <a:tc>
                  <a:txBody>
                    <a:bodyPr/>
                    <a:lstStyle/>
                    <a:p>
                      <a:pPr algn="ctr"/>
                      <a:r>
                        <a:rPr lang="en-IN" sz="1100" dirty="0">
                          <a:effectLst/>
                        </a:rPr>
                        <a:t>Operator</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IN" sz="1100" dirty="0">
                          <a:effectLst/>
                        </a:rPr>
                        <a:t>Description</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30675641"/>
                  </a:ext>
                </a:extLst>
              </a:tr>
              <a:tr h="177979">
                <a:tc>
                  <a:txBody>
                    <a:bodyPr/>
                    <a:lstStyle/>
                    <a:p>
                      <a:r>
                        <a:rPr lang="en-IN" sz="1100" dirty="0">
                          <a:effectLst/>
                        </a:rPr>
                        <a:t>**</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IN" sz="1100" dirty="0">
                          <a:effectLst/>
                        </a:rPr>
                        <a:t>Exponentiation</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411567795"/>
                  </a:ext>
                </a:extLst>
              </a:tr>
              <a:tr h="177979">
                <a:tc>
                  <a:txBody>
                    <a:bodyPr/>
                    <a:lstStyle/>
                    <a:p>
                      <a:r>
                        <a:rPr lang="en-IN" sz="1100" dirty="0">
                          <a:effectLst/>
                        </a:rPr>
                        <a:t>+, -</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IN" sz="1100" dirty="0">
                          <a:effectLst/>
                        </a:rPr>
                        <a:t>Identity and negation (unary operation)</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134037772"/>
                  </a:ext>
                </a:extLst>
              </a:tr>
              <a:tr h="177979">
                <a:tc>
                  <a:txBody>
                    <a:bodyPr/>
                    <a:lstStyle/>
                    <a:p>
                      <a:r>
                        <a:rPr lang="en-IN" sz="1100" dirty="0">
                          <a:effectLst/>
                        </a:rPr>
                        <a:t>*, /</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IN" sz="1100" dirty="0">
                          <a:effectLst/>
                        </a:rPr>
                        <a:t>Multiplication and division</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167101225"/>
                  </a:ext>
                </a:extLst>
              </a:tr>
              <a:tr h="177979">
                <a:tc>
                  <a:txBody>
                    <a:bodyPr/>
                    <a:lstStyle/>
                    <a:p>
                      <a:r>
                        <a:rPr lang="en-IN" sz="1100" dirty="0">
                          <a:effectLst/>
                        </a:rPr>
                        <a:t>+, -, ||</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IN" sz="1100" dirty="0">
                          <a:effectLst/>
                        </a:rPr>
                        <a:t>Addition, subtraction, and concatenation</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523141496"/>
                  </a:ext>
                </a:extLst>
              </a:tr>
              <a:tr h="311464">
                <a:tc>
                  <a:txBody>
                    <a:bodyPr/>
                    <a:lstStyle/>
                    <a:p>
                      <a:r>
                        <a:rPr lang="en-IN" sz="1100" dirty="0">
                          <a:effectLst/>
                        </a:rPr>
                        <a:t>=, &lt;, &gt;, &lt; =, &gt; =, &lt;&gt;, !=, ~= IS NULL, LIKE, BETWEEN, IN</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IN" sz="1100" dirty="0">
                          <a:effectLst/>
                        </a:rPr>
                        <a:t>Comparison</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724411609"/>
                  </a:ext>
                </a:extLst>
              </a:tr>
              <a:tr h="177979">
                <a:tc>
                  <a:txBody>
                    <a:bodyPr/>
                    <a:lstStyle/>
                    <a:p>
                      <a:r>
                        <a:rPr lang="en-IN" sz="1100" dirty="0">
                          <a:effectLst/>
                        </a:rPr>
                        <a:t>NOT</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IN" sz="1100" dirty="0">
                          <a:effectLst/>
                        </a:rPr>
                        <a:t>Logical negation</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481768944"/>
                  </a:ext>
                </a:extLst>
              </a:tr>
              <a:tr h="177979">
                <a:tc>
                  <a:txBody>
                    <a:bodyPr/>
                    <a:lstStyle/>
                    <a:p>
                      <a:r>
                        <a:rPr lang="en-IN" sz="1100" dirty="0">
                          <a:effectLst/>
                        </a:rPr>
                        <a:t>AND</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IN" sz="1100" dirty="0">
                          <a:effectLst/>
                        </a:rPr>
                        <a:t>Conjunction</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937968447"/>
                  </a:ext>
                </a:extLst>
              </a:tr>
              <a:tr h="177979">
                <a:tc>
                  <a:txBody>
                    <a:bodyPr/>
                    <a:lstStyle/>
                    <a:p>
                      <a:r>
                        <a:rPr lang="en-IN" sz="1100" dirty="0">
                          <a:effectLst/>
                        </a:rPr>
                        <a:t>OR</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IN" sz="1100" dirty="0">
                          <a:effectLst/>
                        </a:rPr>
                        <a:t>Inclusion</a:t>
                      </a:r>
                      <a:endParaRPr lang="en-IN" sz="1100" dirty="0">
                        <a:effectLst/>
                        <a:latin typeface="Raleway"/>
                      </a:endParaRPr>
                    </a:p>
                  </a:txBody>
                  <a:tcPr marL="83649" marR="83649" marT="41825" marB="41825"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12384385"/>
                  </a:ext>
                </a:extLst>
              </a:tr>
            </a:tbl>
          </a:graphicData>
        </a:graphic>
      </p:graphicFrame>
    </p:spTree>
    <p:extLst>
      <p:ext uri="{BB962C8B-B14F-4D97-AF65-F5344CB8AC3E}">
        <p14:creationId xmlns:p14="http://schemas.microsoft.com/office/powerpoint/2010/main" val="3300459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Logical Operators</a:t>
            </a:r>
          </a:p>
        </p:txBody>
      </p:sp>
      <p:graphicFrame>
        <p:nvGraphicFramePr>
          <p:cNvPr id="6" name="Table 5">
            <a:extLst>
              <a:ext uri="{FF2B5EF4-FFF2-40B4-BE49-F238E27FC236}">
                <a16:creationId xmlns:a16="http://schemas.microsoft.com/office/drawing/2014/main" id="{54E42F90-8FD3-4927-9493-3E14D1D06BB6}"/>
              </a:ext>
            </a:extLst>
          </p:cNvPr>
          <p:cNvGraphicFramePr>
            <a:graphicFrameLocks noGrp="1"/>
          </p:cNvGraphicFramePr>
          <p:nvPr>
            <p:extLst>
              <p:ext uri="{D42A27DB-BD31-4B8C-83A1-F6EECF244321}">
                <p14:modId xmlns:p14="http://schemas.microsoft.com/office/powerpoint/2010/main" val="2325198614"/>
              </p:ext>
            </p:extLst>
          </p:nvPr>
        </p:nvGraphicFramePr>
        <p:xfrm>
          <a:off x="586542" y="1512608"/>
          <a:ext cx="7970916" cy="3315765"/>
        </p:xfrm>
        <a:graphic>
          <a:graphicData uri="http://schemas.openxmlformats.org/drawingml/2006/table">
            <a:tbl>
              <a:tblPr firstRow="1" firstCol="1">
                <a:tableStyleId>{9DCAF9ED-07DC-4A11-8D7F-57B35C25682E}</a:tableStyleId>
              </a:tblPr>
              <a:tblGrid>
                <a:gridCol w="1228286">
                  <a:extLst>
                    <a:ext uri="{9D8B030D-6E8A-4147-A177-3AD203B41FA5}">
                      <a16:colId xmlns:a16="http://schemas.microsoft.com/office/drawing/2014/main" val="2153133965"/>
                    </a:ext>
                  </a:extLst>
                </a:gridCol>
                <a:gridCol w="2298819">
                  <a:extLst>
                    <a:ext uri="{9D8B030D-6E8A-4147-A177-3AD203B41FA5}">
                      <a16:colId xmlns:a16="http://schemas.microsoft.com/office/drawing/2014/main" val="1142582562"/>
                    </a:ext>
                  </a:extLst>
                </a:gridCol>
                <a:gridCol w="4443811">
                  <a:extLst>
                    <a:ext uri="{9D8B030D-6E8A-4147-A177-3AD203B41FA5}">
                      <a16:colId xmlns:a16="http://schemas.microsoft.com/office/drawing/2014/main" val="2211619128"/>
                    </a:ext>
                  </a:extLst>
                </a:gridCol>
              </a:tblGrid>
              <a:tr h="237375">
                <a:tc>
                  <a:txBody>
                    <a:bodyPr/>
                    <a:lstStyle/>
                    <a:p>
                      <a:pPr algn="ctr"/>
                      <a:r>
                        <a:rPr lang="en-IN" sz="1200" dirty="0"/>
                        <a:t>Operator  </a:t>
                      </a:r>
                      <a:endParaRPr lang="en-IN" sz="1200" dirty="0">
                        <a:latin typeface="Raleway"/>
                      </a:endParaRPr>
                    </a:p>
                  </a:txBody>
                  <a:tcPr marL="20188" marR="20188" marT="20188" marB="20188" anchor="ctr"/>
                </a:tc>
                <a:tc>
                  <a:txBody>
                    <a:bodyPr/>
                    <a:lstStyle/>
                    <a:p>
                      <a:pPr algn="ctr"/>
                      <a:r>
                        <a:rPr lang="en-IN" sz="1200" dirty="0"/>
                        <a:t>Function  </a:t>
                      </a:r>
                      <a:endParaRPr lang="en-IN" sz="1200" dirty="0">
                        <a:latin typeface="Raleway"/>
                      </a:endParaRPr>
                    </a:p>
                  </a:txBody>
                  <a:tcPr marL="20188" marR="20188" marT="20188" marB="20188" anchor="ctr"/>
                </a:tc>
                <a:tc>
                  <a:txBody>
                    <a:bodyPr/>
                    <a:lstStyle/>
                    <a:p>
                      <a:pPr algn="ctr"/>
                      <a:r>
                        <a:rPr lang="en-IN" sz="1200" dirty="0"/>
                        <a:t>Example  </a:t>
                      </a:r>
                      <a:endParaRPr lang="en-IN" sz="1200" dirty="0">
                        <a:latin typeface="Raleway"/>
                      </a:endParaRPr>
                    </a:p>
                  </a:txBody>
                  <a:tcPr marL="20188" marR="20188" marT="20188" marB="20188" anchor="ctr"/>
                </a:tc>
                <a:extLst>
                  <a:ext uri="{0D108BD9-81ED-4DB2-BD59-A6C34878D82A}">
                    <a16:rowId xmlns:a16="http://schemas.microsoft.com/office/drawing/2014/main" val="174338631"/>
                  </a:ext>
                </a:extLst>
              </a:tr>
              <a:tr h="1026130">
                <a:tc>
                  <a:txBody>
                    <a:bodyPr/>
                    <a:lstStyle/>
                    <a:p>
                      <a:pPr algn="ctr"/>
                      <a:r>
                        <a:rPr lang="en-IN" sz="1200" dirty="0"/>
                        <a:t>NOT  </a:t>
                      </a:r>
                      <a:endParaRPr lang="en-IN" sz="1200" dirty="0">
                        <a:latin typeface="Raleway"/>
                      </a:endParaRPr>
                    </a:p>
                  </a:txBody>
                  <a:tcPr marL="20188" marR="20188" marT="20188" marB="20188" anchor="ctr"/>
                </a:tc>
                <a:tc>
                  <a:txBody>
                    <a:bodyPr/>
                    <a:lstStyle/>
                    <a:p>
                      <a:pPr algn="l"/>
                      <a:r>
                        <a:rPr lang="en-IN" sz="1200" dirty="0"/>
                        <a:t>It returns TRUE if the following condition is FALSE, and vice versa. If it is UNKNOWN, it remains UNKNOWN.  </a:t>
                      </a:r>
                      <a:endParaRPr lang="en-IN" sz="1200" dirty="0">
                        <a:latin typeface="Raleway"/>
                      </a:endParaRPr>
                    </a:p>
                  </a:txBody>
                  <a:tcPr marL="20188" marR="20188" marT="20188" marB="20188" anchor="ctr"/>
                </a:tc>
                <a:tc>
                  <a:txBody>
                    <a:bodyPr/>
                    <a:lstStyle/>
                    <a:p>
                      <a:pPr algn="l"/>
                      <a:r>
                        <a:rPr lang="en-IN" sz="1200" dirty="0"/>
                        <a:t>SELECT * FROM emp WHERE NOT (job IS NULL); </a:t>
                      </a:r>
                    </a:p>
                    <a:p>
                      <a:pPr algn="l"/>
                      <a:endParaRPr lang="en-IN" sz="1200" dirty="0"/>
                    </a:p>
                    <a:p>
                      <a:pPr algn="l"/>
                      <a:r>
                        <a:rPr lang="en-IN" sz="1200" dirty="0"/>
                        <a:t>SELECT * FROM emp WHERE NOT (sal BETWEEN 1000 AND 2000);  </a:t>
                      </a:r>
                      <a:endParaRPr lang="en-IN" sz="1200" dirty="0">
                        <a:latin typeface="Raleway"/>
                      </a:endParaRPr>
                    </a:p>
                  </a:txBody>
                  <a:tcPr marL="20188" marR="20188" marT="20188" marB="20188" anchor="ctr"/>
                </a:tc>
                <a:extLst>
                  <a:ext uri="{0D108BD9-81ED-4DB2-BD59-A6C34878D82A}">
                    <a16:rowId xmlns:a16="http://schemas.microsoft.com/office/drawing/2014/main" val="312625787"/>
                  </a:ext>
                </a:extLst>
              </a:tr>
              <a:tr h="1026130">
                <a:tc>
                  <a:txBody>
                    <a:bodyPr/>
                    <a:lstStyle/>
                    <a:p>
                      <a:pPr algn="ctr"/>
                      <a:r>
                        <a:rPr lang="en-IN" sz="1200" dirty="0"/>
                        <a:t>AND  </a:t>
                      </a:r>
                      <a:endParaRPr lang="en-IN" sz="1200" dirty="0">
                        <a:latin typeface="Raleway"/>
                      </a:endParaRPr>
                    </a:p>
                  </a:txBody>
                  <a:tcPr marL="20188" marR="20188" marT="20188" marB="20188" anchor="ctr"/>
                </a:tc>
                <a:tc>
                  <a:txBody>
                    <a:bodyPr/>
                    <a:lstStyle/>
                    <a:p>
                      <a:pPr algn="l"/>
                      <a:r>
                        <a:rPr lang="en-IN" sz="1200" dirty="0"/>
                        <a:t>It returns TRUE if both component conditions are TRUE and returns FALSE if either is FALSE. Otherwise, it returns UNKNOWN.  </a:t>
                      </a:r>
                      <a:endParaRPr lang="en-IN" sz="1200" dirty="0">
                        <a:latin typeface="Raleway"/>
                      </a:endParaRPr>
                    </a:p>
                  </a:txBody>
                  <a:tcPr marL="20188" marR="20188" marT="20188" marB="20188" anchor="ctr"/>
                </a:tc>
                <a:tc>
                  <a:txBody>
                    <a:bodyPr/>
                    <a:lstStyle/>
                    <a:p>
                      <a:pPr algn="l"/>
                      <a:r>
                        <a:rPr lang="en-IN" sz="1200" dirty="0"/>
                        <a:t>SELECT * FROM emp WHERE job = 'CLERK' AND deptno = 10;  </a:t>
                      </a:r>
                      <a:endParaRPr lang="en-IN" sz="1200" dirty="0">
                        <a:latin typeface="Raleway"/>
                      </a:endParaRPr>
                    </a:p>
                  </a:txBody>
                  <a:tcPr marL="20188" marR="20188" marT="20188" marB="20188" anchor="ctr"/>
                </a:tc>
                <a:extLst>
                  <a:ext uri="{0D108BD9-81ED-4DB2-BD59-A6C34878D82A}">
                    <a16:rowId xmlns:a16="http://schemas.microsoft.com/office/drawing/2014/main" val="3053318312"/>
                  </a:ext>
                </a:extLst>
              </a:tr>
              <a:tr h="1026130">
                <a:tc>
                  <a:txBody>
                    <a:bodyPr/>
                    <a:lstStyle/>
                    <a:p>
                      <a:pPr algn="ctr"/>
                      <a:r>
                        <a:rPr lang="en-IN" sz="1200" dirty="0"/>
                        <a:t>OR  </a:t>
                      </a:r>
                      <a:endParaRPr lang="en-IN" sz="1200" dirty="0">
                        <a:latin typeface="Raleway"/>
                      </a:endParaRPr>
                    </a:p>
                  </a:txBody>
                  <a:tcPr marL="20188" marR="20188" marT="20188" marB="20188" anchor="ctr"/>
                </a:tc>
                <a:tc>
                  <a:txBody>
                    <a:bodyPr/>
                    <a:lstStyle/>
                    <a:p>
                      <a:pPr algn="l"/>
                      <a:r>
                        <a:rPr lang="en-IN" sz="1200" dirty="0"/>
                        <a:t>It returns TRUE if either component condition is TRUE and returns FALSE if both are FALSE. Otherwise, it returns UNKNOWN.  </a:t>
                      </a:r>
                      <a:endParaRPr lang="en-IN" sz="1200" dirty="0">
                        <a:latin typeface="Raleway"/>
                      </a:endParaRPr>
                    </a:p>
                  </a:txBody>
                  <a:tcPr marL="20188" marR="20188" marT="20188" marB="20188" anchor="ctr"/>
                </a:tc>
                <a:tc>
                  <a:txBody>
                    <a:bodyPr/>
                    <a:lstStyle/>
                    <a:p>
                      <a:pPr algn="l"/>
                      <a:r>
                        <a:rPr lang="en-IN" sz="1200" dirty="0"/>
                        <a:t>SELECT * FROM emp WHERE job = 'CLERK' OR deptno = 10;  </a:t>
                      </a:r>
                      <a:endParaRPr lang="en-IN" sz="1200" dirty="0">
                        <a:latin typeface="Raleway"/>
                      </a:endParaRPr>
                    </a:p>
                  </a:txBody>
                  <a:tcPr marL="20188" marR="20188" marT="20188" marB="20188" anchor="ctr"/>
                </a:tc>
                <a:extLst>
                  <a:ext uri="{0D108BD9-81ED-4DB2-BD59-A6C34878D82A}">
                    <a16:rowId xmlns:a16="http://schemas.microsoft.com/office/drawing/2014/main" val="3115128253"/>
                  </a:ext>
                </a:extLst>
              </a:tr>
            </a:tbl>
          </a:graphicData>
        </a:graphic>
      </p:graphicFrame>
      <p:sp>
        <p:nvSpPr>
          <p:cNvPr id="8" name="Rectangle 7">
            <a:extLst>
              <a:ext uri="{FF2B5EF4-FFF2-40B4-BE49-F238E27FC236}">
                <a16:creationId xmlns:a16="http://schemas.microsoft.com/office/drawing/2014/main" id="{3A4D990F-164B-4DBA-839E-B3581CE895F5}"/>
              </a:ext>
            </a:extLst>
          </p:cNvPr>
          <p:cNvSpPr/>
          <p:nvPr/>
        </p:nvSpPr>
        <p:spPr>
          <a:xfrm>
            <a:off x="523604" y="830139"/>
            <a:ext cx="8050946" cy="612412"/>
          </a:xfrm>
          <a:prstGeom prst="rect">
            <a:avLst/>
          </a:prstGeom>
        </p:spPr>
        <p:txBody>
          <a:bodyPr wrap="square">
            <a:spAutoFit/>
          </a:bodyPr>
          <a:lstStyle/>
          <a:p>
            <a:pPr>
              <a:lnSpc>
                <a:spcPct val="150000"/>
              </a:lnSpc>
            </a:pPr>
            <a:r>
              <a:rPr lang="en-IN" sz="1200" dirty="0">
                <a:solidFill>
                  <a:srgbClr val="000000"/>
                </a:solidFill>
                <a:latin typeface="Raleway"/>
              </a:rPr>
              <a:t>A logical operator combines the results of two component conditions to produce a single result based on them or to invert the result of a single condition.</a:t>
            </a:r>
          </a:p>
        </p:txBody>
      </p:sp>
    </p:spTree>
    <p:extLst>
      <p:ext uri="{BB962C8B-B14F-4D97-AF65-F5344CB8AC3E}">
        <p14:creationId xmlns:p14="http://schemas.microsoft.com/office/powerpoint/2010/main" val="134336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295941"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Comparison Operators </a:t>
            </a:r>
            <a:r>
              <a:rPr lang="en-US" dirty="0"/>
              <a:t>with WHERE Clause</a:t>
            </a:r>
            <a:endParaRPr lang="en-IN" dirty="0"/>
          </a:p>
          <a:p>
            <a:endParaRPr lang="en-GB" altLang="en-US" dirty="0"/>
          </a:p>
        </p:txBody>
      </p:sp>
      <p:grpSp>
        <p:nvGrpSpPr>
          <p:cNvPr id="17" name="Group 16">
            <a:extLst>
              <a:ext uri="{FF2B5EF4-FFF2-40B4-BE49-F238E27FC236}">
                <a16:creationId xmlns:a16="http://schemas.microsoft.com/office/drawing/2014/main" id="{C868D190-9084-4C6F-93BE-7716B1A7926F}"/>
              </a:ext>
            </a:extLst>
          </p:cNvPr>
          <p:cNvGrpSpPr/>
          <p:nvPr/>
        </p:nvGrpSpPr>
        <p:grpSpPr>
          <a:xfrm>
            <a:off x="626691" y="1494446"/>
            <a:ext cx="7859283" cy="3077554"/>
            <a:chOff x="1524000" y="2726727"/>
            <a:chExt cx="8286572" cy="1350360"/>
          </a:xfrm>
        </p:grpSpPr>
        <p:sp>
          <p:nvSpPr>
            <p:cNvPr id="18" name="Freeform: Shape 17">
              <a:extLst>
                <a:ext uri="{FF2B5EF4-FFF2-40B4-BE49-F238E27FC236}">
                  <a16:creationId xmlns:a16="http://schemas.microsoft.com/office/drawing/2014/main" id="{F596BE13-B775-4641-8E42-917C53EAF39F}"/>
                </a:ext>
              </a:extLst>
            </p:cNvPr>
            <p:cNvSpPr/>
            <p:nvPr/>
          </p:nvSpPr>
          <p:spPr>
            <a:xfrm>
              <a:off x="1524000" y="2844807"/>
              <a:ext cx="8286572" cy="340200"/>
            </a:xfrm>
            <a:custGeom>
              <a:avLst/>
              <a:gdLst>
                <a:gd name="connsiteX0" fmla="*/ 0 w 8286572"/>
                <a:gd name="connsiteY0" fmla="*/ 0 h 340200"/>
                <a:gd name="connsiteX1" fmla="*/ 8286572 w 8286572"/>
                <a:gd name="connsiteY1" fmla="*/ 0 h 340200"/>
                <a:gd name="connsiteX2" fmla="*/ 8286572 w 8286572"/>
                <a:gd name="connsiteY2" fmla="*/ 340200 h 340200"/>
                <a:gd name="connsiteX3" fmla="*/ 0 w 8286572"/>
                <a:gd name="connsiteY3" fmla="*/ 340200 h 340200"/>
                <a:gd name="connsiteX4" fmla="*/ 0 w 8286572"/>
                <a:gd name="connsiteY4" fmla="*/ 0 h 34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6572" h="340200">
                  <a:moveTo>
                    <a:pt x="0" y="0"/>
                  </a:moveTo>
                  <a:lnTo>
                    <a:pt x="8286572" y="0"/>
                  </a:lnTo>
                  <a:lnTo>
                    <a:pt x="8286572" y="340200"/>
                  </a:lnTo>
                  <a:lnTo>
                    <a:pt x="0" y="340200"/>
                  </a:lnTo>
                  <a:lnTo>
                    <a:pt x="0" y="0"/>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3130" tIns="166624" rIns="643130" bIns="56896" numCol="1" spcCol="1270" anchor="ctr" anchorCtr="0">
              <a:noAutofit/>
            </a:bodyPr>
            <a:lstStyle/>
            <a:p>
              <a:pPr marL="57150" lvl="1" indent="-57150" algn="l" defTabSz="355600">
                <a:lnSpc>
                  <a:spcPct val="150000"/>
                </a:lnSpc>
                <a:spcBef>
                  <a:spcPct val="0"/>
                </a:spcBef>
                <a:spcAft>
                  <a:spcPct val="15000"/>
                </a:spcAft>
                <a:buChar char="•"/>
              </a:pPr>
              <a:r>
                <a:rPr lang="en-US" sz="1200" kern="1200" dirty="0">
                  <a:latin typeface="Raleway"/>
                </a:rPr>
                <a:t>=, !=, or, &lt;&gt;, &gt;, &lt;=  - Relational Operators</a:t>
              </a:r>
            </a:p>
          </p:txBody>
        </p:sp>
        <p:sp>
          <p:nvSpPr>
            <p:cNvPr id="19" name="Freeform: Shape 18">
              <a:extLst>
                <a:ext uri="{FF2B5EF4-FFF2-40B4-BE49-F238E27FC236}">
                  <a16:creationId xmlns:a16="http://schemas.microsoft.com/office/drawing/2014/main" id="{BEF1ACBB-2A92-4912-9FE3-AA3938B520D3}"/>
                </a:ext>
              </a:extLst>
            </p:cNvPr>
            <p:cNvSpPr/>
            <p:nvPr/>
          </p:nvSpPr>
          <p:spPr>
            <a:xfrm>
              <a:off x="1938327" y="2726727"/>
              <a:ext cx="7061306" cy="236160"/>
            </a:xfrm>
            <a:custGeom>
              <a:avLst/>
              <a:gdLst>
                <a:gd name="connsiteX0" fmla="*/ 0 w 5800600"/>
                <a:gd name="connsiteY0" fmla="*/ 39361 h 236160"/>
                <a:gd name="connsiteX1" fmla="*/ 39361 w 5800600"/>
                <a:gd name="connsiteY1" fmla="*/ 0 h 236160"/>
                <a:gd name="connsiteX2" fmla="*/ 5761239 w 5800600"/>
                <a:gd name="connsiteY2" fmla="*/ 0 h 236160"/>
                <a:gd name="connsiteX3" fmla="*/ 5800600 w 5800600"/>
                <a:gd name="connsiteY3" fmla="*/ 39361 h 236160"/>
                <a:gd name="connsiteX4" fmla="*/ 5800600 w 5800600"/>
                <a:gd name="connsiteY4" fmla="*/ 196799 h 236160"/>
                <a:gd name="connsiteX5" fmla="*/ 5761239 w 5800600"/>
                <a:gd name="connsiteY5" fmla="*/ 236160 h 236160"/>
                <a:gd name="connsiteX6" fmla="*/ 39361 w 5800600"/>
                <a:gd name="connsiteY6" fmla="*/ 236160 h 236160"/>
                <a:gd name="connsiteX7" fmla="*/ 0 w 5800600"/>
                <a:gd name="connsiteY7" fmla="*/ 196799 h 236160"/>
                <a:gd name="connsiteX8" fmla="*/ 0 w 5800600"/>
                <a:gd name="connsiteY8" fmla="*/ 39361 h 23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00600" h="236160">
                  <a:moveTo>
                    <a:pt x="0" y="39361"/>
                  </a:moveTo>
                  <a:cubicBezTo>
                    <a:pt x="0" y="17623"/>
                    <a:pt x="17623" y="0"/>
                    <a:pt x="39361" y="0"/>
                  </a:cubicBezTo>
                  <a:lnTo>
                    <a:pt x="5761239" y="0"/>
                  </a:lnTo>
                  <a:cubicBezTo>
                    <a:pt x="5782977" y="0"/>
                    <a:pt x="5800600" y="17623"/>
                    <a:pt x="5800600" y="39361"/>
                  </a:cubicBezTo>
                  <a:lnTo>
                    <a:pt x="5800600" y="196799"/>
                  </a:lnTo>
                  <a:cubicBezTo>
                    <a:pt x="5800600" y="218537"/>
                    <a:pt x="5782977" y="236160"/>
                    <a:pt x="5761239" y="236160"/>
                  </a:cubicBezTo>
                  <a:lnTo>
                    <a:pt x="39361" y="236160"/>
                  </a:lnTo>
                  <a:cubicBezTo>
                    <a:pt x="17623" y="236160"/>
                    <a:pt x="0" y="218537"/>
                    <a:pt x="0" y="196799"/>
                  </a:cubicBezTo>
                  <a:lnTo>
                    <a:pt x="0" y="39361"/>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30777" tIns="11528" rIns="230777" bIns="11528" numCol="1" spcCol="1270" anchor="ctr" anchorCtr="0">
              <a:noAutofit/>
            </a:bodyPr>
            <a:lstStyle/>
            <a:p>
              <a:pPr marL="0" lvl="0" indent="0" algn="l" defTabSz="355600">
                <a:lnSpc>
                  <a:spcPct val="90000"/>
                </a:lnSpc>
                <a:spcBef>
                  <a:spcPct val="0"/>
                </a:spcBef>
                <a:spcAft>
                  <a:spcPct val="35000"/>
                </a:spcAft>
                <a:buNone/>
              </a:pPr>
              <a:r>
                <a:rPr lang="en-US" sz="1200" kern="1200" dirty="0">
                  <a:latin typeface="Raleway"/>
                </a:rPr>
                <a:t>Operators that you can use in the WHERE clause to form more practical queries are:</a:t>
              </a:r>
              <a:endParaRPr lang="en-IN" sz="1200" kern="1200" dirty="0">
                <a:latin typeface="Raleway"/>
              </a:endParaRPr>
            </a:p>
          </p:txBody>
        </p:sp>
        <p:sp>
          <p:nvSpPr>
            <p:cNvPr id="20" name="Freeform: Shape 19">
              <a:extLst>
                <a:ext uri="{FF2B5EF4-FFF2-40B4-BE49-F238E27FC236}">
                  <a16:creationId xmlns:a16="http://schemas.microsoft.com/office/drawing/2014/main" id="{DB399E2B-5EC1-467F-A6C7-16A31EA20C36}"/>
                </a:ext>
              </a:extLst>
            </p:cNvPr>
            <p:cNvSpPr/>
            <p:nvPr/>
          </p:nvSpPr>
          <p:spPr>
            <a:xfrm>
              <a:off x="1524000" y="3346287"/>
              <a:ext cx="8286572" cy="730800"/>
            </a:xfrm>
            <a:custGeom>
              <a:avLst/>
              <a:gdLst>
                <a:gd name="connsiteX0" fmla="*/ 0 w 8286572"/>
                <a:gd name="connsiteY0" fmla="*/ 0 h 730800"/>
                <a:gd name="connsiteX1" fmla="*/ 8286572 w 8286572"/>
                <a:gd name="connsiteY1" fmla="*/ 0 h 730800"/>
                <a:gd name="connsiteX2" fmla="*/ 8286572 w 8286572"/>
                <a:gd name="connsiteY2" fmla="*/ 730800 h 730800"/>
                <a:gd name="connsiteX3" fmla="*/ 0 w 8286572"/>
                <a:gd name="connsiteY3" fmla="*/ 730800 h 730800"/>
                <a:gd name="connsiteX4" fmla="*/ 0 w 8286572"/>
                <a:gd name="connsiteY4" fmla="*/ 0 h 73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6572" h="730800">
                  <a:moveTo>
                    <a:pt x="0" y="0"/>
                  </a:moveTo>
                  <a:lnTo>
                    <a:pt x="8286572" y="0"/>
                  </a:lnTo>
                  <a:lnTo>
                    <a:pt x="8286572" y="730800"/>
                  </a:lnTo>
                  <a:lnTo>
                    <a:pt x="0" y="730800"/>
                  </a:lnTo>
                  <a:lnTo>
                    <a:pt x="0" y="0"/>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3130" tIns="166624" rIns="643130" bIns="56896" numCol="1" spcCol="1270" anchor="ctr" anchorCtr="0">
              <a:noAutofit/>
            </a:bodyPr>
            <a:lstStyle/>
            <a:p>
              <a:pPr marL="57150" lvl="1" indent="-57150" algn="l" defTabSz="355600">
                <a:lnSpc>
                  <a:spcPct val="150000"/>
                </a:lnSpc>
                <a:spcBef>
                  <a:spcPct val="0"/>
                </a:spcBef>
                <a:spcAft>
                  <a:spcPct val="15000"/>
                </a:spcAft>
                <a:buChar char="•"/>
              </a:pPr>
              <a:r>
                <a:rPr lang="en-US" sz="1200" kern="1200" dirty="0">
                  <a:latin typeface="Raleway"/>
                </a:rPr>
                <a:t> BETWEEN, NOT BETWEEN</a:t>
              </a:r>
            </a:p>
            <a:p>
              <a:pPr marL="57150" lvl="1" indent="-57150" algn="l" defTabSz="355600">
                <a:lnSpc>
                  <a:spcPct val="150000"/>
                </a:lnSpc>
                <a:spcBef>
                  <a:spcPct val="0"/>
                </a:spcBef>
                <a:spcAft>
                  <a:spcPct val="15000"/>
                </a:spcAft>
                <a:buChar char="•"/>
              </a:pPr>
              <a:r>
                <a:rPr lang="en-US" sz="1200" kern="1200" dirty="0">
                  <a:latin typeface="Raleway"/>
                </a:rPr>
                <a:t> IN, NOT IN</a:t>
              </a:r>
            </a:p>
            <a:p>
              <a:pPr marL="57150" lvl="1" indent="-57150" algn="l" defTabSz="355600">
                <a:lnSpc>
                  <a:spcPct val="150000"/>
                </a:lnSpc>
                <a:spcBef>
                  <a:spcPct val="0"/>
                </a:spcBef>
                <a:spcAft>
                  <a:spcPct val="15000"/>
                </a:spcAft>
                <a:buChar char="•"/>
              </a:pPr>
              <a:r>
                <a:rPr lang="en-US" sz="1200" kern="1200" dirty="0">
                  <a:latin typeface="Raleway"/>
                </a:rPr>
                <a:t> Like, Not Like</a:t>
              </a:r>
            </a:p>
            <a:p>
              <a:pPr marL="57150" lvl="1" indent="-57150" algn="l" defTabSz="355600">
                <a:lnSpc>
                  <a:spcPct val="150000"/>
                </a:lnSpc>
                <a:spcBef>
                  <a:spcPct val="0"/>
                </a:spcBef>
                <a:spcAft>
                  <a:spcPct val="15000"/>
                </a:spcAft>
                <a:buChar char="•"/>
              </a:pPr>
              <a:r>
                <a:rPr lang="en-US" sz="1200" kern="1200" dirty="0">
                  <a:latin typeface="Raleway"/>
                </a:rPr>
                <a:t> IS NULL, IS NOT NULL</a:t>
              </a:r>
              <a:endParaRPr lang="en-IN" sz="1200" kern="1200" dirty="0">
                <a:latin typeface="Raleway"/>
              </a:endParaRPr>
            </a:p>
          </p:txBody>
        </p:sp>
        <p:sp>
          <p:nvSpPr>
            <p:cNvPr id="21" name="Freeform: Shape 20">
              <a:extLst>
                <a:ext uri="{FF2B5EF4-FFF2-40B4-BE49-F238E27FC236}">
                  <a16:creationId xmlns:a16="http://schemas.microsoft.com/office/drawing/2014/main" id="{9CD9FC32-3DD1-4077-963E-BDF9E87C33D3}"/>
                </a:ext>
              </a:extLst>
            </p:cNvPr>
            <p:cNvSpPr/>
            <p:nvPr/>
          </p:nvSpPr>
          <p:spPr>
            <a:xfrm>
              <a:off x="1938327" y="3228207"/>
              <a:ext cx="7061306" cy="236160"/>
            </a:xfrm>
            <a:custGeom>
              <a:avLst/>
              <a:gdLst>
                <a:gd name="connsiteX0" fmla="*/ 0 w 5800600"/>
                <a:gd name="connsiteY0" fmla="*/ 39361 h 236160"/>
                <a:gd name="connsiteX1" fmla="*/ 39361 w 5800600"/>
                <a:gd name="connsiteY1" fmla="*/ 0 h 236160"/>
                <a:gd name="connsiteX2" fmla="*/ 5761239 w 5800600"/>
                <a:gd name="connsiteY2" fmla="*/ 0 h 236160"/>
                <a:gd name="connsiteX3" fmla="*/ 5800600 w 5800600"/>
                <a:gd name="connsiteY3" fmla="*/ 39361 h 236160"/>
                <a:gd name="connsiteX4" fmla="*/ 5800600 w 5800600"/>
                <a:gd name="connsiteY4" fmla="*/ 196799 h 236160"/>
                <a:gd name="connsiteX5" fmla="*/ 5761239 w 5800600"/>
                <a:gd name="connsiteY5" fmla="*/ 236160 h 236160"/>
                <a:gd name="connsiteX6" fmla="*/ 39361 w 5800600"/>
                <a:gd name="connsiteY6" fmla="*/ 236160 h 236160"/>
                <a:gd name="connsiteX7" fmla="*/ 0 w 5800600"/>
                <a:gd name="connsiteY7" fmla="*/ 196799 h 236160"/>
                <a:gd name="connsiteX8" fmla="*/ 0 w 5800600"/>
                <a:gd name="connsiteY8" fmla="*/ 39361 h 23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00600" h="236160">
                  <a:moveTo>
                    <a:pt x="0" y="39361"/>
                  </a:moveTo>
                  <a:cubicBezTo>
                    <a:pt x="0" y="17623"/>
                    <a:pt x="17623" y="0"/>
                    <a:pt x="39361" y="0"/>
                  </a:cubicBezTo>
                  <a:lnTo>
                    <a:pt x="5761239" y="0"/>
                  </a:lnTo>
                  <a:cubicBezTo>
                    <a:pt x="5782977" y="0"/>
                    <a:pt x="5800600" y="17623"/>
                    <a:pt x="5800600" y="39361"/>
                  </a:cubicBezTo>
                  <a:lnTo>
                    <a:pt x="5800600" y="196799"/>
                  </a:lnTo>
                  <a:cubicBezTo>
                    <a:pt x="5800600" y="218537"/>
                    <a:pt x="5782977" y="236160"/>
                    <a:pt x="5761239" y="236160"/>
                  </a:cubicBezTo>
                  <a:lnTo>
                    <a:pt x="39361" y="236160"/>
                  </a:lnTo>
                  <a:cubicBezTo>
                    <a:pt x="17623" y="236160"/>
                    <a:pt x="0" y="218537"/>
                    <a:pt x="0" y="196799"/>
                  </a:cubicBezTo>
                  <a:lnTo>
                    <a:pt x="0" y="39361"/>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30777" tIns="11528" rIns="230777" bIns="11528" numCol="1" spcCol="1270" anchor="ctr" anchorCtr="0">
              <a:noAutofit/>
            </a:bodyPr>
            <a:lstStyle/>
            <a:p>
              <a:pPr marL="0" lvl="0" indent="0" algn="l" defTabSz="355600">
                <a:lnSpc>
                  <a:spcPct val="90000"/>
                </a:lnSpc>
                <a:spcBef>
                  <a:spcPct val="0"/>
                </a:spcBef>
                <a:spcAft>
                  <a:spcPct val="35000"/>
                </a:spcAft>
                <a:buNone/>
              </a:pPr>
              <a:r>
                <a:rPr lang="en-US" sz="1200" kern="1200" dirty="0">
                  <a:latin typeface="Raleway"/>
                </a:rPr>
                <a:t>Operators that you can use in the WHERE clause to form more practical queries that are applied only on a single operand:</a:t>
              </a:r>
            </a:p>
          </p:txBody>
        </p:sp>
      </p:grpSp>
    </p:spTree>
    <p:extLst>
      <p:ext uri="{BB962C8B-B14F-4D97-AF65-F5344CB8AC3E}">
        <p14:creationId xmlns:p14="http://schemas.microsoft.com/office/powerpoint/2010/main" val="410143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Relational Operators</a:t>
            </a:r>
          </a:p>
        </p:txBody>
      </p:sp>
      <p:graphicFrame>
        <p:nvGraphicFramePr>
          <p:cNvPr id="2" name="Table 1">
            <a:extLst>
              <a:ext uri="{FF2B5EF4-FFF2-40B4-BE49-F238E27FC236}">
                <a16:creationId xmlns:a16="http://schemas.microsoft.com/office/drawing/2014/main" id="{C139A041-9223-4BB0-A076-4C979E229440}"/>
              </a:ext>
            </a:extLst>
          </p:cNvPr>
          <p:cNvGraphicFramePr>
            <a:graphicFrameLocks noGrp="1"/>
          </p:cNvGraphicFramePr>
          <p:nvPr>
            <p:extLst>
              <p:ext uri="{D42A27DB-BD31-4B8C-83A1-F6EECF244321}">
                <p14:modId xmlns:p14="http://schemas.microsoft.com/office/powerpoint/2010/main" val="3799144051"/>
              </p:ext>
            </p:extLst>
          </p:nvPr>
        </p:nvGraphicFramePr>
        <p:xfrm>
          <a:off x="572569" y="996032"/>
          <a:ext cx="8058684" cy="3840888"/>
        </p:xfrm>
        <a:graphic>
          <a:graphicData uri="http://schemas.openxmlformats.org/drawingml/2006/table">
            <a:tbl>
              <a:tblPr firstRow="1" firstCol="1">
                <a:tableStyleId>{9DCAF9ED-07DC-4A11-8D7F-57B35C25682E}</a:tableStyleId>
              </a:tblPr>
              <a:tblGrid>
                <a:gridCol w="1375872">
                  <a:extLst>
                    <a:ext uri="{9D8B030D-6E8A-4147-A177-3AD203B41FA5}">
                      <a16:colId xmlns:a16="http://schemas.microsoft.com/office/drawing/2014/main" val="118461698"/>
                    </a:ext>
                  </a:extLst>
                </a:gridCol>
                <a:gridCol w="3996584">
                  <a:extLst>
                    <a:ext uri="{9D8B030D-6E8A-4147-A177-3AD203B41FA5}">
                      <a16:colId xmlns:a16="http://schemas.microsoft.com/office/drawing/2014/main" val="1471628315"/>
                    </a:ext>
                  </a:extLst>
                </a:gridCol>
                <a:gridCol w="2686228">
                  <a:extLst>
                    <a:ext uri="{9D8B030D-6E8A-4147-A177-3AD203B41FA5}">
                      <a16:colId xmlns:a16="http://schemas.microsoft.com/office/drawing/2014/main" val="1550069849"/>
                    </a:ext>
                  </a:extLst>
                </a:gridCol>
              </a:tblGrid>
              <a:tr h="212825">
                <a:tc>
                  <a:txBody>
                    <a:bodyPr/>
                    <a:lstStyle/>
                    <a:p>
                      <a:pPr algn="ctr" fontAlgn="t"/>
                      <a:r>
                        <a:rPr lang="en-IN" sz="1050" dirty="0">
                          <a:effectLst/>
                        </a:rPr>
                        <a:t>Operator</a:t>
                      </a:r>
                      <a:endParaRPr lang="en-IN" sz="1050" dirty="0">
                        <a:effectLst/>
                        <a:latin typeface="Raleway"/>
                      </a:endParaRPr>
                    </a:p>
                  </a:txBody>
                  <a:tcPr marL="19748" marR="19748" marT="19748" marB="19748" anchor="ctr"/>
                </a:tc>
                <a:tc>
                  <a:txBody>
                    <a:bodyPr/>
                    <a:lstStyle/>
                    <a:p>
                      <a:pPr algn="ctr" fontAlgn="t"/>
                      <a:r>
                        <a:rPr lang="en-IN" sz="1050" dirty="0">
                          <a:effectLst/>
                        </a:rPr>
                        <a:t>Description</a:t>
                      </a:r>
                      <a:endParaRPr lang="en-IN" sz="1050" dirty="0">
                        <a:effectLst/>
                        <a:latin typeface="Raleway"/>
                      </a:endParaRPr>
                    </a:p>
                  </a:txBody>
                  <a:tcPr marL="19748" marR="19748" marT="19748" marB="19748" anchor="ctr"/>
                </a:tc>
                <a:tc>
                  <a:txBody>
                    <a:bodyPr/>
                    <a:lstStyle/>
                    <a:p>
                      <a:pPr algn="ctr" fontAlgn="t"/>
                      <a:r>
                        <a:rPr lang="en-IN" sz="1050" dirty="0">
                          <a:effectLst/>
                        </a:rPr>
                        <a:t>Example</a:t>
                      </a:r>
                      <a:endParaRPr lang="en-IN" sz="1050" dirty="0">
                        <a:effectLst/>
                        <a:latin typeface="Raleway"/>
                      </a:endParaRPr>
                    </a:p>
                  </a:txBody>
                  <a:tcPr marL="19748" marR="19748" marT="19748" marB="19748" anchor="ctr"/>
                </a:tc>
                <a:extLst>
                  <a:ext uri="{0D108BD9-81ED-4DB2-BD59-A6C34878D82A}">
                    <a16:rowId xmlns:a16="http://schemas.microsoft.com/office/drawing/2014/main" val="512978280"/>
                  </a:ext>
                </a:extLst>
              </a:tr>
              <a:tr h="554213">
                <a:tc>
                  <a:txBody>
                    <a:bodyPr/>
                    <a:lstStyle/>
                    <a:p>
                      <a:pPr algn="ctr" fontAlgn="ctr"/>
                      <a:r>
                        <a:rPr lang="en-IN" sz="1050" dirty="0">
                          <a:effectLst/>
                        </a:rPr>
                        <a:t>=</a:t>
                      </a:r>
                      <a:endParaRPr lang="en-IN" sz="1050" dirty="0">
                        <a:effectLst/>
                        <a:latin typeface="Raleway"/>
                      </a:endParaRPr>
                    </a:p>
                  </a:txBody>
                  <a:tcPr marL="19748" marR="19748" marT="19748" marB="19748" anchor="ctr"/>
                </a:tc>
                <a:tc>
                  <a:txBody>
                    <a:bodyPr/>
                    <a:lstStyle/>
                    <a:p>
                      <a:pPr algn="l" fontAlgn="ctr"/>
                      <a:r>
                        <a:rPr lang="en-IN" sz="1050" dirty="0">
                          <a:effectLst/>
                        </a:rPr>
                        <a:t>Checks if the values of two operands are equal or not. If yes, then the condition becomes true.</a:t>
                      </a:r>
                      <a:endParaRPr lang="en-IN" sz="1050" dirty="0">
                        <a:effectLst/>
                        <a:latin typeface="Raleway"/>
                      </a:endParaRPr>
                    </a:p>
                  </a:txBody>
                  <a:tcPr marL="19748" marR="19748" marT="19748" marB="19748" anchor="ctr"/>
                </a:tc>
                <a:tc>
                  <a:txBody>
                    <a:bodyPr/>
                    <a:lstStyle/>
                    <a:p>
                      <a:pPr algn="ctr" fontAlgn="t"/>
                      <a:r>
                        <a:rPr lang="en-IN" sz="1050" dirty="0">
                          <a:effectLst/>
                        </a:rPr>
                        <a:t>(A = B) is not true</a:t>
                      </a:r>
                      <a:endParaRPr lang="en-IN" sz="1050" dirty="0">
                        <a:effectLst/>
                        <a:latin typeface="Raleway"/>
                      </a:endParaRPr>
                    </a:p>
                  </a:txBody>
                  <a:tcPr marL="19748" marR="19748" marT="19748" marB="19748" anchor="ctr"/>
                </a:tc>
                <a:extLst>
                  <a:ext uri="{0D108BD9-81ED-4DB2-BD59-A6C34878D82A}">
                    <a16:rowId xmlns:a16="http://schemas.microsoft.com/office/drawing/2014/main" val="2693948959"/>
                  </a:ext>
                </a:extLst>
              </a:tr>
              <a:tr h="648800">
                <a:tc>
                  <a:txBody>
                    <a:bodyPr/>
                    <a:lstStyle/>
                    <a:p>
                      <a:pPr algn="ctr" fontAlgn="t"/>
                      <a:r>
                        <a:rPr lang="en-IN" sz="1050" dirty="0">
                          <a:effectLst/>
                        </a:rPr>
                        <a:t>!=</a:t>
                      </a:r>
                    </a:p>
                    <a:p>
                      <a:pPr algn="ctr" fontAlgn="t"/>
                      <a:r>
                        <a:rPr lang="en-IN" sz="1050" dirty="0">
                          <a:effectLst/>
                        </a:rPr>
                        <a:t>&lt;&gt;</a:t>
                      </a:r>
                    </a:p>
                    <a:p>
                      <a:pPr algn="ctr" fontAlgn="t"/>
                      <a:r>
                        <a:rPr lang="en-IN" sz="1050" dirty="0">
                          <a:effectLst/>
                        </a:rPr>
                        <a:t>~=</a:t>
                      </a:r>
                      <a:endParaRPr lang="en-IN" sz="1050" dirty="0">
                        <a:solidFill>
                          <a:srgbClr val="000000"/>
                        </a:solidFill>
                        <a:effectLst/>
                        <a:latin typeface="Raleway"/>
                      </a:endParaRPr>
                    </a:p>
                  </a:txBody>
                  <a:tcPr marL="19748" marR="19748" marT="19748" marB="19748" anchor="ctr"/>
                </a:tc>
                <a:tc>
                  <a:txBody>
                    <a:bodyPr/>
                    <a:lstStyle/>
                    <a:p>
                      <a:pPr algn="l" fontAlgn="ctr"/>
                      <a:r>
                        <a:rPr lang="en-IN" sz="1050" dirty="0">
                          <a:effectLst/>
                        </a:rPr>
                        <a:t>Checks if the values of two operands are equal or not. If values are not equal, then the condition becomes true.</a:t>
                      </a:r>
                      <a:endParaRPr lang="en-IN" sz="1050" dirty="0">
                        <a:effectLst/>
                        <a:latin typeface="Raleway"/>
                      </a:endParaRPr>
                    </a:p>
                  </a:txBody>
                  <a:tcPr marL="19748" marR="19748" marT="19748" marB="19748" anchor="ctr"/>
                </a:tc>
                <a:tc>
                  <a:txBody>
                    <a:bodyPr/>
                    <a:lstStyle/>
                    <a:p>
                      <a:pPr algn="ctr" fontAlgn="ctr"/>
                      <a:r>
                        <a:rPr lang="en-IN" sz="1050" dirty="0">
                          <a:effectLst/>
                        </a:rPr>
                        <a:t>(A != B) is true</a:t>
                      </a:r>
                      <a:endParaRPr lang="en-IN" sz="1050" dirty="0">
                        <a:effectLst/>
                        <a:latin typeface="Raleway"/>
                      </a:endParaRPr>
                    </a:p>
                  </a:txBody>
                  <a:tcPr marL="19748" marR="19748" marT="19748" marB="19748" anchor="ctr"/>
                </a:tc>
                <a:extLst>
                  <a:ext uri="{0D108BD9-81ED-4DB2-BD59-A6C34878D82A}">
                    <a16:rowId xmlns:a16="http://schemas.microsoft.com/office/drawing/2014/main" val="3634643968"/>
                  </a:ext>
                </a:extLst>
              </a:tr>
              <a:tr h="572965">
                <a:tc>
                  <a:txBody>
                    <a:bodyPr/>
                    <a:lstStyle/>
                    <a:p>
                      <a:pPr algn="ctr" fontAlgn="ctr"/>
                      <a:r>
                        <a:rPr lang="en-IN" sz="1050" dirty="0">
                          <a:effectLst/>
                        </a:rPr>
                        <a:t>&gt;</a:t>
                      </a:r>
                      <a:endParaRPr lang="en-IN" sz="1050" dirty="0">
                        <a:effectLst/>
                        <a:latin typeface="Raleway"/>
                      </a:endParaRPr>
                    </a:p>
                  </a:txBody>
                  <a:tcPr marL="19748" marR="19748" marT="19748" marB="19748" anchor="ctr"/>
                </a:tc>
                <a:tc>
                  <a:txBody>
                    <a:bodyPr/>
                    <a:lstStyle/>
                    <a:p>
                      <a:pPr algn="l" fontAlgn="ctr"/>
                      <a:r>
                        <a:rPr lang="en-IN" sz="1050" dirty="0">
                          <a:effectLst/>
                        </a:rPr>
                        <a:t>Checks if the value of the left operand is greater than the value of the right. If yes, then the condition becomes true.</a:t>
                      </a:r>
                      <a:endParaRPr lang="en-IN" sz="1050" dirty="0">
                        <a:effectLst/>
                        <a:latin typeface="Raleway"/>
                      </a:endParaRPr>
                    </a:p>
                  </a:txBody>
                  <a:tcPr marL="19748" marR="19748" marT="19748" marB="19748" anchor="ctr"/>
                </a:tc>
                <a:tc>
                  <a:txBody>
                    <a:bodyPr/>
                    <a:lstStyle/>
                    <a:p>
                      <a:pPr algn="ctr" fontAlgn="t"/>
                      <a:r>
                        <a:rPr lang="en-IN" sz="1050" dirty="0">
                          <a:effectLst/>
                        </a:rPr>
                        <a:t>(A &gt; B) is not true</a:t>
                      </a:r>
                      <a:endParaRPr lang="en-IN" sz="1050" dirty="0">
                        <a:effectLst/>
                        <a:latin typeface="Raleway"/>
                      </a:endParaRPr>
                    </a:p>
                  </a:txBody>
                  <a:tcPr marL="19748" marR="19748" marT="19748" marB="19748" anchor="ctr"/>
                </a:tc>
                <a:extLst>
                  <a:ext uri="{0D108BD9-81ED-4DB2-BD59-A6C34878D82A}">
                    <a16:rowId xmlns:a16="http://schemas.microsoft.com/office/drawing/2014/main" val="545390951"/>
                  </a:ext>
                </a:extLst>
              </a:tr>
              <a:tr h="554213">
                <a:tc>
                  <a:txBody>
                    <a:bodyPr/>
                    <a:lstStyle/>
                    <a:p>
                      <a:pPr algn="ctr" fontAlgn="ctr"/>
                      <a:r>
                        <a:rPr lang="en-IN" sz="1050" dirty="0">
                          <a:effectLst/>
                        </a:rPr>
                        <a:t>&lt;</a:t>
                      </a:r>
                      <a:endParaRPr lang="en-IN" sz="1050" dirty="0">
                        <a:effectLst/>
                        <a:latin typeface="Raleway"/>
                      </a:endParaRPr>
                    </a:p>
                  </a:txBody>
                  <a:tcPr marL="19748" marR="19748" marT="19748" marB="19748" anchor="ctr"/>
                </a:tc>
                <a:tc>
                  <a:txBody>
                    <a:bodyPr/>
                    <a:lstStyle/>
                    <a:p>
                      <a:pPr algn="l" fontAlgn="ctr"/>
                      <a:r>
                        <a:rPr lang="en-IN" sz="1050" dirty="0">
                          <a:effectLst/>
                        </a:rPr>
                        <a:t>Checks if the value of the left operand is less than the value of the right. if yes, then the condition becomes true.</a:t>
                      </a:r>
                      <a:endParaRPr lang="en-IN" sz="1050" dirty="0">
                        <a:effectLst/>
                        <a:latin typeface="Raleway"/>
                      </a:endParaRPr>
                    </a:p>
                  </a:txBody>
                  <a:tcPr marL="19748" marR="19748" marT="19748" marB="19748" anchor="ctr"/>
                </a:tc>
                <a:tc>
                  <a:txBody>
                    <a:bodyPr/>
                    <a:lstStyle/>
                    <a:p>
                      <a:pPr algn="ctr" fontAlgn="t"/>
                      <a:r>
                        <a:rPr lang="en-IN" sz="1050" dirty="0">
                          <a:effectLst/>
                        </a:rPr>
                        <a:t>(A &lt; B) is true</a:t>
                      </a:r>
                      <a:endParaRPr lang="en-IN" sz="1050" dirty="0">
                        <a:effectLst/>
                        <a:latin typeface="Raleway"/>
                      </a:endParaRPr>
                    </a:p>
                  </a:txBody>
                  <a:tcPr marL="19748" marR="19748" marT="19748" marB="19748" anchor="ctr"/>
                </a:tc>
                <a:extLst>
                  <a:ext uri="{0D108BD9-81ED-4DB2-BD59-A6C34878D82A}">
                    <a16:rowId xmlns:a16="http://schemas.microsoft.com/office/drawing/2014/main" val="2644495092"/>
                  </a:ext>
                </a:extLst>
              </a:tr>
              <a:tr h="724907">
                <a:tc>
                  <a:txBody>
                    <a:bodyPr/>
                    <a:lstStyle/>
                    <a:p>
                      <a:pPr algn="ctr" fontAlgn="ctr"/>
                      <a:r>
                        <a:rPr lang="en-IN" sz="1050" dirty="0">
                          <a:effectLst/>
                        </a:rPr>
                        <a:t>&gt;=</a:t>
                      </a:r>
                      <a:endParaRPr lang="en-IN" sz="1050" dirty="0">
                        <a:effectLst/>
                        <a:latin typeface="Raleway"/>
                      </a:endParaRPr>
                    </a:p>
                  </a:txBody>
                  <a:tcPr marL="19748" marR="19748" marT="19748" marB="19748" anchor="ctr"/>
                </a:tc>
                <a:tc>
                  <a:txBody>
                    <a:bodyPr/>
                    <a:lstStyle/>
                    <a:p>
                      <a:pPr algn="l" fontAlgn="ctr"/>
                      <a:r>
                        <a:rPr lang="en-IN" sz="1050" dirty="0">
                          <a:effectLst/>
                        </a:rPr>
                        <a:t>Checks if the value of the left operand is greater than or equal to the value of the right. if yes, then the condition becomes true.</a:t>
                      </a:r>
                      <a:endParaRPr lang="en-IN" sz="1050" dirty="0">
                        <a:effectLst/>
                        <a:latin typeface="Raleway"/>
                      </a:endParaRPr>
                    </a:p>
                  </a:txBody>
                  <a:tcPr marL="19748" marR="19748" marT="19748" marB="19748" anchor="ctr"/>
                </a:tc>
                <a:tc>
                  <a:txBody>
                    <a:bodyPr/>
                    <a:lstStyle/>
                    <a:p>
                      <a:pPr algn="ctr" fontAlgn="t"/>
                      <a:r>
                        <a:rPr lang="en-IN" sz="1050" dirty="0">
                          <a:effectLst/>
                        </a:rPr>
                        <a:t>(A &gt;= B) is not true</a:t>
                      </a:r>
                      <a:endParaRPr lang="en-IN" sz="1050" dirty="0">
                        <a:effectLst/>
                        <a:latin typeface="Raleway"/>
                      </a:endParaRPr>
                    </a:p>
                  </a:txBody>
                  <a:tcPr marL="19748" marR="19748" marT="19748" marB="19748" anchor="ctr"/>
                </a:tc>
                <a:extLst>
                  <a:ext uri="{0D108BD9-81ED-4DB2-BD59-A6C34878D82A}">
                    <a16:rowId xmlns:a16="http://schemas.microsoft.com/office/drawing/2014/main" val="1287967016"/>
                  </a:ext>
                </a:extLst>
              </a:tr>
              <a:tr h="572965">
                <a:tc>
                  <a:txBody>
                    <a:bodyPr/>
                    <a:lstStyle/>
                    <a:p>
                      <a:pPr algn="ctr" fontAlgn="ctr"/>
                      <a:r>
                        <a:rPr lang="en-IN" sz="1050" dirty="0">
                          <a:effectLst/>
                        </a:rPr>
                        <a:t>&lt;=</a:t>
                      </a:r>
                      <a:endParaRPr lang="en-IN" sz="1050" dirty="0">
                        <a:effectLst/>
                        <a:latin typeface="Raleway"/>
                      </a:endParaRPr>
                    </a:p>
                  </a:txBody>
                  <a:tcPr marL="19748" marR="19748" marT="19748" marB="19748" anchor="ctr"/>
                </a:tc>
                <a:tc>
                  <a:txBody>
                    <a:bodyPr/>
                    <a:lstStyle/>
                    <a:p>
                      <a:pPr algn="l" fontAlgn="ctr"/>
                      <a:r>
                        <a:rPr lang="en-IN" sz="1050" dirty="0">
                          <a:effectLst/>
                        </a:rPr>
                        <a:t>Checks if the value of the left operand is less than or equal to the value of the right. If yes, then the condition becomes true.</a:t>
                      </a:r>
                      <a:endParaRPr lang="en-IN" sz="1050" dirty="0">
                        <a:effectLst/>
                        <a:latin typeface="Raleway"/>
                      </a:endParaRPr>
                    </a:p>
                  </a:txBody>
                  <a:tcPr marL="19748" marR="19748" marT="19748" marB="19748" anchor="ctr"/>
                </a:tc>
                <a:tc>
                  <a:txBody>
                    <a:bodyPr/>
                    <a:lstStyle/>
                    <a:p>
                      <a:pPr algn="ctr" fontAlgn="t"/>
                      <a:r>
                        <a:rPr lang="en-IN" sz="1050" dirty="0">
                          <a:effectLst/>
                        </a:rPr>
                        <a:t>(A &lt;= B) is true</a:t>
                      </a:r>
                      <a:endParaRPr lang="en-IN" sz="1050" dirty="0">
                        <a:effectLst/>
                        <a:latin typeface="Raleway"/>
                      </a:endParaRPr>
                    </a:p>
                  </a:txBody>
                  <a:tcPr marL="19748" marR="19748" marT="19748" marB="19748" anchor="ctr"/>
                </a:tc>
                <a:extLst>
                  <a:ext uri="{0D108BD9-81ED-4DB2-BD59-A6C34878D82A}">
                    <a16:rowId xmlns:a16="http://schemas.microsoft.com/office/drawing/2014/main" val="4066160128"/>
                  </a:ext>
                </a:extLst>
              </a:tr>
            </a:tbl>
          </a:graphicData>
        </a:graphic>
      </p:graphicFrame>
    </p:spTree>
    <p:extLst>
      <p:ext uri="{BB962C8B-B14F-4D97-AF65-F5344CB8AC3E}">
        <p14:creationId xmlns:p14="http://schemas.microsoft.com/office/powerpoint/2010/main" val="1017002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Defining a Null Value</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7517990" cy="859210"/>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latin typeface="Raleway"/>
              </a:rPr>
              <a:t>A Null is a value that is unavailable, unassigned, unknown, or inapplicable.</a:t>
            </a:r>
          </a:p>
          <a:p>
            <a:pPr marL="285750" indent="-285750">
              <a:lnSpc>
                <a:spcPct val="200000"/>
              </a:lnSpc>
              <a:buFont typeface="Arial" panose="020B0604020202020204" pitchFamily="34" charset="0"/>
              <a:buChar char="•"/>
            </a:pPr>
            <a:r>
              <a:rPr lang="en-IN" dirty="0">
                <a:latin typeface="Raleway"/>
              </a:rPr>
              <a:t>A Null is not the same as zero or a blank space.</a:t>
            </a:r>
          </a:p>
        </p:txBody>
      </p:sp>
      <p:sp>
        <p:nvSpPr>
          <p:cNvPr id="5" name="Rectangle 4">
            <a:extLst>
              <a:ext uri="{FF2B5EF4-FFF2-40B4-BE49-F238E27FC236}">
                <a16:creationId xmlns:a16="http://schemas.microsoft.com/office/drawing/2014/main" id="{7FD90104-EC0E-464A-8228-4E62C79545DB}"/>
              </a:ext>
            </a:extLst>
          </p:cNvPr>
          <p:cNvSpPr/>
          <p:nvPr/>
        </p:nvSpPr>
        <p:spPr>
          <a:xfrm>
            <a:off x="2496276" y="2290459"/>
            <a:ext cx="4151448" cy="496784"/>
          </a:xfrm>
          <a:prstGeom prst="rect">
            <a:avLst/>
          </a:prstGeom>
          <a:ln>
            <a:solidFill>
              <a:schemeClr val="accent2"/>
            </a:solidFill>
          </a:ln>
        </p:spPr>
        <p:txBody>
          <a:bodyPr wrap="none" lIns="72000" tIns="36000" bIns="108000">
            <a:spAutoFit/>
          </a:bodyPr>
          <a:lstStyle/>
          <a:p>
            <a:pPr algn="ctr">
              <a:lnSpc>
                <a:spcPct val="200000"/>
              </a:lnSpc>
            </a:pPr>
            <a:r>
              <a:rPr lang="en-IN" dirty="0">
                <a:latin typeface="Raleway"/>
              </a:rPr>
              <a:t>SELECT name, job, salary, comm From employees; </a:t>
            </a:r>
          </a:p>
        </p:txBody>
      </p:sp>
      <p:sp>
        <p:nvSpPr>
          <p:cNvPr id="2" name="Rectangle 1">
            <a:extLst>
              <a:ext uri="{FF2B5EF4-FFF2-40B4-BE49-F238E27FC236}">
                <a16:creationId xmlns:a16="http://schemas.microsoft.com/office/drawing/2014/main" id="{BFDCB54C-1B0B-4EC9-A994-B4B90E9A6BC8}"/>
              </a:ext>
            </a:extLst>
          </p:cNvPr>
          <p:cNvSpPr/>
          <p:nvPr/>
        </p:nvSpPr>
        <p:spPr>
          <a:xfrm>
            <a:off x="472328" y="2848360"/>
            <a:ext cx="7352826" cy="859210"/>
          </a:xfrm>
          <a:prstGeom prst="rect">
            <a:avLst/>
          </a:prstGeom>
        </p:spPr>
        <p:txBody>
          <a:bodyPr wrap="square">
            <a:spAutoFit/>
          </a:bodyPr>
          <a:lstStyle/>
          <a:p>
            <a:pPr>
              <a:lnSpc>
                <a:spcPct val="200000"/>
              </a:lnSpc>
            </a:pPr>
            <a:r>
              <a:rPr lang="en-US" b="1" dirty="0">
                <a:latin typeface="Raleway"/>
              </a:rPr>
              <a:t>Null Values in Arithmetic Expressions</a:t>
            </a:r>
          </a:p>
          <a:p>
            <a:pPr marL="285750" indent="-285750">
              <a:lnSpc>
                <a:spcPct val="200000"/>
              </a:lnSpc>
              <a:buFont typeface="Arial" panose="020B0604020202020204" pitchFamily="34" charset="0"/>
              <a:buChar char="•"/>
            </a:pPr>
            <a:r>
              <a:rPr lang="en-US" dirty="0">
                <a:latin typeface="Raleway"/>
              </a:rPr>
              <a:t>Arithmetic expressions containing a null value evaluate to null</a:t>
            </a:r>
          </a:p>
        </p:txBody>
      </p:sp>
      <p:sp>
        <p:nvSpPr>
          <p:cNvPr id="8" name="Rectangle 7">
            <a:extLst>
              <a:ext uri="{FF2B5EF4-FFF2-40B4-BE49-F238E27FC236}">
                <a16:creationId xmlns:a16="http://schemas.microsoft.com/office/drawing/2014/main" id="{276E45BA-0CDC-4E46-9073-8B8DB59B4FDF}"/>
              </a:ext>
            </a:extLst>
          </p:cNvPr>
          <p:cNvSpPr/>
          <p:nvPr/>
        </p:nvSpPr>
        <p:spPr>
          <a:xfrm>
            <a:off x="2229215" y="4187412"/>
            <a:ext cx="4685569" cy="496784"/>
          </a:xfrm>
          <a:prstGeom prst="rect">
            <a:avLst/>
          </a:prstGeom>
          <a:ln>
            <a:solidFill>
              <a:schemeClr val="accent2"/>
            </a:solidFill>
          </a:ln>
        </p:spPr>
        <p:txBody>
          <a:bodyPr wrap="none" lIns="72000" tIns="36000" bIns="108000">
            <a:spAutoFit/>
          </a:bodyPr>
          <a:lstStyle/>
          <a:p>
            <a:pPr algn="ctr">
              <a:lnSpc>
                <a:spcPct val="200000"/>
              </a:lnSpc>
            </a:pPr>
            <a:r>
              <a:rPr lang="en-IN" dirty="0">
                <a:latin typeface="Raleway"/>
              </a:rPr>
              <a:t>SELECT name, 12*(salary + commission) From employees; </a:t>
            </a:r>
          </a:p>
        </p:txBody>
      </p:sp>
      <p:sp>
        <p:nvSpPr>
          <p:cNvPr id="3" name="Rectangle 2">
            <a:extLst>
              <a:ext uri="{FF2B5EF4-FFF2-40B4-BE49-F238E27FC236}">
                <a16:creationId xmlns:a16="http://schemas.microsoft.com/office/drawing/2014/main" id="{14B1F9BC-2ECA-4AA1-A7FE-E3094083149E}"/>
              </a:ext>
            </a:extLst>
          </p:cNvPr>
          <p:cNvSpPr/>
          <p:nvPr/>
        </p:nvSpPr>
        <p:spPr>
          <a:xfrm>
            <a:off x="821689" y="1886667"/>
            <a:ext cx="5245825" cy="315627"/>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30777" tIns="11528" rIns="230777" bIns="11528" numCol="1" spcCol="1270" anchor="ctr" anchorCtr="0">
            <a:noAutofit/>
          </a:bodyPr>
          <a:lstStyle/>
          <a:p>
            <a:pPr lvl="1"/>
            <a:r>
              <a:rPr lang="en-IN" dirty="0">
                <a:solidFill>
                  <a:schemeClr val="lt1"/>
                </a:solidFill>
              </a:rPr>
              <a:t>Find the name, job, salary, and commission of the employee</a:t>
            </a:r>
          </a:p>
        </p:txBody>
      </p:sp>
      <p:sp>
        <p:nvSpPr>
          <p:cNvPr id="6" name="Rectangle 5">
            <a:extLst>
              <a:ext uri="{FF2B5EF4-FFF2-40B4-BE49-F238E27FC236}">
                <a16:creationId xmlns:a16="http://schemas.microsoft.com/office/drawing/2014/main" id="{887031B0-4086-4960-916E-8B9DFB549535}"/>
              </a:ext>
            </a:extLst>
          </p:cNvPr>
          <p:cNvSpPr/>
          <p:nvPr/>
        </p:nvSpPr>
        <p:spPr>
          <a:xfrm>
            <a:off x="821688" y="3768687"/>
            <a:ext cx="5245825" cy="347775"/>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30777" tIns="11528" rIns="230777" bIns="11528" numCol="1" spcCol="1270" anchor="ctr" anchorCtr="0">
            <a:noAutofit/>
          </a:bodyPr>
          <a:lstStyle/>
          <a:p>
            <a:r>
              <a:rPr lang="en-US" dirty="0">
                <a:solidFill>
                  <a:schemeClr val="lt1"/>
                </a:solidFill>
              </a:rPr>
              <a:t>Find the total compensation given to each employee per annum</a:t>
            </a:r>
          </a:p>
        </p:txBody>
      </p:sp>
    </p:spTree>
    <p:extLst>
      <p:ext uri="{BB962C8B-B14F-4D97-AF65-F5344CB8AC3E}">
        <p14:creationId xmlns:p14="http://schemas.microsoft.com/office/powerpoint/2010/main" val="768085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2362085" y="2283272"/>
            <a:ext cx="5440225" cy="576956"/>
          </a:xfrm>
        </p:spPr>
        <p:txBody>
          <a:bodyPr anchor="ctr"/>
          <a:lstStyle/>
          <a:p>
            <a:pPr algn="ctr"/>
            <a:r>
              <a:rPr lang="en-US" dirty="0"/>
              <a:t>PL/SQL: Conditions</a:t>
            </a:r>
          </a:p>
        </p:txBody>
      </p:sp>
    </p:spTree>
    <p:extLst>
      <p:ext uri="{BB962C8B-B14F-4D97-AF65-F5344CB8AC3E}">
        <p14:creationId xmlns:p14="http://schemas.microsoft.com/office/powerpoint/2010/main" val="280992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Conditional Logic</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7517990" cy="859210"/>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latin typeface="Raleway"/>
              </a:rPr>
              <a:t>IF, THEN, ELSE, ELSIF, and END IF keywords are used in PL/SQL for performing conditional logic.</a:t>
            </a:r>
          </a:p>
        </p:txBody>
      </p:sp>
      <p:sp>
        <p:nvSpPr>
          <p:cNvPr id="5" name="Rectangle 4">
            <a:extLst>
              <a:ext uri="{FF2B5EF4-FFF2-40B4-BE49-F238E27FC236}">
                <a16:creationId xmlns:a16="http://schemas.microsoft.com/office/drawing/2014/main" id="{7FD90104-EC0E-464A-8228-4E62C79545DB}"/>
              </a:ext>
            </a:extLst>
          </p:cNvPr>
          <p:cNvSpPr/>
          <p:nvPr/>
        </p:nvSpPr>
        <p:spPr>
          <a:xfrm>
            <a:off x="1756954" y="1766272"/>
            <a:ext cx="1905962" cy="2989775"/>
          </a:xfrm>
          <a:prstGeom prst="rect">
            <a:avLst/>
          </a:prstGeom>
          <a:ln>
            <a:solidFill>
              <a:schemeClr val="accent2"/>
            </a:solidFill>
          </a:ln>
        </p:spPr>
        <p:txBody>
          <a:bodyPr wrap="none" lIns="72000" tIns="36000" bIns="108000">
            <a:spAutoFit/>
          </a:bodyPr>
          <a:lstStyle/>
          <a:p>
            <a:pPr algn="ctr">
              <a:lnSpc>
                <a:spcPct val="200000"/>
              </a:lnSpc>
            </a:pPr>
            <a:r>
              <a:rPr lang="en-IN" dirty="0">
                <a:latin typeface="Raleway"/>
              </a:rPr>
              <a:t>IF condition1 THEN</a:t>
            </a:r>
          </a:p>
          <a:p>
            <a:pPr algn="ctr">
              <a:lnSpc>
                <a:spcPct val="200000"/>
              </a:lnSpc>
            </a:pPr>
            <a:r>
              <a:rPr lang="en-IN" dirty="0">
                <a:latin typeface="Raleway"/>
              </a:rPr>
              <a:t>  statements1</a:t>
            </a:r>
          </a:p>
          <a:p>
            <a:pPr algn="ctr">
              <a:lnSpc>
                <a:spcPct val="200000"/>
              </a:lnSpc>
            </a:pPr>
            <a:r>
              <a:rPr lang="en-IN" dirty="0">
                <a:latin typeface="Raleway"/>
              </a:rPr>
              <a:t>ELSIF condition2 THEN</a:t>
            </a:r>
          </a:p>
          <a:p>
            <a:pPr algn="ctr">
              <a:lnSpc>
                <a:spcPct val="200000"/>
              </a:lnSpc>
            </a:pPr>
            <a:r>
              <a:rPr lang="en-IN" dirty="0">
                <a:latin typeface="Raleway"/>
              </a:rPr>
              <a:t>  statements2</a:t>
            </a:r>
          </a:p>
          <a:p>
            <a:pPr algn="ctr">
              <a:lnSpc>
                <a:spcPct val="200000"/>
              </a:lnSpc>
            </a:pPr>
            <a:r>
              <a:rPr lang="en-IN" dirty="0">
                <a:latin typeface="Raleway"/>
              </a:rPr>
              <a:t>ELSE</a:t>
            </a:r>
          </a:p>
          <a:p>
            <a:pPr algn="ctr">
              <a:lnSpc>
                <a:spcPct val="200000"/>
              </a:lnSpc>
            </a:pPr>
            <a:r>
              <a:rPr lang="en-IN" dirty="0">
                <a:latin typeface="Raleway"/>
              </a:rPr>
              <a:t>  statements3</a:t>
            </a:r>
          </a:p>
          <a:p>
            <a:pPr algn="ctr">
              <a:lnSpc>
                <a:spcPct val="200000"/>
              </a:lnSpc>
            </a:pPr>
            <a:r>
              <a:rPr lang="en-IN" dirty="0">
                <a:latin typeface="Raleway"/>
              </a:rPr>
              <a:t>END IF;</a:t>
            </a:r>
          </a:p>
        </p:txBody>
      </p:sp>
      <p:pic>
        <p:nvPicPr>
          <p:cNvPr id="1027" name="Picture 3" descr="Decision making statements in PL/SQL">
            <a:extLst>
              <a:ext uri="{FF2B5EF4-FFF2-40B4-BE49-F238E27FC236}">
                <a16:creationId xmlns:a16="http://schemas.microsoft.com/office/drawing/2014/main" id="{B788F8D6-FF08-4D17-84CE-6DA774599A33}"/>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19247" y="1844561"/>
            <a:ext cx="2214740" cy="2833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253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Conditional Logic: IF</a:t>
            </a:r>
          </a:p>
        </p:txBody>
      </p:sp>
      <p:graphicFrame>
        <p:nvGraphicFramePr>
          <p:cNvPr id="6" name="Table 5">
            <a:extLst>
              <a:ext uri="{FF2B5EF4-FFF2-40B4-BE49-F238E27FC236}">
                <a16:creationId xmlns:a16="http://schemas.microsoft.com/office/drawing/2014/main" id="{8409B83F-47B4-4F8F-A63A-554962ECEE22}"/>
              </a:ext>
            </a:extLst>
          </p:cNvPr>
          <p:cNvGraphicFramePr>
            <a:graphicFrameLocks noGrp="1"/>
          </p:cNvGraphicFramePr>
          <p:nvPr>
            <p:extLst>
              <p:ext uri="{D42A27DB-BD31-4B8C-83A1-F6EECF244321}">
                <p14:modId xmlns:p14="http://schemas.microsoft.com/office/powerpoint/2010/main" val="395627466"/>
              </p:ext>
            </p:extLst>
          </p:nvPr>
        </p:nvGraphicFramePr>
        <p:xfrm>
          <a:off x="472328" y="1145161"/>
          <a:ext cx="7858336" cy="3657564"/>
        </p:xfrm>
        <a:graphic>
          <a:graphicData uri="http://schemas.openxmlformats.org/drawingml/2006/table">
            <a:tbl>
              <a:tblPr firstRow="1">
                <a:tableStyleId>{9DCAF9ED-07DC-4A11-8D7F-57B35C25682E}</a:tableStyleId>
              </a:tblPr>
              <a:tblGrid>
                <a:gridCol w="1463773">
                  <a:extLst>
                    <a:ext uri="{9D8B030D-6E8A-4147-A177-3AD203B41FA5}">
                      <a16:colId xmlns:a16="http://schemas.microsoft.com/office/drawing/2014/main" val="4088189661"/>
                    </a:ext>
                  </a:extLst>
                </a:gridCol>
                <a:gridCol w="1384419">
                  <a:extLst>
                    <a:ext uri="{9D8B030D-6E8A-4147-A177-3AD203B41FA5}">
                      <a16:colId xmlns:a16="http://schemas.microsoft.com/office/drawing/2014/main" val="3330998541"/>
                    </a:ext>
                  </a:extLst>
                </a:gridCol>
                <a:gridCol w="1982624">
                  <a:extLst>
                    <a:ext uri="{9D8B030D-6E8A-4147-A177-3AD203B41FA5}">
                      <a16:colId xmlns:a16="http://schemas.microsoft.com/office/drawing/2014/main" val="3284719645"/>
                    </a:ext>
                  </a:extLst>
                </a:gridCol>
                <a:gridCol w="3027520">
                  <a:extLst>
                    <a:ext uri="{9D8B030D-6E8A-4147-A177-3AD203B41FA5}">
                      <a16:colId xmlns:a16="http://schemas.microsoft.com/office/drawing/2014/main" val="1319969294"/>
                    </a:ext>
                  </a:extLst>
                </a:gridCol>
              </a:tblGrid>
              <a:tr h="598532">
                <a:tc>
                  <a:txBody>
                    <a:bodyPr/>
                    <a:lstStyle/>
                    <a:p>
                      <a:pPr algn="ctr" fontAlgn="t">
                        <a:lnSpc>
                          <a:spcPct val="150000"/>
                        </a:lnSpc>
                      </a:pPr>
                      <a:r>
                        <a:rPr lang="en-IN" sz="1000" dirty="0">
                          <a:latin typeface="Raleway"/>
                        </a:rPr>
                        <a:t>Statement</a:t>
                      </a:r>
                    </a:p>
                  </a:txBody>
                  <a:tcPr marL="16510" marR="16510" marT="16510" marB="1651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US" sz="1000" dirty="0">
                          <a:latin typeface="Raleway"/>
                        </a:rPr>
                        <a:t>Syntax</a:t>
                      </a:r>
                      <a:endParaRPr lang="en-IN" sz="1000" dirty="0">
                        <a:latin typeface="Raleway"/>
                      </a:endParaRPr>
                    </a:p>
                  </a:txBody>
                  <a:tcPr marL="16510" marR="16510" marT="16510" marB="1651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IN" sz="1000" dirty="0">
                          <a:latin typeface="Raleway"/>
                        </a:rPr>
                        <a:t>Description</a:t>
                      </a:r>
                    </a:p>
                  </a:txBody>
                  <a:tcPr marL="16510" marR="16510" marT="16510" marB="1651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US" sz="1000" dirty="0">
                          <a:latin typeface="Raleway"/>
                        </a:rPr>
                        <a:t>Example</a:t>
                      </a:r>
                      <a:endParaRPr lang="en-IN" sz="1000" dirty="0">
                        <a:latin typeface="Raleway"/>
                      </a:endParaRPr>
                    </a:p>
                  </a:txBody>
                  <a:tcPr marL="16510" marR="16510" marT="16510" marB="1651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16677061"/>
                  </a:ext>
                </a:extLst>
              </a:tr>
              <a:tr h="1184512">
                <a:tc>
                  <a:txBody>
                    <a:bodyPr/>
                    <a:lstStyle/>
                    <a:p>
                      <a:pPr algn="ctr" fontAlgn="t">
                        <a:lnSpc>
                          <a:spcPct val="150000"/>
                        </a:lnSpc>
                      </a:pPr>
                      <a:r>
                        <a:rPr lang="en-IN" sz="1000" b="1" dirty="0">
                          <a:latin typeface="Raleway"/>
                        </a:rPr>
                        <a:t>IF-THEN Statement </a:t>
                      </a:r>
                    </a:p>
                  </a:txBody>
                  <a:tcPr marL="16510" marR="16510" marT="16510" marB="1651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t" latinLnBrk="0" hangingPunct="1">
                        <a:lnSpc>
                          <a:spcPct val="150000"/>
                        </a:lnSpc>
                        <a:spcBef>
                          <a:spcPts val="0"/>
                        </a:spcBef>
                        <a:spcAft>
                          <a:spcPts val="0"/>
                        </a:spcAft>
                        <a:buClrTx/>
                        <a:buSzTx/>
                        <a:buFontTx/>
                        <a:buNone/>
                        <a:tabLst/>
                        <a:defRPr/>
                      </a:pPr>
                      <a:r>
                        <a:rPr lang="en-IN" sz="1000" dirty="0">
                          <a:latin typeface="Raleway"/>
                        </a:rPr>
                        <a:t>IF condition THEN  </a:t>
                      </a:r>
                    </a:p>
                    <a:p>
                      <a:pPr marL="0" marR="0" lvl="0" indent="0" algn="ctr" defTabSz="914400" rtl="0" eaLnBrk="1" fontAlgn="t" latinLnBrk="0" hangingPunct="1">
                        <a:lnSpc>
                          <a:spcPct val="150000"/>
                        </a:lnSpc>
                        <a:spcBef>
                          <a:spcPts val="0"/>
                        </a:spcBef>
                        <a:spcAft>
                          <a:spcPts val="0"/>
                        </a:spcAft>
                        <a:buClrTx/>
                        <a:buSzTx/>
                        <a:buFontTx/>
                        <a:buNone/>
                        <a:tabLst/>
                        <a:defRPr/>
                      </a:pPr>
                      <a:r>
                        <a:rPr lang="en-IN" sz="1000" dirty="0">
                          <a:latin typeface="Raleway"/>
                        </a:rPr>
                        <a:t>   Statement </a:t>
                      </a:r>
                    </a:p>
                    <a:p>
                      <a:pPr marL="0" marR="0" lvl="0" indent="0" algn="ctr" defTabSz="914400" rtl="0" eaLnBrk="1" fontAlgn="t" latinLnBrk="0" hangingPunct="1">
                        <a:lnSpc>
                          <a:spcPct val="150000"/>
                        </a:lnSpc>
                        <a:spcBef>
                          <a:spcPts val="0"/>
                        </a:spcBef>
                        <a:spcAft>
                          <a:spcPts val="0"/>
                        </a:spcAft>
                        <a:buClrTx/>
                        <a:buSzTx/>
                        <a:buFontTx/>
                        <a:buNone/>
                        <a:tabLst/>
                        <a:defRPr/>
                      </a:pPr>
                      <a:r>
                        <a:rPr lang="en-IN" sz="1000" dirty="0">
                          <a:latin typeface="Raleway"/>
                        </a:rPr>
                        <a:t>END IF; </a:t>
                      </a:r>
                    </a:p>
                  </a:txBody>
                  <a:tcPr marL="16510" marR="16510" marT="16510" marB="1651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t" latinLnBrk="0" hangingPunct="1">
                        <a:lnSpc>
                          <a:spcPct val="150000"/>
                        </a:lnSpc>
                        <a:spcBef>
                          <a:spcPts val="0"/>
                        </a:spcBef>
                        <a:spcAft>
                          <a:spcPts val="0"/>
                        </a:spcAft>
                        <a:buClrTx/>
                        <a:buSzTx/>
                        <a:buFontTx/>
                        <a:buNone/>
                        <a:tabLst/>
                        <a:defRPr/>
                      </a:pPr>
                      <a:r>
                        <a:rPr lang="en-IN" sz="1000" dirty="0">
                          <a:latin typeface="Raleway"/>
                        </a:rPr>
                        <a:t>If the condition is true, then the statements get executed. And if the condition is false or NULL, then the IF statement does nothing.</a:t>
                      </a:r>
                    </a:p>
                  </a:txBody>
                  <a:tcPr marL="16510" marR="16510" marT="16510" marB="1651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IF (a &lt;= 20) THEN</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c:= c+1;</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END IF;</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47476342"/>
                  </a:ext>
                </a:extLst>
              </a:tr>
              <a:tr h="1746336">
                <a:tc>
                  <a:txBody>
                    <a:bodyPr/>
                    <a:lstStyle/>
                    <a:p>
                      <a:pPr algn="ctr" fontAlgn="t">
                        <a:lnSpc>
                          <a:spcPct val="150000"/>
                        </a:lnSpc>
                      </a:pPr>
                      <a:r>
                        <a:rPr lang="en-IN" sz="1000" b="1" dirty="0">
                          <a:latin typeface="Raleway"/>
                        </a:rPr>
                        <a:t>IF-THEN-ELSE Statement </a:t>
                      </a:r>
                    </a:p>
                  </a:txBody>
                  <a:tcPr marL="16510" marR="16510" marT="16510" marB="1651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t" latinLnBrk="0" hangingPunct="1">
                        <a:lnSpc>
                          <a:spcPct val="150000"/>
                        </a:lnSpc>
                        <a:spcBef>
                          <a:spcPts val="0"/>
                        </a:spcBef>
                        <a:spcAft>
                          <a:spcPts val="0"/>
                        </a:spcAft>
                        <a:buClrTx/>
                        <a:buSzTx/>
                        <a:buFontTx/>
                        <a:buNone/>
                        <a:tabLst/>
                        <a:defRPr/>
                      </a:pPr>
                      <a:r>
                        <a:rPr lang="en-IN" sz="1000" dirty="0">
                          <a:latin typeface="Raleway"/>
                        </a:rPr>
                        <a:t>IF condition THEN </a:t>
                      </a:r>
                    </a:p>
                    <a:p>
                      <a:pPr marL="0" marR="0" lvl="0" indent="0" algn="ctr" defTabSz="914400" rtl="0" eaLnBrk="1" fontAlgn="t" latinLnBrk="0" hangingPunct="1">
                        <a:lnSpc>
                          <a:spcPct val="150000"/>
                        </a:lnSpc>
                        <a:spcBef>
                          <a:spcPts val="0"/>
                        </a:spcBef>
                        <a:spcAft>
                          <a:spcPts val="0"/>
                        </a:spcAft>
                        <a:buClrTx/>
                        <a:buSzTx/>
                        <a:buFontTx/>
                        <a:buNone/>
                        <a:tabLst/>
                        <a:defRPr/>
                      </a:pPr>
                      <a:r>
                        <a:rPr lang="en-IN" sz="1000" dirty="0">
                          <a:latin typeface="Raleway"/>
                        </a:rPr>
                        <a:t>   Statement 1;  </a:t>
                      </a:r>
                    </a:p>
                    <a:p>
                      <a:pPr marL="0" marR="0" lvl="0" indent="0" algn="ctr" defTabSz="914400" rtl="0" eaLnBrk="1" fontAlgn="t" latinLnBrk="0" hangingPunct="1">
                        <a:lnSpc>
                          <a:spcPct val="150000"/>
                        </a:lnSpc>
                        <a:spcBef>
                          <a:spcPts val="0"/>
                        </a:spcBef>
                        <a:spcAft>
                          <a:spcPts val="0"/>
                        </a:spcAft>
                        <a:buClrTx/>
                        <a:buSzTx/>
                        <a:buFontTx/>
                        <a:buNone/>
                        <a:tabLst/>
                        <a:defRPr/>
                      </a:pPr>
                      <a:r>
                        <a:rPr lang="en-IN" sz="1000" dirty="0">
                          <a:latin typeface="Raleway"/>
                        </a:rPr>
                        <a:t>ELSE  </a:t>
                      </a:r>
                    </a:p>
                    <a:p>
                      <a:pPr marL="0" marR="0" lvl="0" indent="0" algn="ctr" defTabSz="914400" rtl="0" eaLnBrk="1" fontAlgn="t" latinLnBrk="0" hangingPunct="1">
                        <a:lnSpc>
                          <a:spcPct val="150000"/>
                        </a:lnSpc>
                        <a:spcBef>
                          <a:spcPts val="0"/>
                        </a:spcBef>
                        <a:spcAft>
                          <a:spcPts val="0"/>
                        </a:spcAft>
                        <a:buClrTx/>
                        <a:buSzTx/>
                        <a:buFontTx/>
                        <a:buNone/>
                        <a:tabLst/>
                        <a:defRPr/>
                      </a:pPr>
                      <a:r>
                        <a:rPr lang="en-IN" sz="1000" dirty="0">
                          <a:latin typeface="Raleway"/>
                        </a:rPr>
                        <a:t>   Statement 2; </a:t>
                      </a:r>
                    </a:p>
                    <a:p>
                      <a:pPr marL="0" marR="0" lvl="0" indent="0" algn="ctr" defTabSz="914400" rtl="0" eaLnBrk="1" fontAlgn="t" latinLnBrk="0" hangingPunct="1">
                        <a:lnSpc>
                          <a:spcPct val="150000"/>
                        </a:lnSpc>
                        <a:spcBef>
                          <a:spcPts val="0"/>
                        </a:spcBef>
                        <a:spcAft>
                          <a:spcPts val="0"/>
                        </a:spcAft>
                        <a:buClrTx/>
                        <a:buSzTx/>
                        <a:buFontTx/>
                        <a:buNone/>
                        <a:tabLst/>
                        <a:defRPr/>
                      </a:pPr>
                      <a:r>
                        <a:rPr lang="en-IN" sz="1000" dirty="0">
                          <a:latin typeface="Raleway"/>
                        </a:rPr>
                        <a:t>END IF;</a:t>
                      </a:r>
                    </a:p>
                  </a:txBody>
                  <a:tcPr marL="16510" marR="16510" marT="16510" marB="1651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t" latinLnBrk="0" hangingPunct="1">
                        <a:lnSpc>
                          <a:spcPct val="150000"/>
                        </a:lnSpc>
                        <a:spcBef>
                          <a:spcPts val="0"/>
                        </a:spcBef>
                        <a:spcAft>
                          <a:spcPts val="0"/>
                        </a:spcAft>
                        <a:buClrTx/>
                        <a:buSzTx/>
                        <a:buFontTx/>
                        <a:buNone/>
                        <a:tabLst/>
                        <a:defRPr/>
                      </a:pPr>
                      <a:r>
                        <a:rPr lang="en-IN" sz="1000" dirty="0">
                          <a:latin typeface="Raleway"/>
                        </a:rPr>
                        <a:t>If the condition is false or NULL, then only the alternative sequence of statements get executed. It ensures that either of the sequence of statements is executed.</a:t>
                      </a:r>
                    </a:p>
                  </a:txBody>
                  <a:tcPr marL="16510" marR="16510" marT="16510" marB="1651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IF color = red THEN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dbms_output.put_line('You have chosen a red car')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ELSE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dbms_output.put_line('Please choose a color for your car');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END IF;</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397946775"/>
                  </a:ext>
                </a:extLst>
              </a:tr>
            </a:tbl>
          </a:graphicData>
        </a:graphic>
      </p:graphicFrame>
    </p:spTree>
    <p:extLst>
      <p:ext uri="{BB962C8B-B14F-4D97-AF65-F5344CB8AC3E}">
        <p14:creationId xmlns:p14="http://schemas.microsoft.com/office/powerpoint/2010/main" val="4280150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Conditional Logic: IF</a:t>
            </a:r>
          </a:p>
        </p:txBody>
      </p:sp>
      <p:graphicFrame>
        <p:nvGraphicFramePr>
          <p:cNvPr id="8" name="Table 7">
            <a:extLst>
              <a:ext uri="{FF2B5EF4-FFF2-40B4-BE49-F238E27FC236}">
                <a16:creationId xmlns:a16="http://schemas.microsoft.com/office/drawing/2014/main" id="{5CF1347E-739A-466D-929E-E30696E3145A}"/>
              </a:ext>
            </a:extLst>
          </p:cNvPr>
          <p:cNvGraphicFramePr>
            <a:graphicFrameLocks noGrp="1"/>
          </p:cNvGraphicFramePr>
          <p:nvPr>
            <p:extLst>
              <p:ext uri="{D42A27DB-BD31-4B8C-83A1-F6EECF244321}">
                <p14:modId xmlns:p14="http://schemas.microsoft.com/office/powerpoint/2010/main" val="1611365665"/>
              </p:ext>
            </p:extLst>
          </p:nvPr>
        </p:nvGraphicFramePr>
        <p:xfrm>
          <a:off x="472327" y="1145161"/>
          <a:ext cx="8064921" cy="3291840"/>
        </p:xfrm>
        <a:graphic>
          <a:graphicData uri="http://schemas.openxmlformats.org/drawingml/2006/table">
            <a:tbl>
              <a:tblPr firstRow="1">
                <a:tableStyleId>{9DCAF9ED-07DC-4A11-8D7F-57B35C25682E}</a:tableStyleId>
              </a:tblPr>
              <a:tblGrid>
                <a:gridCol w="1502254">
                  <a:extLst>
                    <a:ext uri="{9D8B030D-6E8A-4147-A177-3AD203B41FA5}">
                      <a16:colId xmlns:a16="http://schemas.microsoft.com/office/drawing/2014/main" val="4088189661"/>
                    </a:ext>
                  </a:extLst>
                </a:gridCol>
                <a:gridCol w="2029869">
                  <a:extLst>
                    <a:ext uri="{9D8B030D-6E8A-4147-A177-3AD203B41FA5}">
                      <a16:colId xmlns:a16="http://schemas.microsoft.com/office/drawing/2014/main" val="3330998541"/>
                    </a:ext>
                  </a:extLst>
                </a:gridCol>
                <a:gridCol w="1425689">
                  <a:extLst>
                    <a:ext uri="{9D8B030D-6E8A-4147-A177-3AD203B41FA5}">
                      <a16:colId xmlns:a16="http://schemas.microsoft.com/office/drawing/2014/main" val="3284719645"/>
                    </a:ext>
                  </a:extLst>
                </a:gridCol>
                <a:gridCol w="3107109">
                  <a:extLst>
                    <a:ext uri="{9D8B030D-6E8A-4147-A177-3AD203B41FA5}">
                      <a16:colId xmlns:a16="http://schemas.microsoft.com/office/drawing/2014/main" val="1319969294"/>
                    </a:ext>
                  </a:extLst>
                </a:gridCol>
              </a:tblGrid>
              <a:tr h="0">
                <a:tc>
                  <a:txBody>
                    <a:bodyPr/>
                    <a:lstStyle/>
                    <a:p>
                      <a:pPr algn="ctr" fontAlgn="t">
                        <a:lnSpc>
                          <a:spcPct val="150000"/>
                        </a:lnSpc>
                      </a:pPr>
                      <a:r>
                        <a:rPr lang="en-IN" sz="1000" dirty="0">
                          <a:latin typeface="Raleway"/>
                        </a:rPr>
                        <a:t>Statement</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US" sz="1000" dirty="0">
                          <a:latin typeface="Raleway"/>
                        </a:rPr>
                        <a:t>Syntax</a:t>
                      </a:r>
                      <a:endParaRPr lang="en-IN" sz="1000" dirty="0">
                        <a:latin typeface="Raleway"/>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IN" sz="1000" dirty="0">
                          <a:latin typeface="Raleway"/>
                        </a:rPr>
                        <a:t>Description</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US" sz="1000" dirty="0">
                          <a:latin typeface="Raleway"/>
                        </a:rPr>
                        <a:t>Example</a:t>
                      </a:r>
                      <a:endParaRPr lang="en-IN" sz="1000" dirty="0">
                        <a:latin typeface="Raleway"/>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16677061"/>
                  </a:ext>
                </a:extLst>
              </a:tr>
              <a:tr h="1553898">
                <a:tc>
                  <a:txBody>
                    <a:bodyPr/>
                    <a:lstStyle/>
                    <a:p>
                      <a:pPr marL="0" algn="ctr" defTabSz="914400" rtl="0" eaLnBrk="1" fontAlgn="t" latinLnBrk="0" hangingPunct="1">
                        <a:lnSpc>
                          <a:spcPct val="150000"/>
                        </a:lnSpc>
                      </a:pPr>
                      <a:r>
                        <a:rPr lang="en-IN" sz="1000" b="1" kern="1200" dirty="0">
                          <a:solidFill>
                            <a:schemeClr val="dk1"/>
                          </a:solidFill>
                          <a:latin typeface="Raleway"/>
                          <a:ea typeface="+mn-ea"/>
                          <a:cs typeface="+mn-cs"/>
                        </a:rPr>
                        <a:t>IF-THEN-ELSIF Statement</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IF(boolean_expression 1)THEN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Statement 1;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ELSIF( boolean_expression 2) THEN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Statement 2;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ELSIF( boolean_expression 3) THEN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Statement 3;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ELSE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Statement 4;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END IF; </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t" latinLnBrk="0" hangingPunct="1">
                        <a:lnSpc>
                          <a:spcPct val="150000"/>
                        </a:lnSpc>
                        <a:spcBef>
                          <a:spcPts val="0"/>
                        </a:spcBef>
                        <a:spcAft>
                          <a:spcPts val="0"/>
                        </a:spcAft>
                        <a:buClrTx/>
                        <a:buSzTx/>
                        <a:buFontTx/>
                        <a:buNone/>
                        <a:tabLst/>
                        <a:defRPr/>
                      </a:pPr>
                      <a:r>
                        <a:rPr lang="en-IN" sz="1000" dirty="0">
                          <a:latin typeface="Raleway"/>
                        </a:rPr>
                        <a:t>It allows you to choose between several alternatives.</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DECLARE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a number(3) := 100;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BEGIN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IF ( a = 10 ) THEN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dbms_output.put_line('Value of a is 10' );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ELSIF ( a = 20 ) THEN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dbms_output.put_line('Value of a is 20' );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ELSIF ( a = 30 ) THEN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dbms_output.put_line('Value of a is 30' );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ELSE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dbms_output.put_line('None of the values is matching');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END IF;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dbms_output.put_line('Exact value of a is: '|| a );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END; </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47476342"/>
                  </a:ext>
                </a:extLst>
              </a:tr>
            </a:tbl>
          </a:graphicData>
        </a:graphic>
      </p:graphicFrame>
    </p:spTree>
    <p:extLst>
      <p:ext uri="{BB962C8B-B14F-4D97-AF65-F5344CB8AC3E}">
        <p14:creationId xmlns:p14="http://schemas.microsoft.com/office/powerpoint/2010/main" val="399160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2362085" y="2283272"/>
            <a:ext cx="5440225" cy="576956"/>
          </a:xfrm>
        </p:spPr>
        <p:txBody>
          <a:bodyPr anchor="ctr"/>
          <a:lstStyle/>
          <a:p>
            <a:pPr algn="ctr"/>
            <a:r>
              <a:rPr lang="en-US" dirty="0"/>
              <a:t>Creating a Database </a:t>
            </a:r>
          </a:p>
        </p:txBody>
      </p:sp>
    </p:spTree>
    <p:extLst>
      <p:ext uri="{BB962C8B-B14F-4D97-AF65-F5344CB8AC3E}">
        <p14:creationId xmlns:p14="http://schemas.microsoft.com/office/powerpoint/2010/main" val="340665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Conditional Logic: IF</a:t>
            </a:r>
          </a:p>
        </p:txBody>
      </p:sp>
      <p:graphicFrame>
        <p:nvGraphicFramePr>
          <p:cNvPr id="8" name="Table 7">
            <a:extLst>
              <a:ext uri="{FF2B5EF4-FFF2-40B4-BE49-F238E27FC236}">
                <a16:creationId xmlns:a16="http://schemas.microsoft.com/office/drawing/2014/main" id="{5CF1347E-739A-466D-929E-E30696E3145A}"/>
              </a:ext>
            </a:extLst>
          </p:cNvPr>
          <p:cNvGraphicFramePr>
            <a:graphicFrameLocks noGrp="1"/>
          </p:cNvGraphicFramePr>
          <p:nvPr>
            <p:extLst>
              <p:ext uri="{D42A27DB-BD31-4B8C-83A1-F6EECF244321}">
                <p14:modId xmlns:p14="http://schemas.microsoft.com/office/powerpoint/2010/main" val="3396087730"/>
              </p:ext>
            </p:extLst>
          </p:nvPr>
        </p:nvGraphicFramePr>
        <p:xfrm>
          <a:off x="472327" y="1145161"/>
          <a:ext cx="8064921" cy="3063240"/>
        </p:xfrm>
        <a:graphic>
          <a:graphicData uri="http://schemas.openxmlformats.org/drawingml/2006/table">
            <a:tbl>
              <a:tblPr firstRow="1">
                <a:tableStyleId>{9DCAF9ED-07DC-4A11-8D7F-57B35C25682E}</a:tableStyleId>
              </a:tblPr>
              <a:tblGrid>
                <a:gridCol w="1031733">
                  <a:extLst>
                    <a:ext uri="{9D8B030D-6E8A-4147-A177-3AD203B41FA5}">
                      <a16:colId xmlns:a16="http://schemas.microsoft.com/office/drawing/2014/main" val="4088189661"/>
                    </a:ext>
                  </a:extLst>
                </a:gridCol>
                <a:gridCol w="1922804">
                  <a:extLst>
                    <a:ext uri="{9D8B030D-6E8A-4147-A177-3AD203B41FA5}">
                      <a16:colId xmlns:a16="http://schemas.microsoft.com/office/drawing/2014/main" val="3330998541"/>
                    </a:ext>
                  </a:extLst>
                </a:gridCol>
                <a:gridCol w="1384418">
                  <a:extLst>
                    <a:ext uri="{9D8B030D-6E8A-4147-A177-3AD203B41FA5}">
                      <a16:colId xmlns:a16="http://schemas.microsoft.com/office/drawing/2014/main" val="3284719645"/>
                    </a:ext>
                  </a:extLst>
                </a:gridCol>
                <a:gridCol w="3725966">
                  <a:extLst>
                    <a:ext uri="{9D8B030D-6E8A-4147-A177-3AD203B41FA5}">
                      <a16:colId xmlns:a16="http://schemas.microsoft.com/office/drawing/2014/main" val="1319969294"/>
                    </a:ext>
                  </a:extLst>
                </a:gridCol>
              </a:tblGrid>
              <a:tr h="363258">
                <a:tc>
                  <a:txBody>
                    <a:bodyPr/>
                    <a:lstStyle/>
                    <a:p>
                      <a:pPr algn="ctr" fontAlgn="t">
                        <a:lnSpc>
                          <a:spcPct val="150000"/>
                        </a:lnSpc>
                      </a:pPr>
                      <a:r>
                        <a:rPr lang="en-IN" sz="1000" dirty="0">
                          <a:latin typeface="Raleway"/>
                        </a:rPr>
                        <a:t>Statement</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US" sz="1000" dirty="0">
                          <a:latin typeface="Raleway"/>
                        </a:rPr>
                        <a:t>Syntax</a:t>
                      </a:r>
                      <a:endParaRPr lang="en-IN" sz="1000" dirty="0">
                        <a:latin typeface="Raleway"/>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IN" sz="1000" dirty="0">
                          <a:latin typeface="Raleway"/>
                        </a:rPr>
                        <a:t>Description</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US" sz="1000" dirty="0">
                          <a:latin typeface="Raleway"/>
                        </a:rPr>
                        <a:t>Example</a:t>
                      </a:r>
                      <a:endParaRPr lang="en-IN" sz="1000" dirty="0">
                        <a:latin typeface="Raleway"/>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16677061"/>
                  </a:ext>
                </a:extLst>
              </a:tr>
              <a:tr h="1646392">
                <a:tc>
                  <a:txBody>
                    <a:bodyPr/>
                    <a:lstStyle/>
                    <a:p>
                      <a:pPr algn="ctr" fontAlgn="t">
                        <a:lnSpc>
                          <a:spcPct val="150000"/>
                        </a:lnSpc>
                      </a:pPr>
                      <a:r>
                        <a:rPr lang="en-IN" sz="1000" b="1" dirty="0">
                          <a:latin typeface="Raleway"/>
                        </a:rPr>
                        <a:t>Nested IF-THEN-ELSE</a:t>
                      </a:r>
                    </a:p>
                    <a:p>
                      <a:pPr algn="ctr" fontAlgn="t">
                        <a:lnSpc>
                          <a:spcPct val="150000"/>
                        </a:lnSpc>
                      </a:pPr>
                      <a:r>
                        <a:rPr lang="en-IN" sz="1000" b="1" dirty="0">
                          <a:latin typeface="Raleway"/>
                        </a:rPr>
                        <a:t>Statement</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IF( boolean_expression 1)THEN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IF(boolean_expression 2) THEN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sequence-of-statements;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END IF;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ELSE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else-statements;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END IF; </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t" latinLnBrk="0" hangingPunct="1">
                        <a:lnSpc>
                          <a:spcPct val="150000"/>
                        </a:lnSpc>
                        <a:spcBef>
                          <a:spcPts val="0"/>
                        </a:spcBef>
                        <a:spcAft>
                          <a:spcPts val="0"/>
                        </a:spcAft>
                        <a:buClrTx/>
                        <a:buSzTx/>
                        <a:buFontTx/>
                        <a:buNone/>
                        <a:tabLst/>
                        <a:defRPr/>
                      </a:pPr>
                      <a:r>
                        <a:rPr lang="en-IN" sz="1000" dirty="0">
                          <a:latin typeface="Raleway"/>
                        </a:rPr>
                        <a:t>You can use one IF-THEN or IF-THEN-ELSIF statement inside another IF-THEN or IF-THEN-ELSIF statement(s).</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DECLARE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a number(3) := 100;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b number(3) := 200;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BEGIN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 check the boolean condition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IF( a = 100 ) THEN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 if condition is true then check the following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IF( b = 200 ) THEN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 if condition is true then print the following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dbms_output.put_line('Value of a is 100 and b is 200' );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END IF;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END IF;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dbms_output.put_line('Exact value of a is : ' || a );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dbms_output.put_line('Exact value of b is : ' || b );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END; </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397946775"/>
                  </a:ext>
                </a:extLst>
              </a:tr>
            </a:tbl>
          </a:graphicData>
        </a:graphic>
      </p:graphicFrame>
    </p:spTree>
    <p:extLst>
      <p:ext uri="{BB962C8B-B14F-4D97-AF65-F5344CB8AC3E}">
        <p14:creationId xmlns:p14="http://schemas.microsoft.com/office/powerpoint/2010/main" val="3048460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Conditional Logic: CASE</a:t>
            </a:r>
          </a:p>
        </p:txBody>
      </p:sp>
      <p:graphicFrame>
        <p:nvGraphicFramePr>
          <p:cNvPr id="6" name="Table 5">
            <a:extLst>
              <a:ext uri="{FF2B5EF4-FFF2-40B4-BE49-F238E27FC236}">
                <a16:creationId xmlns:a16="http://schemas.microsoft.com/office/drawing/2014/main" id="{8409B83F-47B4-4F8F-A63A-554962ECEE22}"/>
              </a:ext>
            </a:extLst>
          </p:cNvPr>
          <p:cNvGraphicFramePr>
            <a:graphicFrameLocks noGrp="1"/>
          </p:cNvGraphicFramePr>
          <p:nvPr>
            <p:extLst>
              <p:ext uri="{D42A27DB-BD31-4B8C-83A1-F6EECF244321}">
                <p14:modId xmlns:p14="http://schemas.microsoft.com/office/powerpoint/2010/main" val="881131351"/>
              </p:ext>
            </p:extLst>
          </p:nvPr>
        </p:nvGraphicFramePr>
        <p:xfrm>
          <a:off x="472328" y="1145161"/>
          <a:ext cx="8023086" cy="3387452"/>
        </p:xfrm>
        <a:graphic>
          <a:graphicData uri="http://schemas.openxmlformats.org/drawingml/2006/table">
            <a:tbl>
              <a:tblPr firstRow="1">
                <a:tableStyleId>{9DCAF9ED-07DC-4A11-8D7F-57B35C25682E}</a:tableStyleId>
              </a:tblPr>
              <a:tblGrid>
                <a:gridCol w="1494461">
                  <a:extLst>
                    <a:ext uri="{9D8B030D-6E8A-4147-A177-3AD203B41FA5}">
                      <a16:colId xmlns:a16="http://schemas.microsoft.com/office/drawing/2014/main" val="4088189661"/>
                    </a:ext>
                  </a:extLst>
                </a:gridCol>
                <a:gridCol w="1504567">
                  <a:extLst>
                    <a:ext uri="{9D8B030D-6E8A-4147-A177-3AD203B41FA5}">
                      <a16:colId xmlns:a16="http://schemas.microsoft.com/office/drawing/2014/main" val="3330998541"/>
                    </a:ext>
                  </a:extLst>
                </a:gridCol>
                <a:gridCol w="1323928">
                  <a:extLst>
                    <a:ext uri="{9D8B030D-6E8A-4147-A177-3AD203B41FA5}">
                      <a16:colId xmlns:a16="http://schemas.microsoft.com/office/drawing/2014/main" val="3284719645"/>
                    </a:ext>
                  </a:extLst>
                </a:gridCol>
                <a:gridCol w="3700130">
                  <a:extLst>
                    <a:ext uri="{9D8B030D-6E8A-4147-A177-3AD203B41FA5}">
                      <a16:colId xmlns:a16="http://schemas.microsoft.com/office/drawing/2014/main" val="1319969294"/>
                    </a:ext>
                  </a:extLst>
                </a:gridCol>
              </a:tblGrid>
              <a:tr h="598532">
                <a:tc>
                  <a:txBody>
                    <a:bodyPr/>
                    <a:lstStyle/>
                    <a:p>
                      <a:pPr algn="ctr" fontAlgn="t">
                        <a:lnSpc>
                          <a:spcPct val="150000"/>
                        </a:lnSpc>
                      </a:pPr>
                      <a:r>
                        <a:rPr lang="en-IN" sz="1000" dirty="0">
                          <a:latin typeface="Raleway"/>
                        </a:rPr>
                        <a:t>Statement</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US" sz="1000" dirty="0">
                          <a:latin typeface="Raleway"/>
                        </a:rPr>
                        <a:t>Syntax</a:t>
                      </a:r>
                      <a:endParaRPr lang="en-IN" sz="1000" dirty="0">
                        <a:latin typeface="Raleway"/>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IN" sz="1000" dirty="0">
                          <a:latin typeface="Raleway"/>
                        </a:rPr>
                        <a:t>Description</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US" sz="1000" dirty="0">
                          <a:latin typeface="Raleway"/>
                        </a:rPr>
                        <a:t>Example</a:t>
                      </a:r>
                      <a:endParaRPr lang="en-IN" sz="1000" dirty="0">
                        <a:latin typeface="Raleway"/>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16677061"/>
                  </a:ext>
                </a:extLst>
              </a:tr>
              <a:tr h="1184512">
                <a:tc>
                  <a:txBody>
                    <a:bodyPr/>
                    <a:lstStyle/>
                    <a:p>
                      <a:pPr marL="0" algn="ctr" defTabSz="914400" rtl="0" eaLnBrk="1" fontAlgn="t" latinLnBrk="0" hangingPunct="1">
                        <a:lnSpc>
                          <a:spcPct val="150000"/>
                        </a:lnSpc>
                      </a:pPr>
                      <a:r>
                        <a:rPr lang="en-IN" sz="1000" b="1" kern="1200" dirty="0">
                          <a:solidFill>
                            <a:schemeClr val="dk1"/>
                          </a:solidFill>
                          <a:latin typeface="Raleway"/>
                          <a:ea typeface="+mn-ea"/>
                          <a:cs typeface="+mn-cs"/>
                        </a:rPr>
                        <a:t>CASE Statement</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CASE selector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WHEN 'value1' THEN Statement 1;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WHEN 'value2' THEN Statement2;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WHEN 'value3' THEN Statement3;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ELSE Statement n;  -- default case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END CASE;</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t" latinLnBrk="0" hangingPunct="1">
                        <a:lnSpc>
                          <a:spcPct val="150000"/>
                        </a:lnSpc>
                        <a:spcBef>
                          <a:spcPts val="0"/>
                        </a:spcBef>
                        <a:spcAft>
                          <a:spcPts val="0"/>
                        </a:spcAft>
                        <a:buClrTx/>
                        <a:buSzTx/>
                        <a:buFontTx/>
                        <a:buNone/>
                        <a:tabLst/>
                        <a:defRPr/>
                      </a:pPr>
                      <a:r>
                        <a:rPr lang="en-IN" sz="1000" kern="1200" dirty="0">
                          <a:solidFill>
                            <a:schemeClr val="dk1"/>
                          </a:solidFill>
                          <a:latin typeface="Raleway"/>
                          <a:ea typeface="+mn-ea"/>
                          <a:cs typeface="+mn-cs"/>
                        </a:rPr>
                        <a:t>Like the IF statement, the CASE statement selects one sequence of statements to execute.</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DECLARE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grade char(1) := 'A';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BEGIN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CASE grade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when 'A' then dbms_output.put_line('Excellent');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when 'B' then dbms_output.put_line('Very good');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when 'C' then dbms_output.put_line('Well done');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when 'D' then dbms_output.put_line('You passed');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when 'F' then dbms_output.put_line('Better try again');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else dbms_output.put_line('No such grade');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END CASE;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END;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47476342"/>
                  </a:ext>
                </a:extLst>
              </a:tr>
            </a:tbl>
          </a:graphicData>
        </a:graphic>
      </p:graphicFrame>
    </p:spTree>
    <p:extLst>
      <p:ext uri="{BB962C8B-B14F-4D97-AF65-F5344CB8AC3E}">
        <p14:creationId xmlns:p14="http://schemas.microsoft.com/office/powerpoint/2010/main" val="3168295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Conditional Logic: CASE</a:t>
            </a:r>
          </a:p>
        </p:txBody>
      </p:sp>
      <p:graphicFrame>
        <p:nvGraphicFramePr>
          <p:cNvPr id="6" name="Table 5">
            <a:extLst>
              <a:ext uri="{FF2B5EF4-FFF2-40B4-BE49-F238E27FC236}">
                <a16:creationId xmlns:a16="http://schemas.microsoft.com/office/drawing/2014/main" id="{8409B83F-47B4-4F8F-A63A-554962ECEE22}"/>
              </a:ext>
            </a:extLst>
          </p:cNvPr>
          <p:cNvGraphicFramePr>
            <a:graphicFrameLocks noGrp="1"/>
          </p:cNvGraphicFramePr>
          <p:nvPr>
            <p:extLst>
              <p:ext uri="{D42A27DB-BD31-4B8C-83A1-F6EECF244321}">
                <p14:modId xmlns:p14="http://schemas.microsoft.com/office/powerpoint/2010/main" val="1474551714"/>
              </p:ext>
            </p:extLst>
          </p:nvPr>
        </p:nvGraphicFramePr>
        <p:xfrm>
          <a:off x="472328" y="1145161"/>
          <a:ext cx="7858336" cy="3616052"/>
        </p:xfrm>
        <a:graphic>
          <a:graphicData uri="http://schemas.openxmlformats.org/drawingml/2006/table">
            <a:tbl>
              <a:tblPr firstRow="1">
                <a:tableStyleId>{9DCAF9ED-07DC-4A11-8D7F-57B35C25682E}</a:tableStyleId>
              </a:tblPr>
              <a:tblGrid>
                <a:gridCol w="1463773">
                  <a:extLst>
                    <a:ext uri="{9D8B030D-6E8A-4147-A177-3AD203B41FA5}">
                      <a16:colId xmlns:a16="http://schemas.microsoft.com/office/drawing/2014/main" val="4088189661"/>
                    </a:ext>
                  </a:extLst>
                </a:gridCol>
                <a:gridCol w="1384419">
                  <a:extLst>
                    <a:ext uri="{9D8B030D-6E8A-4147-A177-3AD203B41FA5}">
                      <a16:colId xmlns:a16="http://schemas.microsoft.com/office/drawing/2014/main" val="3330998541"/>
                    </a:ext>
                  </a:extLst>
                </a:gridCol>
                <a:gridCol w="1982624">
                  <a:extLst>
                    <a:ext uri="{9D8B030D-6E8A-4147-A177-3AD203B41FA5}">
                      <a16:colId xmlns:a16="http://schemas.microsoft.com/office/drawing/2014/main" val="3284719645"/>
                    </a:ext>
                  </a:extLst>
                </a:gridCol>
                <a:gridCol w="3027520">
                  <a:extLst>
                    <a:ext uri="{9D8B030D-6E8A-4147-A177-3AD203B41FA5}">
                      <a16:colId xmlns:a16="http://schemas.microsoft.com/office/drawing/2014/main" val="1319969294"/>
                    </a:ext>
                  </a:extLst>
                </a:gridCol>
              </a:tblGrid>
              <a:tr h="598532">
                <a:tc>
                  <a:txBody>
                    <a:bodyPr/>
                    <a:lstStyle/>
                    <a:p>
                      <a:pPr algn="ctr" fontAlgn="t">
                        <a:lnSpc>
                          <a:spcPct val="150000"/>
                        </a:lnSpc>
                      </a:pPr>
                      <a:r>
                        <a:rPr lang="en-IN" sz="1000" dirty="0">
                          <a:latin typeface="Raleway"/>
                        </a:rPr>
                        <a:t>Statement</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US" sz="1000" dirty="0">
                          <a:latin typeface="Raleway"/>
                        </a:rPr>
                        <a:t>Syntax</a:t>
                      </a:r>
                      <a:endParaRPr lang="en-IN" sz="1000" dirty="0">
                        <a:latin typeface="Raleway"/>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IN" sz="1000" dirty="0">
                          <a:latin typeface="Raleway"/>
                        </a:rPr>
                        <a:t>Description</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fontAlgn="t">
                        <a:lnSpc>
                          <a:spcPct val="150000"/>
                        </a:lnSpc>
                      </a:pPr>
                      <a:r>
                        <a:rPr lang="en-US" sz="1000" dirty="0">
                          <a:latin typeface="Raleway"/>
                        </a:rPr>
                        <a:t>Example</a:t>
                      </a:r>
                      <a:endParaRPr lang="en-IN" sz="1000" dirty="0">
                        <a:latin typeface="Raleway"/>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16677061"/>
                  </a:ext>
                </a:extLst>
              </a:tr>
              <a:tr h="1746336">
                <a:tc>
                  <a:txBody>
                    <a:bodyPr/>
                    <a:lstStyle/>
                    <a:p>
                      <a:pPr algn="ctr" fontAlgn="t">
                        <a:lnSpc>
                          <a:spcPct val="150000"/>
                        </a:lnSpc>
                      </a:pPr>
                      <a:r>
                        <a:rPr lang="en-IN" sz="1000" b="1" dirty="0">
                          <a:latin typeface="Raleway"/>
                        </a:rPr>
                        <a:t>Searched CASE Statement</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CASE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WHEN selector = 'value1' THEN S1;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WHEN selector = 'value2' THEN S2;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WHEN selector = 'value3' THEN S3;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   ELSE Sn;  -- default case </a:t>
                      </a:r>
                    </a:p>
                    <a:p>
                      <a:pPr marL="0" marR="0" lvl="0" indent="0" algn="l" defTabSz="914400" rtl="0" eaLnBrk="1" fontAlgn="t" latinLnBrk="0" hangingPunct="1">
                        <a:lnSpc>
                          <a:spcPct val="150000"/>
                        </a:lnSpc>
                        <a:spcBef>
                          <a:spcPts val="0"/>
                        </a:spcBef>
                        <a:spcAft>
                          <a:spcPts val="0"/>
                        </a:spcAft>
                        <a:buClrTx/>
                        <a:buSzTx/>
                        <a:buFontTx/>
                        <a:buNone/>
                        <a:tabLst/>
                        <a:defRPr/>
                      </a:pPr>
                      <a:r>
                        <a:rPr lang="en-IN" sz="1000" dirty="0">
                          <a:latin typeface="Raleway"/>
                        </a:rPr>
                        <a:t>END CASE; </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t" latinLnBrk="0" hangingPunct="1">
                        <a:lnSpc>
                          <a:spcPct val="150000"/>
                        </a:lnSpc>
                        <a:spcBef>
                          <a:spcPts val="0"/>
                        </a:spcBef>
                        <a:spcAft>
                          <a:spcPts val="0"/>
                        </a:spcAft>
                        <a:buClrTx/>
                        <a:buSzTx/>
                        <a:buFontTx/>
                        <a:buNone/>
                        <a:tabLst/>
                        <a:defRPr/>
                      </a:pPr>
                      <a:r>
                        <a:rPr lang="en-IN" sz="1000" dirty="0">
                          <a:latin typeface="Raleway"/>
                        </a:rPr>
                        <a:t>The searched CASE statement has no selector, and its WHEN clauses contain search conditions that yield Boolean values.</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DECLARE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grade char(1) := 'B';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BEGIN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case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when grade = 'A' then dbms_output.put_line('Excellent');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when grade = 'B' then dbms_output.put_line('Very good');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when grade = 'C' then dbms_output.put_line('Well done');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when grade = 'D' then dbms_output.put_line('You passed');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when grade = 'F' then dbms_output.put_line('Better try again');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else dbms_output.put_line('No such grade');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   end case;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END;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000" dirty="0">
                          <a:latin typeface="Raleway"/>
                        </a:rPr>
                        <a:t>/</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397946775"/>
                  </a:ext>
                </a:extLst>
              </a:tr>
            </a:tbl>
          </a:graphicData>
        </a:graphic>
      </p:graphicFrame>
    </p:spTree>
    <p:extLst>
      <p:ext uri="{BB962C8B-B14F-4D97-AF65-F5344CB8AC3E}">
        <p14:creationId xmlns:p14="http://schemas.microsoft.com/office/powerpoint/2010/main" val="3149180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2362085" y="2283272"/>
            <a:ext cx="5440225" cy="576956"/>
          </a:xfrm>
        </p:spPr>
        <p:txBody>
          <a:bodyPr anchor="ctr"/>
          <a:lstStyle/>
          <a:p>
            <a:pPr algn="ctr"/>
            <a:r>
              <a:rPr lang="en-US" dirty="0"/>
              <a:t>PL/SQL: Loops</a:t>
            </a:r>
          </a:p>
        </p:txBody>
      </p:sp>
    </p:spTree>
    <p:extLst>
      <p:ext uri="{BB962C8B-B14F-4D97-AF65-F5344CB8AC3E}">
        <p14:creationId xmlns:p14="http://schemas.microsoft.com/office/powerpoint/2010/main" val="2445212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LOOP Statement</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7517990" cy="859210"/>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latin typeface="Raleway"/>
              </a:rPr>
              <a:t>The LOOP statement is used when you are not sure of how many times you want the loop body to execute and whether you want the loop body to execute at least once.</a:t>
            </a:r>
          </a:p>
        </p:txBody>
      </p:sp>
      <p:sp>
        <p:nvSpPr>
          <p:cNvPr id="5" name="Rectangle 4">
            <a:extLst>
              <a:ext uri="{FF2B5EF4-FFF2-40B4-BE49-F238E27FC236}">
                <a16:creationId xmlns:a16="http://schemas.microsoft.com/office/drawing/2014/main" id="{7FD90104-EC0E-464A-8228-4E62C79545DB}"/>
              </a:ext>
            </a:extLst>
          </p:cNvPr>
          <p:cNvSpPr/>
          <p:nvPr/>
        </p:nvSpPr>
        <p:spPr>
          <a:xfrm>
            <a:off x="2225682" y="2430162"/>
            <a:ext cx="1703919" cy="1327781"/>
          </a:xfrm>
          <a:prstGeom prst="rect">
            <a:avLst/>
          </a:prstGeom>
          <a:ln>
            <a:solidFill>
              <a:schemeClr val="accent2"/>
            </a:solidFill>
          </a:ln>
        </p:spPr>
        <p:txBody>
          <a:bodyPr wrap="none" lIns="72000" tIns="36000" bIns="108000">
            <a:spAutoFit/>
          </a:bodyPr>
          <a:lstStyle/>
          <a:p>
            <a:pPr>
              <a:lnSpc>
                <a:spcPct val="200000"/>
              </a:lnSpc>
            </a:pPr>
            <a:r>
              <a:rPr lang="en-IN" dirty="0">
                <a:latin typeface="Raleway"/>
              </a:rPr>
              <a:t>LOOP</a:t>
            </a:r>
          </a:p>
          <a:p>
            <a:pPr>
              <a:lnSpc>
                <a:spcPct val="200000"/>
              </a:lnSpc>
            </a:pPr>
            <a:r>
              <a:rPr lang="en-IN" dirty="0">
                <a:latin typeface="Raleway"/>
              </a:rPr>
              <a:t>   {...statements...}</a:t>
            </a:r>
          </a:p>
          <a:p>
            <a:pPr>
              <a:lnSpc>
                <a:spcPct val="200000"/>
              </a:lnSpc>
            </a:pPr>
            <a:r>
              <a:rPr lang="en-IN" dirty="0">
                <a:latin typeface="Raleway"/>
              </a:rPr>
              <a:t>END LOOP;</a:t>
            </a:r>
          </a:p>
        </p:txBody>
      </p:sp>
      <p:pic>
        <p:nvPicPr>
          <p:cNvPr id="3075" name="Picture 3" descr="Loop Architecture">
            <a:extLst>
              <a:ext uri="{FF2B5EF4-FFF2-40B4-BE49-F238E27FC236}">
                <a16:creationId xmlns:a16="http://schemas.microsoft.com/office/drawing/2014/main" id="{02CD2D2B-DCCB-4187-83E6-B7758DFBB5CB}"/>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4716" y="2029378"/>
            <a:ext cx="2354865" cy="2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70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LOOP Statement</a:t>
            </a:r>
          </a:p>
        </p:txBody>
      </p:sp>
      <p:graphicFrame>
        <p:nvGraphicFramePr>
          <p:cNvPr id="2" name="Diagram 1">
            <a:extLst>
              <a:ext uri="{FF2B5EF4-FFF2-40B4-BE49-F238E27FC236}">
                <a16:creationId xmlns:a16="http://schemas.microsoft.com/office/drawing/2014/main" id="{2CD157A6-DD8A-45F0-BDE5-A70DD1F14188}"/>
              </a:ext>
            </a:extLst>
          </p:cNvPr>
          <p:cNvGraphicFramePr/>
          <p:nvPr>
            <p:extLst>
              <p:ext uri="{D42A27DB-BD31-4B8C-83A1-F6EECF244321}">
                <p14:modId xmlns:p14="http://schemas.microsoft.com/office/powerpoint/2010/main" val="635359288"/>
              </p:ext>
            </p:extLst>
          </p:nvPr>
        </p:nvGraphicFramePr>
        <p:xfrm>
          <a:off x="709300" y="754347"/>
          <a:ext cx="7725399" cy="4108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4630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latin typeface="Raleway"/>
              </a:rPr>
              <a:t>Simple LOOP Statement</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7517990" cy="859210"/>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latin typeface="Raleway"/>
              </a:rPr>
              <a:t>With each iteration, the sequence of statements is executed. And then control resumes at the top of the loop</a:t>
            </a:r>
          </a:p>
        </p:txBody>
      </p:sp>
      <p:sp>
        <p:nvSpPr>
          <p:cNvPr id="5" name="Rectangle 4">
            <a:extLst>
              <a:ext uri="{FF2B5EF4-FFF2-40B4-BE49-F238E27FC236}">
                <a16:creationId xmlns:a16="http://schemas.microsoft.com/office/drawing/2014/main" id="{7FD90104-EC0E-464A-8228-4E62C79545DB}"/>
              </a:ext>
            </a:extLst>
          </p:cNvPr>
          <p:cNvSpPr/>
          <p:nvPr/>
        </p:nvSpPr>
        <p:spPr>
          <a:xfrm>
            <a:off x="724801" y="2342376"/>
            <a:ext cx="1885058" cy="1065082"/>
          </a:xfrm>
          <a:prstGeom prst="rect">
            <a:avLst/>
          </a:prstGeom>
          <a:ln>
            <a:solidFill>
              <a:schemeClr val="accent2"/>
            </a:solidFill>
          </a:ln>
        </p:spPr>
        <p:txBody>
          <a:bodyPr wrap="none" lIns="72000" tIns="36000" bIns="108000">
            <a:spAutoFit/>
          </a:bodyPr>
          <a:lstStyle/>
          <a:p>
            <a:pPr>
              <a:lnSpc>
                <a:spcPct val="200000"/>
              </a:lnSpc>
            </a:pPr>
            <a:r>
              <a:rPr lang="en-IN" sz="1050" b="1" dirty="0">
                <a:latin typeface="Raleway"/>
              </a:rPr>
              <a:t>LOOP </a:t>
            </a:r>
          </a:p>
          <a:p>
            <a:pPr>
              <a:lnSpc>
                <a:spcPct val="200000"/>
              </a:lnSpc>
            </a:pPr>
            <a:r>
              <a:rPr lang="en-IN" sz="1050" b="1" dirty="0">
                <a:latin typeface="Raleway"/>
              </a:rPr>
              <a:t>   Sequence of statements; </a:t>
            </a:r>
          </a:p>
          <a:p>
            <a:pPr>
              <a:lnSpc>
                <a:spcPct val="200000"/>
              </a:lnSpc>
            </a:pPr>
            <a:r>
              <a:rPr lang="en-IN" sz="1050" b="1" dirty="0">
                <a:latin typeface="Raleway"/>
              </a:rPr>
              <a:t>END LOOP; </a:t>
            </a:r>
          </a:p>
        </p:txBody>
      </p:sp>
      <p:sp>
        <p:nvSpPr>
          <p:cNvPr id="3" name="Rectangle 2">
            <a:extLst>
              <a:ext uri="{FF2B5EF4-FFF2-40B4-BE49-F238E27FC236}">
                <a16:creationId xmlns:a16="http://schemas.microsoft.com/office/drawing/2014/main" id="{080D3B97-7A03-4495-ADFC-8B97933BBC56}"/>
              </a:ext>
            </a:extLst>
          </p:cNvPr>
          <p:cNvSpPr/>
          <p:nvPr/>
        </p:nvSpPr>
        <p:spPr>
          <a:xfrm>
            <a:off x="3417201" y="1836409"/>
            <a:ext cx="3424314" cy="2407564"/>
          </a:xfrm>
          <a:prstGeom prst="rect">
            <a:avLst/>
          </a:prstGeom>
          <a:ln>
            <a:solidFill>
              <a:schemeClr val="accent2"/>
            </a:solidFill>
          </a:ln>
        </p:spPr>
        <p:txBody>
          <a:bodyPr wrap="square" lIns="72000" tIns="36000" bIns="108000">
            <a:spAutoFit/>
          </a:bodyPr>
          <a:lstStyle/>
          <a:p>
            <a:r>
              <a:rPr lang="en-IN" sz="1050" b="1" dirty="0">
                <a:latin typeface="Raleway"/>
              </a:rPr>
              <a:t>DECLARE </a:t>
            </a:r>
          </a:p>
          <a:p>
            <a:r>
              <a:rPr lang="en-IN" sz="1050" b="1" dirty="0">
                <a:latin typeface="Raleway"/>
              </a:rPr>
              <a:t>   x number := 10; </a:t>
            </a:r>
          </a:p>
          <a:p>
            <a:r>
              <a:rPr lang="en-IN" sz="1050" b="1" dirty="0">
                <a:latin typeface="Raleway"/>
              </a:rPr>
              <a:t>BEGIN </a:t>
            </a:r>
          </a:p>
          <a:p>
            <a:r>
              <a:rPr lang="en-IN" sz="1050" b="1" dirty="0">
                <a:latin typeface="Raleway"/>
              </a:rPr>
              <a:t>   LOOP </a:t>
            </a:r>
          </a:p>
          <a:p>
            <a:r>
              <a:rPr lang="en-IN" sz="1050" b="1" dirty="0">
                <a:latin typeface="Raleway"/>
              </a:rPr>
              <a:t>      dbms_output.put_line(x); </a:t>
            </a:r>
          </a:p>
          <a:p>
            <a:r>
              <a:rPr lang="en-IN" sz="1050" b="1" dirty="0">
                <a:latin typeface="Raleway"/>
              </a:rPr>
              <a:t>      x := x + 10; </a:t>
            </a:r>
          </a:p>
          <a:p>
            <a:r>
              <a:rPr lang="en-IN" sz="1050" b="1" dirty="0">
                <a:latin typeface="Raleway"/>
              </a:rPr>
              <a:t>      IF x &gt; 50 THEN </a:t>
            </a:r>
          </a:p>
          <a:p>
            <a:r>
              <a:rPr lang="en-IN" sz="1050" b="1" dirty="0">
                <a:latin typeface="Raleway"/>
              </a:rPr>
              <a:t>         exit; </a:t>
            </a:r>
          </a:p>
          <a:p>
            <a:r>
              <a:rPr lang="en-IN" sz="1050" b="1" dirty="0">
                <a:latin typeface="Raleway"/>
              </a:rPr>
              <a:t>      END IF; </a:t>
            </a:r>
          </a:p>
          <a:p>
            <a:r>
              <a:rPr lang="en-IN" sz="1050" b="1" dirty="0">
                <a:latin typeface="Raleway"/>
              </a:rPr>
              <a:t>   END LOOP; </a:t>
            </a:r>
          </a:p>
          <a:p>
            <a:r>
              <a:rPr lang="en-IN" sz="1050" b="1" dirty="0">
                <a:latin typeface="Raleway"/>
              </a:rPr>
              <a:t>   -- after exit, control resumes here  </a:t>
            </a:r>
          </a:p>
          <a:p>
            <a:r>
              <a:rPr lang="en-IN" sz="1050" b="1" dirty="0">
                <a:latin typeface="Raleway"/>
              </a:rPr>
              <a:t>   dbms_output.put_line('After Exit x is: ' || x); </a:t>
            </a:r>
          </a:p>
          <a:p>
            <a:r>
              <a:rPr lang="en-IN" sz="1050" b="1" dirty="0">
                <a:latin typeface="Raleway"/>
              </a:rPr>
              <a:t>END; </a:t>
            </a:r>
          </a:p>
          <a:p>
            <a:r>
              <a:rPr lang="en-IN" sz="1050" b="1" dirty="0">
                <a:latin typeface="Raleway"/>
              </a:rPr>
              <a:t>/</a:t>
            </a:r>
          </a:p>
        </p:txBody>
      </p:sp>
      <p:sp>
        <p:nvSpPr>
          <p:cNvPr id="8" name="Rectangle 7">
            <a:extLst>
              <a:ext uri="{FF2B5EF4-FFF2-40B4-BE49-F238E27FC236}">
                <a16:creationId xmlns:a16="http://schemas.microsoft.com/office/drawing/2014/main" id="{4CF4BB59-574C-47C5-8C25-00A1404F952F}"/>
              </a:ext>
            </a:extLst>
          </p:cNvPr>
          <p:cNvSpPr/>
          <p:nvPr/>
        </p:nvSpPr>
        <p:spPr>
          <a:xfrm>
            <a:off x="7396384" y="2509088"/>
            <a:ext cx="1436762" cy="1114902"/>
          </a:xfrm>
          <a:prstGeom prst="rect">
            <a:avLst/>
          </a:prstGeom>
          <a:ln>
            <a:solidFill>
              <a:schemeClr val="accent2"/>
            </a:solidFill>
          </a:ln>
        </p:spPr>
        <p:txBody>
          <a:bodyPr wrap="square" lIns="72000" tIns="36000" bIns="108000">
            <a:spAutoFit/>
          </a:bodyPr>
          <a:lstStyle/>
          <a:p>
            <a:r>
              <a:rPr lang="en-IN" sz="1050" b="1" dirty="0">
                <a:latin typeface="Raleway"/>
              </a:rPr>
              <a:t>10 </a:t>
            </a:r>
          </a:p>
          <a:p>
            <a:r>
              <a:rPr lang="en-IN" sz="1050" b="1" dirty="0">
                <a:latin typeface="Raleway"/>
              </a:rPr>
              <a:t>20 </a:t>
            </a:r>
          </a:p>
          <a:p>
            <a:r>
              <a:rPr lang="en-IN" sz="1050" b="1" dirty="0">
                <a:latin typeface="Raleway"/>
              </a:rPr>
              <a:t>30 </a:t>
            </a:r>
          </a:p>
          <a:p>
            <a:r>
              <a:rPr lang="en-IN" sz="1050" b="1" dirty="0">
                <a:latin typeface="Raleway"/>
              </a:rPr>
              <a:t>40 </a:t>
            </a:r>
          </a:p>
          <a:p>
            <a:r>
              <a:rPr lang="en-IN" sz="1050" b="1" dirty="0">
                <a:latin typeface="Raleway"/>
              </a:rPr>
              <a:t>50 </a:t>
            </a:r>
          </a:p>
          <a:p>
            <a:r>
              <a:rPr lang="en-IN" sz="1050" b="1" dirty="0">
                <a:latin typeface="Raleway"/>
              </a:rPr>
              <a:t>After Exit x is: 60 </a:t>
            </a:r>
          </a:p>
        </p:txBody>
      </p:sp>
      <p:sp>
        <p:nvSpPr>
          <p:cNvPr id="10" name="Rectangle 9">
            <a:extLst>
              <a:ext uri="{FF2B5EF4-FFF2-40B4-BE49-F238E27FC236}">
                <a16:creationId xmlns:a16="http://schemas.microsoft.com/office/drawing/2014/main" id="{D1A8E91E-8C6E-499A-ABA5-BE38AABAB63C}"/>
              </a:ext>
            </a:extLst>
          </p:cNvPr>
          <p:cNvSpPr/>
          <p:nvPr/>
        </p:nvSpPr>
        <p:spPr>
          <a:xfrm>
            <a:off x="1278496" y="4468447"/>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Syntax</a:t>
            </a:r>
            <a:endParaRPr lang="en-IN" sz="1050" b="1" dirty="0">
              <a:latin typeface="Raleway"/>
            </a:endParaRPr>
          </a:p>
        </p:txBody>
      </p:sp>
      <p:sp>
        <p:nvSpPr>
          <p:cNvPr id="14" name="Rectangle 13">
            <a:extLst>
              <a:ext uri="{FF2B5EF4-FFF2-40B4-BE49-F238E27FC236}">
                <a16:creationId xmlns:a16="http://schemas.microsoft.com/office/drawing/2014/main" id="{F1AFE976-001B-459A-9106-B171492D6EA4}"/>
              </a:ext>
            </a:extLst>
          </p:cNvPr>
          <p:cNvSpPr/>
          <p:nvPr/>
        </p:nvSpPr>
        <p:spPr>
          <a:xfrm>
            <a:off x="4740524" y="4468446"/>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Example</a:t>
            </a:r>
            <a:endParaRPr lang="en-IN" sz="1050" b="1" dirty="0">
              <a:latin typeface="Raleway"/>
            </a:endParaRPr>
          </a:p>
        </p:txBody>
      </p:sp>
      <p:sp>
        <p:nvSpPr>
          <p:cNvPr id="15" name="Rectangle 14">
            <a:extLst>
              <a:ext uri="{FF2B5EF4-FFF2-40B4-BE49-F238E27FC236}">
                <a16:creationId xmlns:a16="http://schemas.microsoft.com/office/drawing/2014/main" id="{8D11A212-DA71-468B-A5AB-D27F5721D800}"/>
              </a:ext>
            </a:extLst>
          </p:cNvPr>
          <p:cNvSpPr/>
          <p:nvPr/>
        </p:nvSpPr>
        <p:spPr>
          <a:xfrm>
            <a:off x="7725931" y="4468445"/>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Output</a:t>
            </a:r>
            <a:endParaRPr lang="en-IN" sz="1050" b="1" dirty="0">
              <a:latin typeface="Raleway"/>
            </a:endParaRPr>
          </a:p>
        </p:txBody>
      </p:sp>
    </p:spTree>
    <p:extLst>
      <p:ext uri="{BB962C8B-B14F-4D97-AF65-F5344CB8AC3E}">
        <p14:creationId xmlns:p14="http://schemas.microsoft.com/office/powerpoint/2010/main" val="1997373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latin typeface="Raleway"/>
              </a:rPr>
              <a:t>WHILE LOOP Statement</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7517990" cy="443711"/>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latin typeface="Raleway"/>
              </a:rPr>
              <a:t>Repeatedly executes a target statement as long as a given condition is true</a:t>
            </a:r>
          </a:p>
        </p:txBody>
      </p:sp>
      <p:sp>
        <p:nvSpPr>
          <p:cNvPr id="5" name="Rectangle 4">
            <a:extLst>
              <a:ext uri="{FF2B5EF4-FFF2-40B4-BE49-F238E27FC236}">
                <a16:creationId xmlns:a16="http://schemas.microsoft.com/office/drawing/2014/main" id="{7FD90104-EC0E-464A-8228-4E62C79545DB}"/>
              </a:ext>
            </a:extLst>
          </p:cNvPr>
          <p:cNvSpPr/>
          <p:nvPr/>
        </p:nvSpPr>
        <p:spPr>
          <a:xfrm>
            <a:off x="724801" y="2342376"/>
            <a:ext cx="1885058" cy="1065082"/>
          </a:xfrm>
          <a:prstGeom prst="rect">
            <a:avLst/>
          </a:prstGeom>
          <a:ln>
            <a:solidFill>
              <a:schemeClr val="accent2"/>
            </a:solidFill>
          </a:ln>
        </p:spPr>
        <p:txBody>
          <a:bodyPr wrap="none" lIns="72000" tIns="36000" bIns="108000">
            <a:spAutoFit/>
          </a:bodyPr>
          <a:lstStyle/>
          <a:p>
            <a:pPr>
              <a:lnSpc>
                <a:spcPct val="200000"/>
              </a:lnSpc>
            </a:pPr>
            <a:r>
              <a:rPr lang="en-IN" sz="1050" b="1" dirty="0">
                <a:latin typeface="Raleway"/>
              </a:rPr>
              <a:t>WHILE condition LOOP </a:t>
            </a:r>
          </a:p>
          <a:p>
            <a:pPr>
              <a:lnSpc>
                <a:spcPct val="200000"/>
              </a:lnSpc>
            </a:pPr>
            <a:r>
              <a:rPr lang="en-IN" sz="1050" b="1" dirty="0">
                <a:latin typeface="Raleway"/>
              </a:rPr>
              <a:t>   sequence_of_statements </a:t>
            </a:r>
          </a:p>
          <a:p>
            <a:pPr>
              <a:lnSpc>
                <a:spcPct val="200000"/>
              </a:lnSpc>
            </a:pPr>
            <a:r>
              <a:rPr lang="en-IN" sz="1050" b="1" dirty="0">
                <a:latin typeface="Raleway"/>
              </a:rPr>
              <a:t>END LOOP; </a:t>
            </a:r>
          </a:p>
        </p:txBody>
      </p:sp>
      <p:sp>
        <p:nvSpPr>
          <p:cNvPr id="3" name="Rectangle 2">
            <a:extLst>
              <a:ext uri="{FF2B5EF4-FFF2-40B4-BE49-F238E27FC236}">
                <a16:creationId xmlns:a16="http://schemas.microsoft.com/office/drawing/2014/main" id="{080D3B97-7A03-4495-ADFC-8B97933BBC56}"/>
              </a:ext>
            </a:extLst>
          </p:cNvPr>
          <p:cNvSpPr/>
          <p:nvPr/>
        </p:nvSpPr>
        <p:spPr>
          <a:xfrm>
            <a:off x="3290964" y="2151576"/>
            <a:ext cx="3424314" cy="1599651"/>
          </a:xfrm>
          <a:prstGeom prst="rect">
            <a:avLst/>
          </a:prstGeom>
          <a:ln>
            <a:solidFill>
              <a:schemeClr val="accent2"/>
            </a:solidFill>
          </a:ln>
        </p:spPr>
        <p:txBody>
          <a:bodyPr wrap="square" lIns="72000" tIns="36000" bIns="108000">
            <a:spAutoFit/>
          </a:bodyPr>
          <a:lstStyle/>
          <a:p>
            <a:r>
              <a:rPr lang="en-IN" sz="1050" b="1" dirty="0">
                <a:latin typeface="Raleway"/>
              </a:rPr>
              <a:t>DECLARE </a:t>
            </a:r>
          </a:p>
          <a:p>
            <a:r>
              <a:rPr lang="en-IN" sz="1050" b="1" dirty="0">
                <a:latin typeface="Raleway"/>
              </a:rPr>
              <a:t>   a number(2) := 10; </a:t>
            </a:r>
          </a:p>
          <a:p>
            <a:r>
              <a:rPr lang="en-IN" sz="1050" b="1" dirty="0">
                <a:latin typeface="Raleway"/>
              </a:rPr>
              <a:t>BEGIN </a:t>
            </a:r>
          </a:p>
          <a:p>
            <a:r>
              <a:rPr lang="en-IN" sz="1050" b="1" dirty="0">
                <a:latin typeface="Raleway"/>
              </a:rPr>
              <a:t>   WHILE a &lt; 20 LOOP </a:t>
            </a:r>
          </a:p>
          <a:p>
            <a:r>
              <a:rPr lang="en-IN" sz="1050" b="1" dirty="0">
                <a:latin typeface="Raleway"/>
              </a:rPr>
              <a:t>      dbms_output.put_line('value of a: ' || a); </a:t>
            </a:r>
          </a:p>
          <a:p>
            <a:r>
              <a:rPr lang="en-IN" sz="1050" b="1" dirty="0">
                <a:latin typeface="Raleway"/>
              </a:rPr>
              <a:t>      a := a + 1; </a:t>
            </a:r>
          </a:p>
          <a:p>
            <a:r>
              <a:rPr lang="en-IN" sz="1050" b="1" dirty="0">
                <a:latin typeface="Raleway"/>
              </a:rPr>
              <a:t>   END LOOP; </a:t>
            </a:r>
          </a:p>
          <a:p>
            <a:r>
              <a:rPr lang="en-IN" sz="1050" b="1" dirty="0">
                <a:latin typeface="Raleway"/>
              </a:rPr>
              <a:t>END; </a:t>
            </a:r>
          </a:p>
          <a:p>
            <a:r>
              <a:rPr lang="en-IN" sz="1050" b="1" dirty="0">
                <a:latin typeface="Raleway"/>
              </a:rPr>
              <a:t>/ </a:t>
            </a:r>
          </a:p>
        </p:txBody>
      </p:sp>
      <p:sp>
        <p:nvSpPr>
          <p:cNvPr id="8" name="Rectangle 7">
            <a:extLst>
              <a:ext uri="{FF2B5EF4-FFF2-40B4-BE49-F238E27FC236}">
                <a16:creationId xmlns:a16="http://schemas.microsoft.com/office/drawing/2014/main" id="{4CF4BB59-574C-47C5-8C25-00A1404F952F}"/>
              </a:ext>
            </a:extLst>
          </p:cNvPr>
          <p:cNvSpPr/>
          <p:nvPr/>
        </p:nvSpPr>
        <p:spPr>
          <a:xfrm>
            <a:off x="7271937" y="2070784"/>
            <a:ext cx="1436762" cy="1761233"/>
          </a:xfrm>
          <a:prstGeom prst="rect">
            <a:avLst/>
          </a:prstGeom>
          <a:ln>
            <a:solidFill>
              <a:schemeClr val="accent2"/>
            </a:solidFill>
          </a:ln>
        </p:spPr>
        <p:txBody>
          <a:bodyPr wrap="square" lIns="72000" tIns="36000" bIns="108000">
            <a:spAutoFit/>
          </a:bodyPr>
          <a:lstStyle/>
          <a:p>
            <a:r>
              <a:rPr lang="en-IN" sz="1050" b="1" dirty="0">
                <a:latin typeface="Raleway"/>
              </a:rPr>
              <a:t>value of a: 10 </a:t>
            </a:r>
          </a:p>
          <a:p>
            <a:r>
              <a:rPr lang="en-IN" sz="1050" b="1" dirty="0">
                <a:latin typeface="Raleway"/>
              </a:rPr>
              <a:t>value of a: 11 </a:t>
            </a:r>
          </a:p>
          <a:p>
            <a:r>
              <a:rPr lang="en-IN" sz="1050" b="1" dirty="0">
                <a:latin typeface="Raleway"/>
              </a:rPr>
              <a:t>value of a: 12 </a:t>
            </a:r>
          </a:p>
          <a:p>
            <a:r>
              <a:rPr lang="en-IN" sz="1050" b="1" dirty="0">
                <a:latin typeface="Raleway"/>
              </a:rPr>
              <a:t>value of a: 13 </a:t>
            </a:r>
          </a:p>
          <a:p>
            <a:r>
              <a:rPr lang="en-IN" sz="1050" b="1" dirty="0">
                <a:latin typeface="Raleway"/>
              </a:rPr>
              <a:t>value of a: 14 </a:t>
            </a:r>
          </a:p>
          <a:p>
            <a:r>
              <a:rPr lang="en-IN" sz="1050" b="1" dirty="0">
                <a:latin typeface="Raleway"/>
              </a:rPr>
              <a:t>value of a: 15 </a:t>
            </a:r>
          </a:p>
          <a:p>
            <a:r>
              <a:rPr lang="en-IN" sz="1050" b="1" dirty="0">
                <a:latin typeface="Raleway"/>
              </a:rPr>
              <a:t>value of a: 16 </a:t>
            </a:r>
          </a:p>
          <a:p>
            <a:r>
              <a:rPr lang="en-IN" sz="1050" b="1" dirty="0">
                <a:latin typeface="Raleway"/>
              </a:rPr>
              <a:t>value of a: 17 </a:t>
            </a:r>
          </a:p>
          <a:p>
            <a:r>
              <a:rPr lang="en-IN" sz="1050" b="1" dirty="0">
                <a:latin typeface="Raleway"/>
              </a:rPr>
              <a:t>value of a: 18 </a:t>
            </a:r>
          </a:p>
          <a:p>
            <a:r>
              <a:rPr lang="en-IN" sz="1050" b="1" dirty="0">
                <a:latin typeface="Raleway"/>
              </a:rPr>
              <a:t>value of a: 19 </a:t>
            </a:r>
          </a:p>
        </p:txBody>
      </p:sp>
      <p:sp>
        <p:nvSpPr>
          <p:cNvPr id="10" name="Rectangle 9">
            <a:extLst>
              <a:ext uri="{FF2B5EF4-FFF2-40B4-BE49-F238E27FC236}">
                <a16:creationId xmlns:a16="http://schemas.microsoft.com/office/drawing/2014/main" id="{D1A8E91E-8C6E-499A-ABA5-BE38AABAB63C}"/>
              </a:ext>
            </a:extLst>
          </p:cNvPr>
          <p:cNvSpPr/>
          <p:nvPr/>
        </p:nvSpPr>
        <p:spPr>
          <a:xfrm>
            <a:off x="1278496" y="4468447"/>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Syntax</a:t>
            </a:r>
            <a:endParaRPr lang="en-IN" sz="1050" b="1" dirty="0">
              <a:latin typeface="Raleway"/>
            </a:endParaRPr>
          </a:p>
        </p:txBody>
      </p:sp>
      <p:sp>
        <p:nvSpPr>
          <p:cNvPr id="14" name="Rectangle 13">
            <a:extLst>
              <a:ext uri="{FF2B5EF4-FFF2-40B4-BE49-F238E27FC236}">
                <a16:creationId xmlns:a16="http://schemas.microsoft.com/office/drawing/2014/main" id="{F1AFE976-001B-459A-9106-B171492D6EA4}"/>
              </a:ext>
            </a:extLst>
          </p:cNvPr>
          <p:cNvSpPr/>
          <p:nvPr/>
        </p:nvSpPr>
        <p:spPr>
          <a:xfrm>
            <a:off x="4740524" y="4468446"/>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Example</a:t>
            </a:r>
            <a:endParaRPr lang="en-IN" sz="1050" b="1" dirty="0">
              <a:latin typeface="Raleway"/>
            </a:endParaRPr>
          </a:p>
        </p:txBody>
      </p:sp>
      <p:sp>
        <p:nvSpPr>
          <p:cNvPr id="15" name="Rectangle 14">
            <a:extLst>
              <a:ext uri="{FF2B5EF4-FFF2-40B4-BE49-F238E27FC236}">
                <a16:creationId xmlns:a16="http://schemas.microsoft.com/office/drawing/2014/main" id="{8D11A212-DA71-468B-A5AB-D27F5721D800}"/>
              </a:ext>
            </a:extLst>
          </p:cNvPr>
          <p:cNvSpPr/>
          <p:nvPr/>
        </p:nvSpPr>
        <p:spPr>
          <a:xfrm>
            <a:off x="7725931" y="4468445"/>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Output</a:t>
            </a:r>
            <a:endParaRPr lang="en-IN" sz="1050" b="1" dirty="0">
              <a:latin typeface="Raleway"/>
            </a:endParaRPr>
          </a:p>
        </p:txBody>
      </p:sp>
    </p:spTree>
    <p:extLst>
      <p:ext uri="{BB962C8B-B14F-4D97-AF65-F5344CB8AC3E}">
        <p14:creationId xmlns:p14="http://schemas.microsoft.com/office/powerpoint/2010/main" val="4178587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latin typeface="Raleway"/>
              </a:rPr>
              <a:t>FOR LOOP Statement</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7517990" cy="443711"/>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latin typeface="Raleway"/>
              </a:rPr>
              <a:t>Allows you to efficiently write a loop that needs to execute a specific number of times</a:t>
            </a:r>
          </a:p>
        </p:txBody>
      </p:sp>
      <p:sp>
        <p:nvSpPr>
          <p:cNvPr id="5" name="Rectangle 4">
            <a:extLst>
              <a:ext uri="{FF2B5EF4-FFF2-40B4-BE49-F238E27FC236}">
                <a16:creationId xmlns:a16="http://schemas.microsoft.com/office/drawing/2014/main" id="{7FD90104-EC0E-464A-8228-4E62C79545DB}"/>
              </a:ext>
            </a:extLst>
          </p:cNvPr>
          <p:cNvSpPr/>
          <p:nvPr/>
        </p:nvSpPr>
        <p:spPr>
          <a:xfrm>
            <a:off x="472566" y="2326113"/>
            <a:ext cx="3246008" cy="1065082"/>
          </a:xfrm>
          <a:prstGeom prst="rect">
            <a:avLst/>
          </a:prstGeom>
          <a:ln>
            <a:solidFill>
              <a:schemeClr val="accent2"/>
            </a:solidFill>
          </a:ln>
        </p:spPr>
        <p:txBody>
          <a:bodyPr wrap="none" lIns="72000" tIns="36000" bIns="108000">
            <a:spAutoFit/>
          </a:bodyPr>
          <a:lstStyle/>
          <a:p>
            <a:pPr>
              <a:lnSpc>
                <a:spcPct val="200000"/>
              </a:lnSpc>
            </a:pPr>
            <a:r>
              <a:rPr lang="en-IN" sz="1050" b="1" dirty="0">
                <a:latin typeface="Raleway"/>
              </a:rPr>
              <a:t>FOR counter IN initial_value .. final_value LOOP </a:t>
            </a:r>
          </a:p>
          <a:p>
            <a:pPr>
              <a:lnSpc>
                <a:spcPct val="200000"/>
              </a:lnSpc>
            </a:pPr>
            <a:r>
              <a:rPr lang="en-IN" sz="1050" b="1" dirty="0">
                <a:latin typeface="Raleway"/>
              </a:rPr>
              <a:t>   sequence_of_statements; </a:t>
            </a:r>
          </a:p>
          <a:p>
            <a:pPr>
              <a:lnSpc>
                <a:spcPct val="200000"/>
              </a:lnSpc>
            </a:pPr>
            <a:r>
              <a:rPr lang="en-IN" sz="1050" b="1" dirty="0">
                <a:latin typeface="Raleway"/>
              </a:rPr>
              <a:t>END LOOP;</a:t>
            </a:r>
          </a:p>
        </p:txBody>
      </p:sp>
      <p:sp>
        <p:nvSpPr>
          <p:cNvPr id="3" name="Rectangle 2">
            <a:extLst>
              <a:ext uri="{FF2B5EF4-FFF2-40B4-BE49-F238E27FC236}">
                <a16:creationId xmlns:a16="http://schemas.microsoft.com/office/drawing/2014/main" id="{080D3B97-7A03-4495-ADFC-8B97933BBC56}"/>
              </a:ext>
            </a:extLst>
          </p:cNvPr>
          <p:cNvSpPr/>
          <p:nvPr/>
        </p:nvSpPr>
        <p:spPr>
          <a:xfrm>
            <a:off x="4062091" y="2139620"/>
            <a:ext cx="3201691" cy="1438068"/>
          </a:xfrm>
          <a:prstGeom prst="rect">
            <a:avLst/>
          </a:prstGeom>
          <a:ln>
            <a:solidFill>
              <a:schemeClr val="accent2"/>
            </a:solidFill>
          </a:ln>
        </p:spPr>
        <p:txBody>
          <a:bodyPr wrap="square" lIns="72000" tIns="36000" bIns="108000">
            <a:spAutoFit/>
          </a:bodyPr>
          <a:lstStyle/>
          <a:p>
            <a:r>
              <a:rPr lang="en-IN" sz="1050" b="1" dirty="0">
                <a:latin typeface="Raleway"/>
              </a:rPr>
              <a:t>DECLARE </a:t>
            </a:r>
          </a:p>
          <a:p>
            <a:r>
              <a:rPr lang="en-IN" sz="1050" b="1" dirty="0">
                <a:latin typeface="Raleway"/>
              </a:rPr>
              <a:t>   a number(2); </a:t>
            </a:r>
          </a:p>
          <a:p>
            <a:r>
              <a:rPr lang="en-IN" sz="1050" b="1" dirty="0">
                <a:latin typeface="Raleway"/>
              </a:rPr>
              <a:t>BEGIN </a:t>
            </a:r>
          </a:p>
          <a:p>
            <a:r>
              <a:rPr lang="en-IN" sz="1050" b="1" dirty="0">
                <a:latin typeface="Raleway"/>
              </a:rPr>
              <a:t>   FOR a in 10 .. 20 LOOP </a:t>
            </a:r>
          </a:p>
          <a:p>
            <a:r>
              <a:rPr lang="en-IN" sz="1050" b="1" dirty="0">
                <a:latin typeface="Raleway"/>
              </a:rPr>
              <a:t>      dbms_output.put_line('value of a: ' || a); </a:t>
            </a:r>
          </a:p>
          <a:p>
            <a:r>
              <a:rPr lang="en-IN" sz="1050" b="1" dirty="0">
                <a:latin typeface="Raleway"/>
              </a:rPr>
              <a:t>  END LOOP; </a:t>
            </a:r>
          </a:p>
          <a:p>
            <a:r>
              <a:rPr lang="en-IN" sz="1050" b="1" dirty="0">
                <a:latin typeface="Raleway"/>
              </a:rPr>
              <a:t>END; </a:t>
            </a:r>
          </a:p>
          <a:p>
            <a:r>
              <a:rPr lang="en-IN" sz="1050" b="1" dirty="0">
                <a:latin typeface="Raleway"/>
              </a:rPr>
              <a:t>/</a:t>
            </a:r>
          </a:p>
        </p:txBody>
      </p:sp>
      <p:sp>
        <p:nvSpPr>
          <p:cNvPr id="8" name="Rectangle 7">
            <a:extLst>
              <a:ext uri="{FF2B5EF4-FFF2-40B4-BE49-F238E27FC236}">
                <a16:creationId xmlns:a16="http://schemas.microsoft.com/office/drawing/2014/main" id="{4CF4BB59-574C-47C5-8C25-00A1404F952F}"/>
              </a:ext>
            </a:extLst>
          </p:cNvPr>
          <p:cNvSpPr/>
          <p:nvPr/>
        </p:nvSpPr>
        <p:spPr>
          <a:xfrm>
            <a:off x="7391579" y="1909202"/>
            <a:ext cx="1436762" cy="1922816"/>
          </a:xfrm>
          <a:prstGeom prst="rect">
            <a:avLst/>
          </a:prstGeom>
          <a:ln>
            <a:solidFill>
              <a:schemeClr val="accent2"/>
            </a:solidFill>
          </a:ln>
        </p:spPr>
        <p:txBody>
          <a:bodyPr wrap="square" lIns="72000" tIns="36000" bIns="108000">
            <a:spAutoFit/>
          </a:bodyPr>
          <a:lstStyle/>
          <a:p>
            <a:r>
              <a:rPr lang="en-IN" sz="1050" b="1" dirty="0">
                <a:latin typeface="Raleway"/>
              </a:rPr>
              <a:t>value of a: 10 </a:t>
            </a:r>
          </a:p>
          <a:p>
            <a:r>
              <a:rPr lang="en-IN" sz="1050" b="1" dirty="0">
                <a:latin typeface="Raleway"/>
              </a:rPr>
              <a:t>value of a: 11 </a:t>
            </a:r>
          </a:p>
          <a:p>
            <a:r>
              <a:rPr lang="en-IN" sz="1050" b="1" dirty="0">
                <a:latin typeface="Raleway"/>
              </a:rPr>
              <a:t>value of a: 12 </a:t>
            </a:r>
          </a:p>
          <a:p>
            <a:r>
              <a:rPr lang="en-IN" sz="1050" b="1" dirty="0">
                <a:latin typeface="Raleway"/>
              </a:rPr>
              <a:t>value of a: 13 </a:t>
            </a:r>
          </a:p>
          <a:p>
            <a:r>
              <a:rPr lang="en-IN" sz="1050" b="1" dirty="0">
                <a:latin typeface="Raleway"/>
              </a:rPr>
              <a:t>value of a: 14 </a:t>
            </a:r>
          </a:p>
          <a:p>
            <a:r>
              <a:rPr lang="en-IN" sz="1050" b="1" dirty="0">
                <a:latin typeface="Raleway"/>
              </a:rPr>
              <a:t>value of a: 15 </a:t>
            </a:r>
          </a:p>
          <a:p>
            <a:r>
              <a:rPr lang="en-IN" sz="1050" b="1" dirty="0">
                <a:latin typeface="Raleway"/>
              </a:rPr>
              <a:t>value of a: 16 </a:t>
            </a:r>
          </a:p>
          <a:p>
            <a:r>
              <a:rPr lang="en-IN" sz="1050" b="1" dirty="0">
                <a:latin typeface="Raleway"/>
              </a:rPr>
              <a:t>value of a: 17 </a:t>
            </a:r>
          </a:p>
          <a:p>
            <a:r>
              <a:rPr lang="en-IN" sz="1050" b="1" dirty="0">
                <a:latin typeface="Raleway"/>
              </a:rPr>
              <a:t>value of a: 18 </a:t>
            </a:r>
          </a:p>
          <a:p>
            <a:r>
              <a:rPr lang="en-IN" sz="1050" b="1" dirty="0">
                <a:latin typeface="Raleway"/>
              </a:rPr>
              <a:t>value of a: 19 </a:t>
            </a:r>
          </a:p>
          <a:p>
            <a:r>
              <a:rPr lang="en-IN" sz="1050" b="1" dirty="0">
                <a:latin typeface="Raleway"/>
              </a:rPr>
              <a:t>value of a: 20 </a:t>
            </a:r>
          </a:p>
        </p:txBody>
      </p:sp>
      <p:sp>
        <p:nvSpPr>
          <p:cNvPr id="10" name="Rectangle 9">
            <a:extLst>
              <a:ext uri="{FF2B5EF4-FFF2-40B4-BE49-F238E27FC236}">
                <a16:creationId xmlns:a16="http://schemas.microsoft.com/office/drawing/2014/main" id="{D1A8E91E-8C6E-499A-ABA5-BE38AABAB63C}"/>
              </a:ext>
            </a:extLst>
          </p:cNvPr>
          <p:cNvSpPr/>
          <p:nvPr/>
        </p:nvSpPr>
        <p:spPr>
          <a:xfrm>
            <a:off x="1278496" y="4468447"/>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Syntax</a:t>
            </a:r>
            <a:endParaRPr lang="en-IN" sz="1050" b="1" dirty="0">
              <a:latin typeface="Raleway"/>
            </a:endParaRPr>
          </a:p>
        </p:txBody>
      </p:sp>
      <p:sp>
        <p:nvSpPr>
          <p:cNvPr id="14" name="Rectangle 13">
            <a:extLst>
              <a:ext uri="{FF2B5EF4-FFF2-40B4-BE49-F238E27FC236}">
                <a16:creationId xmlns:a16="http://schemas.microsoft.com/office/drawing/2014/main" id="{F1AFE976-001B-459A-9106-B171492D6EA4}"/>
              </a:ext>
            </a:extLst>
          </p:cNvPr>
          <p:cNvSpPr/>
          <p:nvPr/>
        </p:nvSpPr>
        <p:spPr>
          <a:xfrm>
            <a:off x="5201730" y="4468447"/>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Example</a:t>
            </a:r>
            <a:endParaRPr lang="en-IN" sz="1050" b="1" dirty="0">
              <a:latin typeface="Raleway"/>
            </a:endParaRPr>
          </a:p>
        </p:txBody>
      </p:sp>
      <p:sp>
        <p:nvSpPr>
          <p:cNvPr id="15" name="Rectangle 14">
            <a:extLst>
              <a:ext uri="{FF2B5EF4-FFF2-40B4-BE49-F238E27FC236}">
                <a16:creationId xmlns:a16="http://schemas.microsoft.com/office/drawing/2014/main" id="{8D11A212-DA71-468B-A5AB-D27F5721D800}"/>
              </a:ext>
            </a:extLst>
          </p:cNvPr>
          <p:cNvSpPr/>
          <p:nvPr/>
        </p:nvSpPr>
        <p:spPr>
          <a:xfrm>
            <a:off x="7725931" y="4468445"/>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Output</a:t>
            </a:r>
            <a:endParaRPr lang="en-IN" sz="1050" b="1" dirty="0">
              <a:latin typeface="Raleway"/>
            </a:endParaRPr>
          </a:p>
        </p:txBody>
      </p:sp>
    </p:spTree>
    <p:extLst>
      <p:ext uri="{BB962C8B-B14F-4D97-AF65-F5344CB8AC3E}">
        <p14:creationId xmlns:p14="http://schemas.microsoft.com/office/powerpoint/2010/main" val="2810686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7517990"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dirty="0"/>
              <a:t>Nested LOOP </a:t>
            </a:r>
            <a:r>
              <a:rPr lang="en-GB" altLang="en-US" dirty="0">
                <a:latin typeface="Raleway"/>
              </a:rPr>
              <a:t>Statement</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7517990" cy="443711"/>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latin typeface="Raleway"/>
              </a:rPr>
              <a:t>Allows using one loop inside another loop</a:t>
            </a:r>
          </a:p>
        </p:txBody>
      </p:sp>
      <p:sp>
        <p:nvSpPr>
          <p:cNvPr id="5" name="Rectangle 4">
            <a:extLst>
              <a:ext uri="{FF2B5EF4-FFF2-40B4-BE49-F238E27FC236}">
                <a16:creationId xmlns:a16="http://schemas.microsoft.com/office/drawing/2014/main" id="{7FD90104-EC0E-464A-8228-4E62C79545DB}"/>
              </a:ext>
            </a:extLst>
          </p:cNvPr>
          <p:cNvSpPr/>
          <p:nvPr/>
        </p:nvSpPr>
        <p:spPr>
          <a:xfrm>
            <a:off x="724801" y="1655601"/>
            <a:ext cx="2034138" cy="2034578"/>
          </a:xfrm>
          <a:prstGeom prst="rect">
            <a:avLst/>
          </a:prstGeom>
          <a:ln>
            <a:solidFill>
              <a:schemeClr val="accent2"/>
            </a:solidFill>
          </a:ln>
        </p:spPr>
        <p:txBody>
          <a:bodyPr wrap="none" lIns="72000" tIns="36000" bIns="108000">
            <a:spAutoFit/>
          </a:bodyPr>
          <a:lstStyle/>
          <a:p>
            <a:pPr>
              <a:lnSpc>
                <a:spcPct val="200000"/>
              </a:lnSpc>
            </a:pPr>
            <a:r>
              <a:rPr lang="en-IN" sz="1050" b="1" dirty="0">
                <a:latin typeface="Raleway"/>
              </a:rPr>
              <a:t>LOOP </a:t>
            </a:r>
          </a:p>
          <a:p>
            <a:pPr>
              <a:lnSpc>
                <a:spcPct val="200000"/>
              </a:lnSpc>
            </a:pPr>
            <a:r>
              <a:rPr lang="en-IN" sz="1050" b="1" dirty="0">
                <a:latin typeface="Raleway"/>
              </a:rPr>
              <a:t>   Sequence of statements1 </a:t>
            </a:r>
          </a:p>
          <a:p>
            <a:pPr>
              <a:lnSpc>
                <a:spcPct val="200000"/>
              </a:lnSpc>
            </a:pPr>
            <a:r>
              <a:rPr lang="en-IN" sz="1050" b="1" dirty="0">
                <a:latin typeface="Raleway"/>
              </a:rPr>
              <a:t>   LOOP </a:t>
            </a:r>
          </a:p>
          <a:p>
            <a:pPr>
              <a:lnSpc>
                <a:spcPct val="200000"/>
              </a:lnSpc>
            </a:pPr>
            <a:r>
              <a:rPr lang="en-IN" sz="1050" b="1" dirty="0">
                <a:latin typeface="Raleway"/>
              </a:rPr>
              <a:t>      Sequence of statements2 </a:t>
            </a:r>
          </a:p>
          <a:p>
            <a:pPr>
              <a:lnSpc>
                <a:spcPct val="200000"/>
              </a:lnSpc>
            </a:pPr>
            <a:r>
              <a:rPr lang="en-IN" sz="1050" b="1" dirty="0">
                <a:latin typeface="Raleway"/>
              </a:rPr>
              <a:t>   END LOOP; </a:t>
            </a:r>
          </a:p>
          <a:p>
            <a:pPr>
              <a:lnSpc>
                <a:spcPct val="200000"/>
              </a:lnSpc>
            </a:pPr>
            <a:r>
              <a:rPr lang="en-IN" sz="1050" b="1" dirty="0">
                <a:latin typeface="Raleway"/>
              </a:rPr>
              <a:t>END LOOP;</a:t>
            </a:r>
          </a:p>
        </p:txBody>
      </p:sp>
      <p:sp>
        <p:nvSpPr>
          <p:cNvPr id="3" name="Rectangle 2">
            <a:extLst>
              <a:ext uri="{FF2B5EF4-FFF2-40B4-BE49-F238E27FC236}">
                <a16:creationId xmlns:a16="http://schemas.microsoft.com/office/drawing/2014/main" id="{080D3B97-7A03-4495-ADFC-8B97933BBC56}"/>
              </a:ext>
            </a:extLst>
          </p:cNvPr>
          <p:cNvSpPr/>
          <p:nvPr/>
        </p:nvSpPr>
        <p:spPr>
          <a:xfrm>
            <a:off x="3025153" y="1661791"/>
            <a:ext cx="3538017" cy="2034578"/>
          </a:xfrm>
          <a:prstGeom prst="rect">
            <a:avLst/>
          </a:prstGeom>
          <a:ln>
            <a:solidFill>
              <a:schemeClr val="accent2"/>
            </a:solidFill>
          </a:ln>
        </p:spPr>
        <p:txBody>
          <a:bodyPr wrap="square" lIns="72000" tIns="36000" bIns="108000">
            <a:spAutoFit/>
          </a:bodyPr>
          <a:lstStyle/>
          <a:p>
            <a:pPr>
              <a:lnSpc>
                <a:spcPct val="200000"/>
              </a:lnSpc>
            </a:pPr>
            <a:r>
              <a:rPr lang="en-IN" sz="1050" b="1" dirty="0">
                <a:latin typeface="Raleway"/>
              </a:rPr>
              <a:t>FOR counter1 IN initial_value1 .. final_value1 LOOP </a:t>
            </a:r>
          </a:p>
          <a:p>
            <a:pPr>
              <a:lnSpc>
                <a:spcPct val="200000"/>
              </a:lnSpc>
            </a:pPr>
            <a:r>
              <a:rPr lang="en-IN" sz="1050" b="1" dirty="0">
                <a:latin typeface="Raleway"/>
              </a:rPr>
              <a:t>   sequence_of_statements1 </a:t>
            </a:r>
          </a:p>
          <a:p>
            <a:pPr>
              <a:lnSpc>
                <a:spcPct val="200000"/>
              </a:lnSpc>
            </a:pPr>
            <a:r>
              <a:rPr lang="en-IN" sz="1050" b="1" dirty="0">
                <a:latin typeface="Raleway"/>
              </a:rPr>
              <a:t>   FOR counter2 IN initial_value2 .. final_value2 LOOP </a:t>
            </a:r>
          </a:p>
          <a:p>
            <a:pPr>
              <a:lnSpc>
                <a:spcPct val="200000"/>
              </a:lnSpc>
            </a:pPr>
            <a:r>
              <a:rPr lang="en-IN" sz="1050" b="1" dirty="0">
                <a:latin typeface="Raleway"/>
              </a:rPr>
              <a:t>      sequence_of_statements2 </a:t>
            </a:r>
          </a:p>
          <a:p>
            <a:pPr>
              <a:lnSpc>
                <a:spcPct val="200000"/>
              </a:lnSpc>
            </a:pPr>
            <a:r>
              <a:rPr lang="en-IN" sz="1050" b="1" dirty="0">
                <a:latin typeface="Raleway"/>
              </a:rPr>
              <a:t>   END LOOP; </a:t>
            </a:r>
          </a:p>
          <a:p>
            <a:pPr>
              <a:lnSpc>
                <a:spcPct val="200000"/>
              </a:lnSpc>
            </a:pPr>
            <a:r>
              <a:rPr lang="en-IN" sz="1050" b="1" dirty="0">
                <a:latin typeface="Raleway"/>
              </a:rPr>
              <a:t>END LOOP;</a:t>
            </a:r>
          </a:p>
        </p:txBody>
      </p:sp>
      <p:sp>
        <p:nvSpPr>
          <p:cNvPr id="8" name="Rectangle 7">
            <a:extLst>
              <a:ext uri="{FF2B5EF4-FFF2-40B4-BE49-F238E27FC236}">
                <a16:creationId xmlns:a16="http://schemas.microsoft.com/office/drawing/2014/main" id="{4CF4BB59-574C-47C5-8C25-00A1404F952F}"/>
              </a:ext>
            </a:extLst>
          </p:cNvPr>
          <p:cNvSpPr/>
          <p:nvPr/>
        </p:nvSpPr>
        <p:spPr>
          <a:xfrm>
            <a:off x="6755939" y="1656733"/>
            <a:ext cx="2205618" cy="2034578"/>
          </a:xfrm>
          <a:prstGeom prst="rect">
            <a:avLst/>
          </a:prstGeom>
          <a:ln>
            <a:solidFill>
              <a:schemeClr val="accent2"/>
            </a:solidFill>
          </a:ln>
        </p:spPr>
        <p:txBody>
          <a:bodyPr wrap="square" lIns="72000" tIns="36000" bIns="108000">
            <a:spAutoFit/>
          </a:bodyPr>
          <a:lstStyle/>
          <a:p>
            <a:pPr>
              <a:lnSpc>
                <a:spcPct val="200000"/>
              </a:lnSpc>
            </a:pPr>
            <a:r>
              <a:rPr lang="en-IN" sz="1050" b="1" dirty="0">
                <a:latin typeface="Raleway"/>
              </a:rPr>
              <a:t>WHILE condition1 LOOP </a:t>
            </a:r>
          </a:p>
          <a:p>
            <a:pPr>
              <a:lnSpc>
                <a:spcPct val="200000"/>
              </a:lnSpc>
            </a:pPr>
            <a:r>
              <a:rPr lang="en-IN" sz="1050" b="1" dirty="0">
                <a:latin typeface="Raleway"/>
              </a:rPr>
              <a:t>   sequence_of_statements1 </a:t>
            </a:r>
          </a:p>
          <a:p>
            <a:pPr>
              <a:lnSpc>
                <a:spcPct val="200000"/>
              </a:lnSpc>
            </a:pPr>
            <a:r>
              <a:rPr lang="en-IN" sz="1050" b="1" dirty="0">
                <a:latin typeface="Raleway"/>
              </a:rPr>
              <a:t>   WHILE condition2 LOOP </a:t>
            </a:r>
          </a:p>
          <a:p>
            <a:pPr>
              <a:lnSpc>
                <a:spcPct val="200000"/>
              </a:lnSpc>
            </a:pPr>
            <a:r>
              <a:rPr lang="en-IN" sz="1050" b="1" dirty="0">
                <a:latin typeface="Raleway"/>
              </a:rPr>
              <a:t>      sequence_of_statements2 </a:t>
            </a:r>
          </a:p>
          <a:p>
            <a:pPr>
              <a:lnSpc>
                <a:spcPct val="200000"/>
              </a:lnSpc>
            </a:pPr>
            <a:r>
              <a:rPr lang="en-IN" sz="1050" b="1" dirty="0">
                <a:latin typeface="Raleway"/>
              </a:rPr>
              <a:t>   END LOOP; </a:t>
            </a:r>
          </a:p>
          <a:p>
            <a:pPr>
              <a:lnSpc>
                <a:spcPct val="200000"/>
              </a:lnSpc>
            </a:pPr>
            <a:r>
              <a:rPr lang="en-IN" sz="1050" b="1" dirty="0">
                <a:latin typeface="Raleway"/>
              </a:rPr>
              <a:t>END LOOP; </a:t>
            </a:r>
          </a:p>
        </p:txBody>
      </p:sp>
      <p:sp>
        <p:nvSpPr>
          <p:cNvPr id="10" name="Rectangle 9">
            <a:extLst>
              <a:ext uri="{FF2B5EF4-FFF2-40B4-BE49-F238E27FC236}">
                <a16:creationId xmlns:a16="http://schemas.microsoft.com/office/drawing/2014/main" id="{D1A8E91E-8C6E-499A-ABA5-BE38AABAB63C}"/>
              </a:ext>
            </a:extLst>
          </p:cNvPr>
          <p:cNvSpPr/>
          <p:nvPr/>
        </p:nvSpPr>
        <p:spPr>
          <a:xfrm>
            <a:off x="957002" y="3911920"/>
            <a:ext cx="1569736"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Nested Simple Loop</a:t>
            </a:r>
            <a:endParaRPr lang="en-IN" sz="1050" b="1" dirty="0">
              <a:latin typeface="Raleway"/>
            </a:endParaRPr>
          </a:p>
        </p:txBody>
      </p:sp>
      <p:sp>
        <p:nvSpPr>
          <p:cNvPr id="12" name="Rectangle 11">
            <a:extLst>
              <a:ext uri="{FF2B5EF4-FFF2-40B4-BE49-F238E27FC236}">
                <a16:creationId xmlns:a16="http://schemas.microsoft.com/office/drawing/2014/main" id="{42625910-6C2A-4A63-AC10-BF497F9D533D}"/>
              </a:ext>
            </a:extLst>
          </p:cNvPr>
          <p:cNvSpPr/>
          <p:nvPr/>
        </p:nvSpPr>
        <p:spPr>
          <a:xfrm>
            <a:off x="4009293" y="3911919"/>
            <a:ext cx="1569736"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Nested FOR Loop</a:t>
            </a:r>
            <a:endParaRPr lang="en-IN" sz="1050" b="1" dirty="0">
              <a:latin typeface="Raleway"/>
            </a:endParaRPr>
          </a:p>
        </p:txBody>
      </p:sp>
      <p:sp>
        <p:nvSpPr>
          <p:cNvPr id="16" name="Rectangle 15">
            <a:extLst>
              <a:ext uri="{FF2B5EF4-FFF2-40B4-BE49-F238E27FC236}">
                <a16:creationId xmlns:a16="http://schemas.microsoft.com/office/drawing/2014/main" id="{65B233CF-0BDF-4D8A-9FE2-DF9C6A482E9E}"/>
              </a:ext>
            </a:extLst>
          </p:cNvPr>
          <p:cNvSpPr/>
          <p:nvPr/>
        </p:nvSpPr>
        <p:spPr>
          <a:xfrm>
            <a:off x="7073880" y="3911920"/>
            <a:ext cx="1569736"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Nested WHILE Loop</a:t>
            </a:r>
            <a:endParaRPr lang="en-IN" sz="1050" b="1" dirty="0">
              <a:latin typeface="Raleway"/>
            </a:endParaRPr>
          </a:p>
        </p:txBody>
      </p:sp>
    </p:spTree>
    <p:extLst>
      <p:ext uri="{BB962C8B-B14F-4D97-AF65-F5344CB8AC3E}">
        <p14:creationId xmlns:p14="http://schemas.microsoft.com/office/powerpoint/2010/main" val="355207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3600" dirty="0"/>
              <a:t>CREATE TABLE Statement</a:t>
            </a:r>
            <a:endParaRPr lang="en-US" sz="3600" dirty="0"/>
          </a:p>
        </p:txBody>
      </p:sp>
      <p:sp>
        <p:nvSpPr>
          <p:cNvPr id="3" name="Rectangle 2">
            <a:extLst>
              <a:ext uri="{FF2B5EF4-FFF2-40B4-BE49-F238E27FC236}">
                <a16:creationId xmlns:a16="http://schemas.microsoft.com/office/drawing/2014/main" id="{F0CF450F-767F-474D-8DD3-3E2868D133EC}"/>
              </a:ext>
            </a:extLst>
          </p:cNvPr>
          <p:cNvSpPr/>
          <p:nvPr/>
        </p:nvSpPr>
        <p:spPr>
          <a:xfrm>
            <a:off x="472328" y="1037003"/>
            <a:ext cx="7774364" cy="443711"/>
          </a:xfrm>
          <a:prstGeom prst="rect">
            <a:avLst/>
          </a:prstGeom>
        </p:spPr>
        <p:txBody>
          <a:bodyPr wrap="square">
            <a:spAutoFit/>
          </a:bodyPr>
          <a:lstStyle/>
          <a:p>
            <a:pPr>
              <a:lnSpc>
                <a:spcPct val="200000"/>
              </a:lnSpc>
            </a:pPr>
            <a:r>
              <a:rPr lang="en-IN" dirty="0">
                <a:latin typeface="Raleway"/>
              </a:rPr>
              <a:t>The CREATE TABLE statement allows you to create and define a table.</a:t>
            </a:r>
          </a:p>
        </p:txBody>
      </p:sp>
      <p:sp>
        <p:nvSpPr>
          <p:cNvPr id="4" name="Rectangle 3">
            <a:extLst>
              <a:ext uri="{FF2B5EF4-FFF2-40B4-BE49-F238E27FC236}">
                <a16:creationId xmlns:a16="http://schemas.microsoft.com/office/drawing/2014/main" id="{5D44C488-891A-4197-AA1C-F6AEC3C509D5}"/>
              </a:ext>
            </a:extLst>
          </p:cNvPr>
          <p:cNvSpPr/>
          <p:nvPr/>
        </p:nvSpPr>
        <p:spPr>
          <a:xfrm>
            <a:off x="2124194" y="1924425"/>
            <a:ext cx="4895611" cy="2182072"/>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CREATE TABLE table_name</a:t>
            </a:r>
          </a:p>
          <a:p>
            <a:pPr>
              <a:lnSpc>
                <a:spcPct val="150000"/>
              </a:lnSpc>
            </a:pPr>
            <a:r>
              <a:rPr lang="en-IN" sz="1200" dirty="0">
                <a:latin typeface="Raleway"/>
              </a:rPr>
              <a:t>	( </a:t>
            </a:r>
          </a:p>
          <a:p>
            <a:pPr>
              <a:lnSpc>
                <a:spcPct val="150000"/>
              </a:lnSpc>
            </a:pPr>
            <a:r>
              <a:rPr lang="en-IN" sz="1200" dirty="0">
                <a:latin typeface="Raleway"/>
              </a:rPr>
              <a:t>		  column1 datatype [ NULL | NOT NULL ],</a:t>
            </a:r>
          </a:p>
          <a:p>
            <a:pPr>
              <a:lnSpc>
                <a:spcPct val="150000"/>
              </a:lnSpc>
            </a:pPr>
            <a:r>
              <a:rPr lang="en-IN" sz="1200" dirty="0">
                <a:latin typeface="Raleway"/>
              </a:rPr>
              <a:t>		  column2 datatype [ NULL | NOT NULL ],</a:t>
            </a:r>
          </a:p>
          <a:p>
            <a:pPr>
              <a:lnSpc>
                <a:spcPct val="150000"/>
              </a:lnSpc>
            </a:pPr>
            <a:r>
              <a:rPr lang="en-IN" sz="1200" dirty="0">
                <a:latin typeface="Raleway"/>
              </a:rPr>
              <a:t>  		...</a:t>
            </a:r>
          </a:p>
          <a:p>
            <a:pPr>
              <a:lnSpc>
                <a:spcPct val="150000"/>
              </a:lnSpc>
            </a:pPr>
            <a:r>
              <a:rPr lang="en-IN" sz="1200" dirty="0">
                <a:latin typeface="Raleway"/>
              </a:rPr>
              <a:t> 		 column_n datatype [ NULL | NOT NULL ]</a:t>
            </a:r>
          </a:p>
          <a:p>
            <a:pPr>
              <a:lnSpc>
                <a:spcPct val="150000"/>
              </a:lnSpc>
            </a:pPr>
            <a:r>
              <a:rPr lang="en-IN" sz="1200" dirty="0">
                <a:latin typeface="Raleway"/>
              </a:rPr>
              <a:t>	);</a:t>
            </a:r>
          </a:p>
        </p:txBody>
      </p:sp>
    </p:spTree>
    <p:extLst>
      <p:ext uri="{BB962C8B-B14F-4D97-AF65-F5344CB8AC3E}">
        <p14:creationId xmlns:p14="http://schemas.microsoft.com/office/powerpoint/2010/main" val="3703794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2362085" y="2283272"/>
            <a:ext cx="5440225" cy="576956"/>
          </a:xfrm>
        </p:spPr>
        <p:txBody>
          <a:bodyPr anchor="ctr"/>
          <a:lstStyle/>
          <a:p>
            <a:pPr algn="ctr"/>
            <a:r>
              <a:rPr lang="en-US" dirty="0"/>
              <a:t>PL/SQL: Joins</a:t>
            </a:r>
          </a:p>
        </p:txBody>
      </p:sp>
    </p:spTree>
    <p:extLst>
      <p:ext uri="{BB962C8B-B14F-4D97-AF65-F5344CB8AC3E}">
        <p14:creationId xmlns:p14="http://schemas.microsoft.com/office/powerpoint/2010/main" val="1671908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Joins</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7517990" cy="443711"/>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latin typeface="Raleway"/>
              </a:rPr>
              <a:t>Used to retrieve data from multiple tables</a:t>
            </a:r>
          </a:p>
        </p:txBody>
      </p:sp>
      <p:grpSp>
        <p:nvGrpSpPr>
          <p:cNvPr id="3" name="Group 2">
            <a:extLst>
              <a:ext uri="{FF2B5EF4-FFF2-40B4-BE49-F238E27FC236}">
                <a16:creationId xmlns:a16="http://schemas.microsoft.com/office/drawing/2014/main" id="{0BDF8C24-8E5D-413A-A420-2899FD449DE8}"/>
              </a:ext>
            </a:extLst>
          </p:cNvPr>
          <p:cNvGrpSpPr/>
          <p:nvPr/>
        </p:nvGrpSpPr>
        <p:grpSpPr>
          <a:xfrm>
            <a:off x="1841936" y="1643230"/>
            <a:ext cx="5196817" cy="3079184"/>
            <a:chOff x="2107747" y="1522572"/>
            <a:chExt cx="4247151" cy="3079184"/>
          </a:xfrm>
        </p:grpSpPr>
        <p:sp>
          <p:nvSpPr>
            <p:cNvPr id="6" name="Freeform: Shape 5">
              <a:extLst>
                <a:ext uri="{FF2B5EF4-FFF2-40B4-BE49-F238E27FC236}">
                  <a16:creationId xmlns:a16="http://schemas.microsoft.com/office/drawing/2014/main" id="{8DB23A62-BCFA-4C7F-925D-54D300B9C059}"/>
                </a:ext>
              </a:extLst>
            </p:cNvPr>
            <p:cNvSpPr/>
            <p:nvPr/>
          </p:nvSpPr>
          <p:spPr>
            <a:xfrm>
              <a:off x="4038270" y="3062164"/>
              <a:ext cx="386104" cy="1245187"/>
            </a:xfrm>
            <a:custGeom>
              <a:avLst/>
              <a:gdLst/>
              <a:ahLst/>
              <a:cxnLst/>
              <a:rect l="0" t="0" r="0" b="0"/>
              <a:pathLst>
                <a:path>
                  <a:moveTo>
                    <a:pt x="0" y="0"/>
                  </a:moveTo>
                  <a:lnTo>
                    <a:pt x="193052" y="0"/>
                  </a:lnTo>
                  <a:lnTo>
                    <a:pt x="193052" y="1245187"/>
                  </a:lnTo>
                  <a:lnTo>
                    <a:pt x="386104" y="1245187"/>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8" name="Freeform: Shape 7">
              <a:extLst>
                <a:ext uri="{FF2B5EF4-FFF2-40B4-BE49-F238E27FC236}">
                  <a16:creationId xmlns:a16="http://schemas.microsoft.com/office/drawing/2014/main" id="{23A4EEC4-8892-4D1B-A5EC-AE9D67AB7BE3}"/>
                </a:ext>
              </a:extLst>
            </p:cNvPr>
            <p:cNvSpPr/>
            <p:nvPr/>
          </p:nvSpPr>
          <p:spPr>
            <a:xfrm>
              <a:off x="4038270" y="3062164"/>
              <a:ext cx="386104" cy="415062"/>
            </a:xfrm>
            <a:custGeom>
              <a:avLst/>
              <a:gdLst/>
              <a:ahLst/>
              <a:cxnLst/>
              <a:rect l="0" t="0" r="0" b="0"/>
              <a:pathLst>
                <a:path>
                  <a:moveTo>
                    <a:pt x="0" y="0"/>
                  </a:moveTo>
                  <a:lnTo>
                    <a:pt x="193052" y="0"/>
                  </a:lnTo>
                  <a:lnTo>
                    <a:pt x="193052" y="415062"/>
                  </a:lnTo>
                  <a:lnTo>
                    <a:pt x="386104" y="415062"/>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AF70CC7F-0ACB-4C1F-89A3-05D3F0012BF7}"/>
                </a:ext>
              </a:extLst>
            </p:cNvPr>
            <p:cNvSpPr/>
            <p:nvPr/>
          </p:nvSpPr>
          <p:spPr>
            <a:xfrm>
              <a:off x="4038270" y="2647101"/>
              <a:ext cx="386104" cy="415062"/>
            </a:xfrm>
            <a:custGeom>
              <a:avLst/>
              <a:gdLst/>
              <a:ahLst/>
              <a:cxnLst/>
              <a:rect l="0" t="0" r="0" b="0"/>
              <a:pathLst>
                <a:path>
                  <a:moveTo>
                    <a:pt x="0" y="415062"/>
                  </a:moveTo>
                  <a:lnTo>
                    <a:pt x="193052" y="415062"/>
                  </a:lnTo>
                  <a:lnTo>
                    <a:pt x="193052" y="0"/>
                  </a:lnTo>
                  <a:lnTo>
                    <a:pt x="386104" y="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67AE6679-EEE1-4572-9579-FEFEFBB9E79F}"/>
                </a:ext>
              </a:extLst>
            </p:cNvPr>
            <p:cNvSpPr/>
            <p:nvPr/>
          </p:nvSpPr>
          <p:spPr>
            <a:xfrm>
              <a:off x="4038270" y="1816976"/>
              <a:ext cx="386104" cy="1245187"/>
            </a:xfrm>
            <a:custGeom>
              <a:avLst/>
              <a:gdLst/>
              <a:ahLst/>
              <a:cxnLst/>
              <a:rect l="0" t="0" r="0" b="0"/>
              <a:pathLst>
                <a:path>
                  <a:moveTo>
                    <a:pt x="0" y="1245187"/>
                  </a:moveTo>
                  <a:lnTo>
                    <a:pt x="193052" y="1245187"/>
                  </a:lnTo>
                  <a:lnTo>
                    <a:pt x="193052" y="0"/>
                  </a:lnTo>
                  <a:lnTo>
                    <a:pt x="386104" y="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2" name="Freeform: Shape 11">
              <a:extLst>
                <a:ext uri="{FF2B5EF4-FFF2-40B4-BE49-F238E27FC236}">
                  <a16:creationId xmlns:a16="http://schemas.microsoft.com/office/drawing/2014/main" id="{B0C0BE94-B086-40E7-9E24-AD8CF3EF5147}"/>
                </a:ext>
              </a:extLst>
            </p:cNvPr>
            <p:cNvSpPr/>
            <p:nvPr/>
          </p:nvSpPr>
          <p:spPr>
            <a:xfrm>
              <a:off x="2107747" y="2767759"/>
              <a:ext cx="1930523" cy="588809"/>
            </a:xfrm>
            <a:custGeom>
              <a:avLst/>
              <a:gdLst>
                <a:gd name="connsiteX0" fmla="*/ 0 w 1930523"/>
                <a:gd name="connsiteY0" fmla="*/ 0 h 588809"/>
                <a:gd name="connsiteX1" fmla="*/ 1930523 w 1930523"/>
                <a:gd name="connsiteY1" fmla="*/ 0 h 588809"/>
                <a:gd name="connsiteX2" fmla="*/ 1930523 w 1930523"/>
                <a:gd name="connsiteY2" fmla="*/ 588809 h 588809"/>
                <a:gd name="connsiteX3" fmla="*/ 0 w 1930523"/>
                <a:gd name="connsiteY3" fmla="*/ 588809 h 588809"/>
                <a:gd name="connsiteX4" fmla="*/ 0 w 1930523"/>
                <a:gd name="connsiteY4" fmla="*/ 0 h 588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523" h="588809">
                  <a:moveTo>
                    <a:pt x="0" y="0"/>
                  </a:moveTo>
                  <a:lnTo>
                    <a:pt x="1930523" y="0"/>
                  </a:lnTo>
                  <a:lnTo>
                    <a:pt x="1930523" y="588809"/>
                  </a:lnTo>
                  <a:lnTo>
                    <a:pt x="0" y="58880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aleway"/>
                </a:rPr>
                <a:t>JOINS</a:t>
              </a:r>
              <a:endParaRPr lang="en-IN" sz="1200" kern="1200" dirty="0">
                <a:latin typeface="Raleway"/>
              </a:endParaRPr>
            </a:p>
          </p:txBody>
        </p:sp>
        <p:sp>
          <p:nvSpPr>
            <p:cNvPr id="14" name="Freeform: Shape 13">
              <a:extLst>
                <a:ext uri="{FF2B5EF4-FFF2-40B4-BE49-F238E27FC236}">
                  <a16:creationId xmlns:a16="http://schemas.microsoft.com/office/drawing/2014/main" id="{9F5331B4-A55F-4DBB-BFAB-40D59B4913F4}"/>
                </a:ext>
              </a:extLst>
            </p:cNvPr>
            <p:cNvSpPr/>
            <p:nvPr/>
          </p:nvSpPr>
          <p:spPr>
            <a:xfrm>
              <a:off x="4424375" y="1522572"/>
              <a:ext cx="1930523" cy="588809"/>
            </a:xfrm>
            <a:custGeom>
              <a:avLst/>
              <a:gdLst>
                <a:gd name="connsiteX0" fmla="*/ 0 w 1930523"/>
                <a:gd name="connsiteY0" fmla="*/ 0 h 588809"/>
                <a:gd name="connsiteX1" fmla="*/ 1930523 w 1930523"/>
                <a:gd name="connsiteY1" fmla="*/ 0 h 588809"/>
                <a:gd name="connsiteX2" fmla="*/ 1930523 w 1930523"/>
                <a:gd name="connsiteY2" fmla="*/ 588809 h 588809"/>
                <a:gd name="connsiteX3" fmla="*/ 0 w 1930523"/>
                <a:gd name="connsiteY3" fmla="*/ 588809 h 588809"/>
                <a:gd name="connsiteX4" fmla="*/ 0 w 1930523"/>
                <a:gd name="connsiteY4" fmla="*/ 0 h 588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523" h="588809">
                  <a:moveTo>
                    <a:pt x="0" y="0"/>
                  </a:moveTo>
                  <a:lnTo>
                    <a:pt x="1930523" y="0"/>
                  </a:lnTo>
                  <a:lnTo>
                    <a:pt x="1930523" y="588809"/>
                  </a:lnTo>
                  <a:lnTo>
                    <a:pt x="0" y="588809"/>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IN" sz="1200" b="0" i="0" kern="1200" dirty="0">
                  <a:latin typeface="Raleway"/>
                </a:rPr>
                <a:t>INNER or SIMPLE JOIN</a:t>
              </a:r>
              <a:endParaRPr lang="en-IN" sz="1200" kern="1200" dirty="0">
                <a:latin typeface="Raleway"/>
              </a:endParaRPr>
            </a:p>
          </p:txBody>
        </p:sp>
        <p:sp>
          <p:nvSpPr>
            <p:cNvPr id="15" name="Freeform: Shape 14">
              <a:extLst>
                <a:ext uri="{FF2B5EF4-FFF2-40B4-BE49-F238E27FC236}">
                  <a16:creationId xmlns:a16="http://schemas.microsoft.com/office/drawing/2014/main" id="{16EC2741-D0A5-4425-833F-BE4C885A73E9}"/>
                </a:ext>
              </a:extLst>
            </p:cNvPr>
            <p:cNvSpPr/>
            <p:nvPr/>
          </p:nvSpPr>
          <p:spPr>
            <a:xfrm>
              <a:off x="4424375" y="2352697"/>
              <a:ext cx="1930523" cy="588809"/>
            </a:xfrm>
            <a:custGeom>
              <a:avLst/>
              <a:gdLst>
                <a:gd name="connsiteX0" fmla="*/ 0 w 1930523"/>
                <a:gd name="connsiteY0" fmla="*/ 0 h 588809"/>
                <a:gd name="connsiteX1" fmla="*/ 1930523 w 1930523"/>
                <a:gd name="connsiteY1" fmla="*/ 0 h 588809"/>
                <a:gd name="connsiteX2" fmla="*/ 1930523 w 1930523"/>
                <a:gd name="connsiteY2" fmla="*/ 588809 h 588809"/>
                <a:gd name="connsiteX3" fmla="*/ 0 w 1930523"/>
                <a:gd name="connsiteY3" fmla="*/ 588809 h 588809"/>
                <a:gd name="connsiteX4" fmla="*/ 0 w 1930523"/>
                <a:gd name="connsiteY4" fmla="*/ 0 h 588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523" h="588809">
                  <a:moveTo>
                    <a:pt x="0" y="0"/>
                  </a:moveTo>
                  <a:lnTo>
                    <a:pt x="1930523" y="0"/>
                  </a:lnTo>
                  <a:lnTo>
                    <a:pt x="1930523" y="588809"/>
                  </a:lnTo>
                  <a:lnTo>
                    <a:pt x="0" y="588809"/>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IN" sz="1200" b="0" i="0" kern="1200" dirty="0">
                  <a:latin typeface="Raleway"/>
                </a:rPr>
                <a:t>LEFT OUTER or  LEFT JOIN</a:t>
              </a:r>
            </a:p>
          </p:txBody>
        </p:sp>
        <p:sp>
          <p:nvSpPr>
            <p:cNvPr id="16" name="Freeform: Shape 15">
              <a:extLst>
                <a:ext uri="{FF2B5EF4-FFF2-40B4-BE49-F238E27FC236}">
                  <a16:creationId xmlns:a16="http://schemas.microsoft.com/office/drawing/2014/main" id="{9D3727BE-4317-4B00-9932-772EACE18649}"/>
                </a:ext>
              </a:extLst>
            </p:cNvPr>
            <p:cNvSpPr/>
            <p:nvPr/>
          </p:nvSpPr>
          <p:spPr>
            <a:xfrm>
              <a:off x="4424375" y="3182822"/>
              <a:ext cx="1930523" cy="588809"/>
            </a:xfrm>
            <a:custGeom>
              <a:avLst/>
              <a:gdLst>
                <a:gd name="connsiteX0" fmla="*/ 0 w 1930523"/>
                <a:gd name="connsiteY0" fmla="*/ 0 h 588809"/>
                <a:gd name="connsiteX1" fmla="*/ 1930523 w 1930523"/>
                <a:gd name="connsiteY1" fmla="*/ 0 h 588809"/>
                <a:gd name="connsiteX2" fmla="*/ 1930523 w 1930523"/>
                <a:gd name="connsiteY2" fmla="*/ 588809 h 588809"/>
                <a:gd name="connsiteX3" fmla="*/ 0 w 1930523"/>
                <a:gd name="connsiteY3" fmla="*/ 588809 h 588809"/>
                <a:gd name="connsiteX4" fmla="*/ 0 w 1930523"/>
                <a:gd name="connsiteY4" fmla="*/ 0 h 588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523" h="588809">
                  <a:moveTo>
                    <a:pt x="0" y="0"/>
                  </a:moveTo>
                  <a:lnTo>
                    <a:pt x="1930523" y="0"/>
                  </a:lnTo>
                  <a:lnTo>
                    <a:pt x="1930523" y="588809"/>
                  </a:lnTo>
                  <a:lnTo>
                    <a:pt x="0" y="588809"/>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IN" sz="1200" b="0" i="0" kern="1200" dirty="0">
                  <a:latin typeface="Raleway"/>
                </a:rPr>
                <a:t>RIGHT OUTER or RIGHT JOIN</a:t>
              </a:r>
            </a:p>
          </p:txBody>
        </p:sp>
        <p:sp>
          <p:nvSpPr>
            <p:cNvPr id="17" name="Freeform: Shape 16">
              <a:extLst>
                <a:ext uri="{FF2B5EF4-FFF2-40B4-BE49-F238E27FC236}">
                  <a16:creationId xmlns:a16="http://schemas.microsoft.com/office/drawing/2014/main" id="{83CF4E12-B6E1-417C-AF03-73829D1B8ACF}"/>
                </a:ext>
              </a:extLst>
            </p:cNvPr>
            <p:cNvSpPr/>
            <p:nvPr/>
          </p:nvSpPr>
          <p:spPr>
            <a:xfrm>
              <a:off x="4424375" y="4012947"/>
              <a:ext cx="1930523" cy="588809"/>
            </a:xfrm>
            <a:custGeom>
              <a:avLst/>
              <a:gdLst>
                <a:gd name="connsiteX0" fmla="*/ 0 w 1930523"/>
                <a:gd name="connsiteY0" fmla="*/ 0 h 588809"/>
                <a:gd name="connsiteX1" fmla="*/ 1930523 w 1930523"/>
                <a:gd name="connsiteY1" fmla="*/ 0 h 588809"/>
                <a:gd name="connsiteX2" fmla="*/ 1930523 w 1930523"/>
                <a:gd name="connsiteY2" fmla="*/ 588809 h 588809"/>
                <a:gd name="connsiteX3" fmla="*/ 0 w 1930523"/>
                <a:gd name="connsiteY3" fmla="*/ 588809 h 588809"/>
                <a:gd name="connsiteX4" fmla="*/ 0 w 1930523"/>
                <a:gd name="connsiteY4" fmla="*/ 0 h 588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523" h="588809">
                  <a:moveTo>
                    <a:pt x="0" y="0"/>
                  </a:moveTo>
                  <a:lnTo>
                    <a:pt x="1930523" y="0"/>
                  </a:lnTo>
                  <a:lnTo>
                    <a:pt x="1930523" y="588809"/>
                  </a:lnTo>
                  <a:lnTo>
                    <a:pt x="0" y="588809"/>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IN" sz="1200" b="0" i="0" kern="1200" dirty="0">
                  <a:latin typeface="Raleway"/>
                </a:rPr>
                <a:t>FULL OUTER or FULL JOIN</a:t>
              </a:r>
            </a:p>
          </p:txBody>
        </p:sp>
      </p:grpSp>
    </p:spTree>
    <p:extLst>
      <p:ext uri="{BB962C8B-B14F-4D97-AF65-F5344CB8AC3E}">
        <p14:creationId xmlns:p14="http://schemas.microsoft.com/office/powerpoint/2010/main" val="2559133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latin typeface="Raleway"/>
              </a:rPr>
              <a:t>INNER JOIN (Simple Join)</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7517990" cy="443711"/>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latin typeface="Raleway"/>
              </a:rPr>
              <a:t>Returns all rows from multiple tables where the join condition is met</a:t>
            </a:r>
          </a:p>
        </p:txBody>
      </p:sp>
      <p:sp>
        <p:nvSpPr>
          <p:cNvPr id="5" name="Rectangle 4">
            <a:extLst>
              <a:ext uri="{FF2B5EF4-FFF2-40B4-BE49-F238E27FC236}">
                <a16:creationId xmlns:a16="http://schemas.microsoft.com/office/drawing/2014/main" id="{7FD90104-EC0E-464A-8228-4E62C79545DB}"/>
              </a:ext>
            </a:extLst>
          </p:cNvPr>
          <p:cNvSpPr/>
          <p:nvPr/>
        </p:nvSpPr>
        <p:spPr>
          <a:xfrm>
            <a:off x="1718460" y="2193584"/>
            <a:ext cx="2418858" cy="1388247"/>
          </a:xfrm>
          <a:prstGeom prst="rect">
            <a:avLst/>
          </a:prstGeom>
          <a:ln>
            <a:solidFill>
              <a:schemeClr val="accent2"/>
            </a:solidFill>
          </a:ln>
        </p:spPr>
        <p:txBody>
          <a:bodyPr wrap="none" lIns="72000" tIns="36000" bIns="108000">
            <a:spAutoFit/>
          </a:bodyPr>
          <a:lstStyle/>
          <a:p>
            <a:pPr>
              <a:lnSpc>
                <a:spcPct val="200000"/>
              </a:lnSpc>
            </a:pPr>
            <a:r>
              <a:rPr lang="en-IN" sz="1050" b="1" dirty="0">
                <a:latin typeface="Raleway"/>
              </a:rPr>
              <a:t>SELECT columns</a:t>
            </a:r>
          </a:p>
          <a:p>
            <a:pPr>
              <a:lnSpc>
                <a:spcPct val="200000"/>
              </a:lnSpc>
            </a:pPr>
            <a:r>
              <a:rPr lang="en-IN" sz="1050" b="1" dirty="0">
                <a:latin typeface="Raleway"/>
              </a:rPr>
              <a:t>FROM table1 </a:t>
            </a:r>
          </a:p>
          <a:p>
            <a:pPr>
              <a:lnSpc>
                <a:spcPct val="200000"/>
              </a:lnSpc>
            </a:pPr>
            <a:r>
              <a:rPr lang="en-IN" sz="1050" b="1" dirty="0">
                <a:latin typeface="Raleway"/>
              </a:rPr>
              <a:t>INNER JOIN table2</a:t>
            </a:r>
          </a:p>
          <a:p>
            <a:pPr>
              <a:lnSpc>
                <a:spcPct val="200000"/>
              </a:lnSpc>
            </a:pPr>
            <a:r>
              <a:rPr lang="en-IN" sz="1050" b="1" dirty="0">
                <a:latin typeface="Raleway"/>
              </a:rPr>
              <a:t>ON table1.column = table2.column;</a:t>
            </a:r>
          </a:p>
        </p:txBody>
      </p:sp>
      <p:grpSp>
        <p:nvGrpSpPr>
          <p:cNvPr id="11" name="Group 10">
            <a:extLst>
              <a:ext uri="{FF2B5EF4-FFF2-40B4-BE49-F238E27FC236}">
                <a16:creationId xmlns:a16="http://schemas.microsoft.com/office/drawing/2014/main" id="{8F4983ED-BB0F-4D8C-B76D-C2165FAE9B0E}"/>
              </a:ext>
            </a:extLst>
          </p:cNvPr>
          <p:cNvGrpSpPr/>
          <p:nvPr/>
        </p:nvGrpSpPr>
        <p:grpSpPr>
          <a:xfrm>
            <a:off x="5099020" y="1970461"/>
            <a:ext cx="2934556" cy="1878294"/>
            <a:chOff x="4543470" y="2060248"/>
            <a:chExt cx="2934556" cy="1878294"/>
          </a:xfrm>
        </p:grpSpPr>
        <p:sp>
          <p:nvSpPr>
            <p:cNvPr id="2" name="Oval 1">
              <a:extLst>
                <a:ext uri="{FF2B5EF4-FFF2-40B4-BE49-F238E27FC236}">
                  <a16:creationId xmlns:a16="http://schemas.microsoft.com/office/drawing/2014/main" id="{3C3E5763-115A-4061-9FF1-57AC25B465CC}"/>
                </a:ext>
              </a:extLst>
            </p:cNvPr>
            <p:cNvSpPr/>
            <p:nvPr/>
          </p:nvSpPr>
          <p:spPr>
            <a:xfrm>
              <a:off x="4543470" y="2060248"/>
              <a:ext cx="1862983" cy="1834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506B0F56-6B3A-4E17-B78E-C2BC4211461D}"/>
                </a:ext>
              </a:extLst>
            </p:cNvPr>
            <p:cNvSpPr/>
            <p:nvPr/>
          </p:nvSpPr>
          <p:spPr>
            <a:xfrm>
              <a:off x="5615043" y="2104047"/>
              <a:ext cx="1862983" cy="1834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Shape 19">
              <a:extLst>
                <a:ext uri="{FF2B5EF4-FFF2-40B4-BE49-F238E27FC236}">
                  <a16:creationId xmlns:a16="http://schemas.microsoft.com/office/drawing/2014/main" id="{54348621-668C-40FD-9C33-1CDB10DF440A}"/>
                </a:ext>
              </a:extLst>
            </p:cNvPr>
            <p:cNvSpPr/>
            <p:nvPr/>
          </p:nvSpPr>
          <p:spPr>
            <a:xfrm>
              <a:off x="5615043" y="2254406"/>
              <a:ext cx="791411" cy="1493896"/>
            </a:xfrm>
            <a:custGeom>
              <a:avLst/>
              <a:gdLst>
                <a:gd name="connsiteX0" fmla="*/ 424479 w 791411"/>
                <a:gd name="connsiteY0" fmla="*/ 0 h 1493896"/>
                <a:gd name="connsiteX1" fmla="*/ 518584 w 791411"/>
                <a:gd name="connsiteY1" fmla="*/ 76456 h 1493896"/>
                <a:gd name="connsiteX2" fmla="*/ 791411 w 791411"/>
                <a:gd name="connsiteY2" fmla="*/ 725048 h 1493896"/>
                <a:gd name="connsiteX3" fmla="*/ 380725 w 791411"/>
                <a:gd name="connsiteY3" fmla="*/ 1485645 h 1493896"/>
                <a:gd name="connsiteX4" fmla="*/ 366933 w 791411"/>
                <a:gd name="connsiteY4" fmla="*/ 1493896 h 1493896"/>
                <a:gd name="connsiteX5" fmla="*/ 272828 w 791411"/>
                <a:gd name="connsiteY5" fmla="*/ 1417439 h 1493896"/>
                <a:gd name="connsiteX6" fmla="*/ 0 w 791411"/>
                <a:gd name="connsiteY6" fmla="*/ 768847 h 1493896"/>
                <a:gd name="connsiteX7" fmla="*/ 410686 w 791411"/>
                <a:gd name="connsiteY7" fmla="*/ 8251 h 149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1411" h="1493896">
                  <a:moveTo>
                    <a:pt x="424479" y="0"/>
                  </a:moveTo>
                  <a:lnTo>
                    <a:pt x="518584" y="76456"/>
                  </a:lnTo>
                  <a:cubicBezTo>
                    <a:pt x="687151" y="242445"/>
                    <a:pt x="791411" y="471757"/>
                    <a:pt x="791411" y="725048"/>
                  </a:cubicBezTo>
                  <a:cubicBezTo>
                    <a:pt x="791411" y="1041662"/>
                    <a:pt x="628504" y="1320808"/>
                    <a:pt x="380725" y="1485645"/>
                  </a:cubicBezTo>
                  <a:lnTo>
                    <a:pt x="366933" y="1493896"/>
                  </a:lnTo>
                  <a:lnTo>
                    <a:pt x="272828" y="1417439"/>
                  </a:lnTo>
                  <a:cubicBezTo>
                    <a:pt x="104261" y="1251450"/>
                    <a:pt x="0" y="1022138"/>
                    <a:pt x="0" y="768847"/>
                  </a:cubicBezTo>
                  <a:cubicBezTo>
                    <a:pt x="0" y="452233"/>
                    <a:pt x="162908" y="173087"/>
                    <a:pt x="410686" y="8251"/>
                  </a:cubicBez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Rectangle 22">
            <a:extLst>
              <a:ext uri="{FF2B5EF4-FFF2-40B4-BE49-F238E27FC236}">
                <a16:creationId xmlns:a16="http://schemas.microsoft.com/office/drawing/2014/main" id="{87B4932B-6AE8-4B17-8D89-744C8260A245}"/>
              </a:ext>
            </a:extLst>
          </p:cNvPr>
          <p:cNvSpPr/>
          <p:nvPr/>
        </p:nvSpPr>
        <p:spPr>
          <a:xfrm>
            <a:off x="885389" y="1861135"/>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Syntax</a:t>
            </a:r>
            <a:endParaRPr lang="en-IN" sz="1050" b="1" dirty="0">
              <a:latin typeface="Raleway"/>
            </a:endParaRPr>
          </a:p>
        </p:txBody>
      </p:sp>
      <p:sp>
        <p:nvSpPr>
          <p:cNvPr id="24" name="TextBox 23">
            <a:extLst>
              <a:ext uri="{FF2B5EF4-FFF2-40B4-BE49-F238E27FC236}">
                <a16:creationId xmlns:a16="http://schemas.microsoft.com/office/drawing/2014/main" id="{AB476E4C-EC2C-415C-AE3D-2F8AC3737D3A}"/>
              </a:ext>
            </a:extLst>
          </p:cNvPr>
          <p:cNvSpPr txBox="1"/>
          <p:nvPr/>
        </p:nvSpPr>
        <p:spPr>
          <a:xfrm>
            <a:off x="5346413" y="2737667"/>
            <a:ext cx="769826" cy="300082"/>
          </a:xfrm>
          <a:prstGeom prst="rect">
            <a:avLst/>
          </a:prstGeom>
          <a:noFill/>
        </p:spPr>
        <p:txBody>
          <a:bodyPr wrap="none" rtlCol="0">
            <a:spAutoFit/>
          </a:bodyPr>
          <a:lstStyle/>
          <a:p>
            <a:r>
              <a:rPr lang="en-US" b="1" dirty="0">
                <a:latin typeface="Raleway"/>
              </a:rPr>
              <a:t>Table 1</a:t>
            </a:r>
            <a:endParaRPr lang="en-IN" b="1" dirty="0">
              <a:latin typeface="Raleway"/>
            </a:endParaRPr>
          </a:p>
        </p:txBody>
      </p:sp>
      <p:sp>
        <p:nvSpPr>
          <p:cNvPr id="25" name="TextBox 24">
            <a:extLst>
              <a:ext uri="{FF2B5EF4-FFF2-40B4-BE49-F238E27FC236}">
                <a16:creationId xmlns:a16="http://schemas.microsoft.com/office/drawing/2014/main" id="{B82EAFF0-FF24-4455-ACE2-37E17973D4CD}"/>
              </a:ext>
            </a:extLst>
          </p:cNvPr>
          <p:cNvSpPr txBox="1"/>
          <p:nvPr/>
        </p:nvSpPr>
        <p:spPr>
          <a:xfrm>
            <a:off x="7121848" y="2761526"/>
            <a:ext cx="769826" cy="300082"/>
          </a:xfrm>
          <a:prstGeom prst="rect">
            <a:avLst/>
          </a:prstGeom>
          <a:noFill/>
        </p:spPr>
        <p:txBody>
          <a:bodyPr wrap="none" rtlCol="0">
            <a:spAutoFit/>
          </a:bodyPr>
          <a:lstStyle/>
          <a:p>
            <a:r>
              <a:rPr lang="en-US" b="1" dirty="0">
                <a:latin typeface="Raleway"/>
              </a:rPr>
              <a:t>Table 2</a:t>
            </a:r>
            <a:endParaRPr lang="en-IN" b="1" dirty="0">
              <a:latin typeface="Raleway"/>
            </a:endParaRPr>
          </a:p>
        </p:txBody>
      </p:sp>
    </p:spTree>
    <p:extLst>
      <p:ext uri="{BB962C8B-B14F-4D97-AF65-F5344CB8AC3E}">
        <p14:creationId xmlns:p14="http://schemas.microsoft.com/office/powerpoint/2010/main" val="1394144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altLang="en-US" dirty="0">
                <a:latin typeface="Raleway"/>
              </a:rPr>
              <a:t>Different Ways of Joining Using Inner Join</a:t>
            </a:r>
          </a:p>
        </p:txBody>
      </p:sp>
      <p:sp>
        <p:nvSpPr>
          <p:cNvPr id="5" name="Rectangle 4">
            <a:extLst>
              <a:ext uri="{FF2B5EF4-FFF2-40B4-BE49-F238E27FC236}">
                <a16:creationId xmlns:a16="http://schemas.microsoft.com/office/drawing/2014/main" id="{7FD90104-EC0E-464A-8228-4E62C79545DB}"/>
              </a:ext>
            </a:extLst>
          </p:cNvPr>
          <p:cNvSpPr/>
          <p:nvPr/>
        </p:nvSpPr>
        <p:spPr>
          <a:xfrm>
            <a:off x="1664862" y="1802770"/>
            <a:ext cx="1708728" cy="1065082"/>
          </a:xfrm>
          <a:prstGeom prst="rect">
            <a:avLst/>
          </a:prstGeom>
          <a:ln>
            <a:solidFill>
              <a:schemeClr val="accent2"/>
            </a:solidFill>
          </a:ln>
        </p:spPr>
        <p:txBody>
          <a:bodyPr wrap="none" lIns="72000" tIns="36000" bIns="108000">
            <a:spAutoFit/>
          </a:bodyPr>
          <a:lstStyle/>
          <a:p>
            <a:pPr>
              <a:lnSpc>
                <a:spcPct val="200000"/>
              </a:lnSpc>
            </a:pPr>
            <a:r>
              <a:rPr lang="en-IN" sz="1050" b="1" dirty="0">
                <a:latin typeface="Raleway"/>
              </a:rPr>
              <a:t>Select columns,.. </a:t>
            </a:r>
          </a:p>
          <a:p>
            <a:pPr>
              <a:lnSpc>
                <a:spcPct val="200000"/>
              </a:lnSpc>
            </a:pPr>
            <a:r>
              <a:rPr lang="en-IN" sz="1050" b="1" dirty="0">
                <a:latin typeface="Raleway"/>
              </a:rPr>
              <a:t>from table1, table2, ... </a:t>
            </a:r>
          </a:p>
          <a:p>
            <a:pPr>
              <a:lnSpc>
                <a:spcPct val="200000"/>
              </a:lnSpc>
            </a:pPr>
            <a:r>
              <a:rPr lang="en-IN" sz="1050" b="1" dirty="0">
                <a:latin typeface="Raleway"/>
              </a:rPr>
              <a:t>where (Join Condition); </a:t>
            </a:r>
          </a:p>
        </p:txBody>
      </p:sp>
      <p:sp>
        <p:nvSpPr>
          <p:cNvPr id="10" name="Rectangle 9">
            <a:extLst>
              <a:ext uri="{FF2B5EF4-FFF2-40B4-BE49-F238E27FC236}">
                <a16:creationId xmlns:a16="http://schemas.microsoft.com/office/drawing/2014/main" id="{D1A8E91E-8C6E-499A-ABA5-BE38AABAB63C}"/>
              </a:ext>
            </a:extLst>
          </p:cNvPr>
          <p:cNvSpPr/>
          <p:nvPr/>
        </p:nvSpPr>
        <p:spPr>
          <a:xfrm>
            <a:off x="831791" y="1470321"/>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Syntax</a:t>
            </a:r>
            <a:endParaRPr lang="en-IN" sz="1050" b="1" dirty="0">
              <a:latin typeface="Raleway"/>
            </a:endParaRPr>
          </a:p>
        </p:txBody>
      </p:sp>
      <p:grpSp>
        <p:nvGrpSpPr>
          <p:cNvPr id="11" name="Group 10">
            <a:extLst>
              <a:ext uri="{FF2B5EF4-FFF2-40B4-BE49-F238E27FC236}">
                <a16:creationId xmlns:a16="http://schemas.microsoft.com/office/drawing/2014/main" id="{8F4983ED-BB0F-4D8C-B76D-C2165FAE9B0E}"/>
              </a:ext>
            </a:extLst>
          </p:cNvPr>
          <p:cNvGrpSpPr/>
          <p:nvPr/>
        </p:nvGrpSpPr>
        <p:grpSpPr>
          <a:xfrm>
            <a:off x="5099020" y="1970461"/>
            <a:ext cx="2934556" cy="1878294"/>
            <a:chOff x="4543470" y="2060248"/>
            <a:chExt cx="2934556" cy="1878294"/>
          </a:xfrm>
        </p:grpSpPr>
        <p:sp>
          <p:nvSpPr>
            <p:cNvPr id="2" name="Oval 1">
              <a:extLst>
                <a:ext uri="{FF2B5EF4-FFF2-40B4-BE49-F238E27FC236}">
                  <a16:creationId xmlns:a16="http://schemas.microsoft.com/office/drawing/2014/main" id="{3C3E5763-115A-4061-9FF1-57AC25B465CC}"/>
                </a:ext>
              </a:extLst>
            </p:cNvPr>
            <p:cNvSpPr/>
            <p:nvPr/>
          </p:nvSpPr>
          <p:spPr>
            <a:xfrm>
              <a:off x="4543470" y="2060248"/>
              <a:ext cx="1862983" cy="18344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506B0F56-6B3A-4E17-B78E-C2BC4211461D}"/>
                </a:ext>
              </a:extLst>
            </p:cNvPr>
            <p:cNvSpPr/>
            <p:nvPr/>
          </p:nvSpPr>
          <p:spPr>
            <a:xfrm>
              <a:off x="5615043" y="2104047"/>
              <a:ext cx="1862983" cy="18344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Shape 19">
              <a:extLst>
                <a:ext uri="{FF2B5EF4-FFF2-40B4-BE49-F238E27FC236}">
                  <a16:creationId xmlns:a16="http://schemas.microsoft.com/office/drawing/2014/main" id="{54348621-668C-40FD-9C33-1CDB10DF440A}"/>
                </a:ext>
              </a:extLst>
            </p:cNvPr>
            <p:cNvSpPr/>
            <p:nvPr/>
          </p:nvSpPr>
          <p:spPr>
            <a:xfrm>
              <a:off x="5615043" y="2254406"/>
              <a:ext cx="791411" cy="1493896"/>
            </a:xfrm>
            <a:custGeom>
              <a:avLst/>
              <a:gdLst>
                <a:gd name="connsiteX0" fmla="*/ 424479 w 791411"/>
                <a:gd name="connsiteY0" fmla="*/ 0 h 1493896"/>
                <a:gd name="connsiteX1" fmla="*/ 518584 w 791411"/>
                <a:gd name="connsiteY1" fmla="*/ 76456 h 1493896"/>
                <a:gd name="connsiteX2" fmla="*/ 791411 w 791411"/>
                <a:gd name="connsiteY2" fmla="*/ 725048 h 1493896"/>
                <a:gd name="connsiteX3" fmla="*/ 380725 w 791411"/>
                <a:gd name="connsiteY3" fmla="*/ 1485645 h 1493896"/>
                <a:gd name="connsiteX4" fmla="*/ 366933 w 791411"/>
                <a:gd name="connsiteY4" fmla="*/ 1493896 h 1493896"/>
                <a:gd name="connsiteX5" fmla="*/ 272828 w 791411"/>
                <a:gd name="connsiteY5" fmla="*/ 1417439 h 1493896"/>
                <a:gd name="connsiteX6" fmla="*/ 0 w 791411"/>
                <a:gd name="connsiteY6" fmla="*/ 768847 h 1493896"/>
                <a:gd name="connsiteX7" fmla="*/ 410686 w 791411"/>
                <a:gd name="connsiteY7" fmla="*/ 8251 h 149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1411" h="1493896">
                  <a:moveTo>
                    <a:pt x="424479" y="0"/>
                  </a:moveTo>
                  <a:lnTo>
                    <a:pt x="518584" y="76456"/>
                  </a:lnTo>
                  <a:cubicBezTo>
                    <a:pt x="687151" y="242445"/>
                    <a:pt x="791411" y="471757"/>
                    <a:pt x="791411" y="725048"/>
                  </a:cubicBezTo>
                  <a:cubicBezTo>
                    <a:pt x="791411" y="1041662"/>
                    <a:pt x="628504" y="1320808"/>
                    <a:pt x="380725" y="1485645"/>
                  </a:cubicBezTo>
                  <a:lnTo>
                    <a:pt x="366933" y="1493896"/>
                  </a:lnTo>
                  <a:lnTo>
                    <a:pt x="272828" y="1417439"/>
                  </a:lnTo>
                  <a:cubicBezTo>
                    <a:pt x="104261" y="1251450"/>
                    <a:pt x="0" y="1022138"/>
                    <a:pt x="0" y="768847"/>
                  </a:cubicBezTo>
                  <a:cubicBezTo>
                    <a:pt x="0" y="452233"/>
                    <a:pt x="162908" y="173087"/>
                    <a:pt x="410686" y="8251"/>
                  </a:cubicBez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4F035170-4A14-4151-8846-40507F4057ED}"/>
                </a:ext>
              </a:extLst>
            </p:cNvPr>
            <p:cNvSpPr txBox="1"/>
            <p:nvPr/>
          </p:nvSpPr>
          <p:spPr>
            <a:xfrm>
              <a:off x="4790863" y="2827454"/>
              <a:ext cx="769826" cy="300082"/>
            </a:xfrm>
            <a:prstGeom prst="rect">
              <a:avLst/>
            </a:prstGeom>
            <a:noFill/>
          </p:spPr>
          <p:txBody>
            <a:bodyPr wrap="none" rtlCol="0">
              <a:spAutoFit/>
            </a:bodyPr>
            <a:lstStyle/>
            <a:p>
              <a:r>
                <a:rPr lang="en-US" b="1" dirty="0">
                  <a:latin typeface="Raleway"/>
                </a:rPr>
                <a:t>Table 1</a:t>
              </a:r>
              <a:endParaRPr lang="en-IN" b="1" dirty="0">
                <a:latin typeface="Raleway"/>
              </a:endParaRPr>
            </a:p>
          </p:txBody>
        </p:sp>
        <p:sp>
          <p:nvSpPr>
            <p:cNvPr id="21" name="TextBox 20">
              <a:extLst>
                <a:ext uri="{FF2B5EF4-FFF2-40B4-BE49-F238E27FC236}">
                  <a16:creationId xmlns:a16="http://schemas.microsoft.com/office/drawing/2014/main" id="{0B719EB0-9B26-43DE-955E-A14B4ED2CDFA}"/>
                </a:ext>
              </a:extLst>
            </p:cNvPr>
            <p:cNvSpPr txBox="1"/>
            <p:nvPr/>
          </p:nvSpPr>
          <p:spPr>
            <a:xfrm>
              <a:off x="6566298" y="2851313"/>
              <a:ext cx="769826" cy="300082"/>
            </a:xfrm>
            <a:prstGeom prst="rect">
              <a:avLst/>
            </a:prstGeom>
            <a:noFill/>
          </p:spPr>
          <p:txBody>
            <a:bodyPr wrap="none" rtlCol="0">
              <a:spAutoFit/>
            </a:bodyPr>
            <a:lstStyle/>
            <a:p>
              <a:r>
                <a:rPr lang="en-US" b="1" dirty="0">
                  <a:latin typeface="Raleway"/>
                </a:rPr>
                <a:t>Table 2</a:t>
              </a:r>
              <a:endParaRPr lang="en-IN" b="1" dirty="0">
                <a:latin typeface="Raleway"/>
              </a:endParaRPr>
            </a:p>
          </p:txBody>
        </p:sp>
      </p:grpSp>
      <p:sp>
        <p:nvSpPr>
          <p:cNvPr id="17" name="Rectangle 16">
            <a:extLst>
              <a:ext uri="{FF2B5EF4-FFF2-40B4-BE49-F238E27FC236}">
                <a16:creationId xmlns:a16="http://schemas.microsoft.com/office/drawing/2014/main" id="{0E66B4D9-700D-428F-9970-5FB34AEF89B9}"/>
              </a:ext>
            </a:extLst>
          </p:cNvPr>
          <p:cNvSpPr/>
          <p:nvPr/>
        </p:nvSpPr>
        <p:spPr>
          <a:xfrm>
            <a:off x="1664862" y="3503335"/>
            <a:ext cx="2431682" cy="1065082"/>
          </a:xfrm>
          <a:prstGeom prst="rect">
            <a:avLst/>
          </a:prstGeom>
          <a:ln>
            <a:solidFill>
              <a:schemeClr val="accent2"/>
            </a:solidFill>
          </a:ln>
        </p:spPr>
        <p:txBody>
          <a:bodyPr wrap="none" lIns="72000" tIns="36000" bIns="108000">
            <a:spAutoFit/>
          </a:bodyPr>
          <a:lstStyle/>
          <a:p>
            <a:pPr>
              <a:lnSpc>
                <a:spcPct val="200000"/>
              </a:lnSpc>
            </a:pPr>
            <a:r>
              <a:rPr lang="en-IN" sz="1050" b="1" dirty="0">
                <a:latin typeface="Raleway"/>
              </a:rPr>
              <a:t>SQL&gt; select e.name, e.job, d.name </a:t>
            </a:r>
          </a:p>
          <a:p>
            <a:pPr>
              <a:lnSpc>
                <a:spcPct val="200000"/>
              </a:lnSpc>
            </a:pPr>
            <a:r>
              <a:rPr lang="en-IN" sz="1050" b="1" dirty="0">
                <a:latin typeface="Raleway"/>
              </a:rPr>
              <a:t>2 from employee e, dept d </a:t>
            </a:r>
          </a:p>
          <a:p>
            <a:pPr>
              <a:lnSpc>
                <a:spcPct val="200000"/>
              </a:lnSpc>
            </a:pPr>
            <a:r>
              <a:rPr lang="en-IN" sz="1050" b="1" dirty="0">
                <a:latin typeface="Raleway"/>
              </a:rPr>
              <a:t>3 where e.deptno = d.deptno; </a:t>
            </a:r>
          </a:p>
        </p:txBody>
      </p:sp>
      <p:sp>
        <p:nvSpPr>
          <p:cNvPr id="18" name="Rectangle 17">
            <a:extLst>
              <a:ext uri="{FF2B5EF4-FFF2-40B4-BE49-F238E27FC236}">
                <a16:creationId xmlns:a16="http://schemas.microsoft.com/office/drawing/2014/main" id="{E949940B-8EE4-4B13-B1F3-921BD3561CFC}"/>
              </a:ext>
            </a:extLst>
          </p:cNvPr>
          <p:cNvSpPr/>
          <p:nvPr/>
        </p:nvSpPr>
        <p:spPr>
          <a:xfrm>
            <a:off x="831791" y="3170886"/>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Example</a:t>
            </a:r>
            <a:endParaRPr lang="en-IN" sz="1050" b="1" dirty="0">
              <a:latin typeface="Raleway"/>
            </a:endParaRPr>
          </a:p>
        </p:txBody>
      </p:sp>
    </p:spTree>
    <p:extLst>
      <p:ext uri="{BB962C8B-B14F-4D97-AF65-F5344CB8AC3E}">
        <p14:creationId xmlns:p14="http://schemas.microsoft.com/office/powerpoint/2010/main" val="1963229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latin typeface="Raleway"/>
              </a:rPr>
              <a:t>LEFT OUTER JOIN</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8013646" cy="859210"/>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latin typeface="Raleway"/>
              </a:rPr>
              <a:t>Returns all rows from the left-hand side table specified in the ON condition and only those rows from the other table where the joined fields are equal</a:t>
            </a:r>
          </a:p>
        </p:txBody>
      </p:sp>
      <p:sp>
        <p:nvSpPr>
          <p:cNvPr id="5" name="Rectangle 4">
            <a:extLst>
              <a:ext uri="{FF2B5EF4-FFF2-40B4-BE49-F238E27FC236}">
                <a16:creationId xmlns:a16="http://schemas.microsoft.com/office/drawing/2014/main" id="{7FD90104-EC0E-464A-8228-4E62C79545DB}"/>
              </a:ext>
            </a:extLst>
          </p:cNvPr>
          <p:cNvSpPr/>
          <p:nvPr/>
        </p:nvSpPr>
        <p:spPr>
          <a:xfrm>
            <a:off x="1718460" y="2193584"/>
            <a:ext cx="2418858" cy="1388247"/>
          </a:xfrm>
          <a:prstGeom prst="rect">
            <a:avLst/>
          </a:prstGeom>
          <a:ln>
            <a:solidFill>
              <a:schemeClr val="accent2"/>
            </a:solidFill>
          </a:ln>
        </p:spPr>
        <p:txBody>
          <a:bodyPr wrap="none" lIns="72000" tIns="36000" bIns="108000">
            <a:spAutoFit/>
          </a:bodyPr>
          <a:lstStyle/>
          <a:p>
            <a:pPr>
              <a:lnSpc>
                <a:spcPct val="200000"/>
              </a:lnSpc>
            </a:pPr>
            <a:r>
              <a:rPr lang="en-IN" sz="1050" b="1" dirty="0">
                <a:latin typeface="Raleway"/>
              </a:rPr>
              <a:t>SELECT columns</a:t>
            </a:r>
          </a:p>
          <a:p>
            <a:pPr>
              <a:lnSpc>
                <a:spcPct val="200000"/>
              </a:lnSpc>
            </a:pPr>
            <a:r>
              <a:rPr lang="en-IN" sz="1050" b="1" dirty="0">
                <a:latin typeface="Raleway"/>
              </a:rPr>
              <a:t>FROM table1</a:t>
            </a:r>
          </a:p>
          <a:p>
            <a:pPr>
              <a:lnSpc>
                <a:spcPct val="200000"/>
              </a:lnSpc>
            </a:pPr>
            <a:r>
              <a:rPr lang="en-IN" sz="1050" b="1" dirty="0">
                <a:latin typeface="Raleway"/>
              </a:rPr>
              <a:t>LEFT [OUTER] JOIN table2</a:t>
            </a:r>
          </a:p>
          <a:p>
            <a:pPr>
              <a:lnSpc>
                <a:spcPct val="200000"/>
              </a:lnSpc>
            </a:pPr>
            <a:r>
              <a:rPr lang="en-IN" sz="1050" b="1" dirty="0">
                <a:latin typeface="Raleway"/>
              </a:rPr>
              <a:t>ON table1.column = table2.column;</a:t>
            </a:r>
          </a:p>
        </p:txBody>
      </p:sp>
      <p:sp>
        <p:nvSpPr>
          <p:cNvPr id="10" name="Rectangle 9">
            <a:extLst>
              <a:ext uri="{FF2B5EF4-FFF2-40B4-BE49-F238E27FC236}">
                <a16:creationId xmlns:a16="http://schemas.microsoft.com/office/drawing/2014/main" id="{D1A8E91E-8C6E-499A-ABA5-BE38AABAB63C}"/>
              </a:ext>
            </a:extLst>
          </p:cNvPr>
          <p:cNvSpPr/>
          <p:nvPr/>
        </p:nvSpPr>
        <p:spPr>
          <a:xfrm>
            <a:off x="885389" y="1861135"/>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Syntax</a:t>
            </a:r>
            <a:endParaRPr lang="en-IN" sz="1050" b="1" dirty="0">
              <a:latin typeface="Raleway"/>
            </a:endParaRPr>
          </a:p>
        </p:txBody>
      </p:sp>
      <p:grpSp>
        <p:nvGrpSpPr>
          <p:cNvPr id="11" name="Group 10">
            <a:extLst>
              <a:ext uri="{FF2B5EF4-FFF2-40B4-BE49-F238E27FC236}">
                <a16:creationId xmlns:a16="http://schemas.microsoft.com/office/drawing/2014/main" id="{8F4983ED-BB0F-4D8C-B76D-C2165FAE9B0E}"/>
              </a:ext>
            </a:extLst>
          </p:cNvPr>
          <p:cNvGrpSpPr/>
          <p:nvPr/>
        </p:nvGrpSpPr>
        <p:grpSpPr>
          <a:xfrm>
            <a:off x="5099020" y="1970461"/>
            <a:ext cx="2934556" cy="1878294"/>
            <a:chOff x="4543470" y="2060248"/>
            <a:chExt cx="2934556" cy="1878294"/>
          </a:xfrm>
        </p:grpSpPr>
        <p:sp>
          <p:nvSpPr>
            <p:cNvPr id="2" name="Oval 1">
              <a:extLst>
                <a:ext uri="{FF2B5EF4-FFF2-40B4-BE49-F238E27FC236}">
                  <a16:creationId xmlns:a16="http://schemas.microsoft.com/office/drawing/2014/main" id="{3C3E5763-115A-4061-9FF1-57AC25B465CC}"/>
                </a:ext>
              </a:extLst>
            </p:cNvPr>
            <p:cNvSpPr/>
            <p:nvPr/>
          </p:nvSpPr>
          <p:spPr>
            <a:xfrm>
              <a:off x="4543470" y="2060248"/>
              <a:ext cx="1862983" cy="18344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506B0F56-6B3A-4E17-B78E-C2BC4211461D}"/>
                </a:ext>
              </a:extLst>
            </p:cNvPr>
            <p:cNvSpPr/>
            <p:nvPr/>
          </p:nvSpPr>
          <p:spPr>
            <a:xfrm>
              <a:off x="5615043" y="2104047"/>
              <a:ext cx="1862983" cy="18344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Shape 19">
              <a:extLst>
                <a:ext uri="{FF2B5EF4-FFF2-40B4-BE49-F238E27FC236}">
                  <a16:creationId xmlns:a16="http://schemas.microsoft.com/office/drawing/2014/main" id="{54348621-668C-40FD-9C33-1CDB10DF440A}"/>
                </a:ext>
              </a:extLst>
            </p:cNvPr>
            <p:cNvSpPr/>
            <p:nvPr/>
          </p:nvSpPr>
          <p:spPr>
            <a:xfrm>
              <a:off x="5615043" y="2254406"/>
              <a:ext cx="791411" cy="1493896"/>
            </a:xfrm>
            <a:custGeom>
              <a:avLst/>
              <a:gdLst>
                <a:gd name="connsiteX0" fmla="*/ 424479 w 791411"/>
                <a:gd name="connsiteY0" fmla="*/ 0 h 1493896"/>
                <a:gd name="connsiteX1" fmla="*/ 518584 w 791411"/>
                <a:gd name="connsiteY1" fmla="*/ 76456 h 1493896"/>
                <a:gd name="connsiteX2" fmla="*/ 791411 w 791411"/>
                <a:gd name="connsiteY2" fmla="*/ 725048 h 1493896"/>
                <a:gd name="connsiteX3" fmla="*/ 380725 w 791411"/>
                <a:gd name="connsiteY3" fmla="*/ 1485645 h 1493896"/>
                <a:gd name="connsiteX4" fmla="*/ 366933 w 791411"/>
                <a:gd name="connsiteY4" fmla="*/ 1493896 h 1493896"/>
                <a:gd name="connsiteX5" fmla="*/ 272828 w 791411"/>
                <a:gd name="connsiteY5" fmla="*/ 1417439 h 1493896"/>
                <a:gd name="connsiteX6" fmla="*/ 0 w 791411"/>
                <a:gd name="connsiteY6" fmla="*/ 768847 h 1493896"/>
                <a:gd name="connsiteX7" fmla="*/ 410686 w 791411"/>
                <a:gd name="connsiteY7" fmla="*/ 8251 h 149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1411" h="1493896">
                  <a:moveTo>
                    <a:pt x="424479" y="0"/>
                  </a:moveTo>
                  <a:lnTo>
                    <a:pt x="518584" y="76456"/>
                  </a:lnTo>
                  <a:cubicBezTo>
                    <a:pt x="687151" y="242445"/>
                    <a:pt x="791411" y="471757"/>
                    <a:pt x="791411" y="725048"/>
                  </a:cubicBezTo>
                  <a:cubicBezTo>
                    <a:pt x="791411" y="1041662"/>
                    <a:pt x="628504" y="1320808"/>
                    <a:pt x="380725" y="1485645"/>
                  </a:cubicBezTo>
                  <a:lnTo>
                    <a:pt x="366933" y="1493896"/>
                  </a:lnTo>
                  <a:lnTo>
                    <a:pt x="272828" y="1417439"/>
                  </a:lnTo>
                  <a:cubicBezTo>
                    <a:pt x="104261" y="1251450"/>
                    <a:pt x="0" y="1022138"/>
                    <a:pt x="0" y="768847"/>
                  </a:cubicBezTo>
                  <a:cubicBezTo>
                    <a:pt x="0" y="452233"/>
                    <a:pt x="162908" y="173087"/>
                    <a:pt x="410686" y="8251"/>
                  </a:cubicBez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4F035170-4A14-4151-8846-40507F4057ED}"/>
                </a:ext>
              </a:extLst>
            </p:cNvPr>
            <p:cNvSpPr txBox="1"/>
            <p:nvPr/>
          </p:nvSpPr>
          <p:spPr>
            <a:xfrm>
              <a:off x="4790863" y="2827454"/>
              <a:ext cx="769826" cy="300082"/>
            </a:xfrm>
            <a:prstGeom prst="rect">
              <a:avLst/>
            </a:prstGeom>
            <a:noFill/>
          </p:spPr>
          <p:txBody>
            <a:bodyPr wrap="none" rtlCol="0">
              <a:spAutoFit/>
            </a:bodyPr>
            <a:lstStyle/>
            <a:p>
              <a:r>
                <a:rPr lang="en-US" b="1" dirty="0">
                  <a:latin typeface="Raleway"/>
                </a:rPr>
                <a:t>Table 1</a:t>
              </a:r>
              <a:endParaRPr lang="en-IN" b="1" dirty="0">
                <a:latin typeface="Raleway"/>
              </a:endParaRPr>
            </a:p>
          </p:txBody>
        </p:sp>
        <p:sp>
          <p:nvSpPr>
            <p:cNvPr id="21" name="TextBox 20">
              <a:extLst>
                <a:ext uri="{FF2B5EF4-FFF2-40B4-BE49-F238E27FC236}">
                  <a16:creationId xmlns:a16="http://schemas.microsoft.com/office/drawing/2014/main" id="{0B719EB0-9B26-43DE-955E-A14B4ED2CDFA}"/>
                </a:ext>
              </a:extLst>
            </p:cNvPr>
            <p:cNvSpPr txBox="1"/>
            <p:nvPr/>
          </p:nvSpPr>
          <p:spPr>
            <a:xfrm>
              <a:off x="6566298" y="2851313"/>
              <a:ext cx="769826" cy="300082"/>
            </a:xfrm>
            <a:prstGeom prst="rect">
              <a:avLst/>
            </a:prstGeom>
            <a:noFill/>
          </p:spPr>
          <p:txBody>
            <a:bodyPr wrap="none" rtlCol="0">
              <a:spAutoFit/>
            </a:bodyPr>
            <a:lstStyle/>
            <a:p>
              <a:r>
                <a:rPr lang="en-US" b="1" dirty="0">
                  <a:latin typeface="Raleway"/>
                </a:rPr>
                <a:t>Table 2</a:t>
              </a:r>
              <a:endParaRPr lang="en-IN" b="1" dirty="0">
                <a:latin typeface="Raleway"/>
              </a:endParaRPr>
            </a:p>
          </p:txBody>
        </p:sp>
      </p:grpSp>
    </p:spTree>
    <p:extLst>
      <p:ext uri="{BB962C8B-B14F-4D97-AF65-F5344CB8AC3E}">
        <p14:creationId xmlns:p14="http://schemas.microsoft.com/office/powerpoint/2010/main" val="3565429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latin typeface="Raleway"/>
              </a:rPr>
              <a:t>RIGHT OUTER JOIN</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8013646" cy="859210"/>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latin typeface="Raleway"/>
              </a:rPr>
              <a:t>Returns all rows from the right-hand side table specified in the ON condition and only those rows from the other table where the joined fields are equal</a:t>
            </a:r>
          </a:p>
        </p:txBody>
      </p:sp>
      <p:sp>
        <p:nvSpPr>
          <p:cNvPr id="5" name="Rectangle 4">
            <a:extLst>
              <a:ext uri="{FF2B5EF4-FFF2-40B4-BE49-F238E27FC236}">
                <a16:creationId xmlns:a16="http://schemas.microsoft.com/office/drawing/2014/main" id="{7FD90104-EC0E-464A-8228-4E62C79545DB}"/>
              </a:ext>
            </a:extLst>
          </p:cNvPr>
          <p:cNvSpPr/>
          <p:nvPr/>
        </p:nvSpPr>
        <p:spPr>
          <a:xfrm>
            <a:off x="1718460" y="2193584"/>
            <a:ext cx="2418858" cy="1388247"/>
          </a:xfrm>
          <a:prstGeom prst="rect">
            <a:avLst/>
          </a:prstGeom>
          <a:ln>
            <a:solidFill>
              <a:schemeClr val="accent2"/>
            </a:solidFill>
          </a:ln>
        </p:spPr>
        <p:txBody>
          <a:bodyPr wrap="none" lIns="72000" tIns="36000" bIns="108000">
            <a:spAutoFit/>
          </a:bodyPr>
          <a:lstStyle/>
          <a:p>
            <a:pPr>
              <a:lnSpc>
                <a:spcPct val="200000"/>
              </a:lnSpc>
            </a:pPr>
            <a:r>
              <a:rPr lang="en-IN" sz="1050" b="1" dirty="0">
                <a:latin typeface="Raleway"/>
              </a:rPr>
              <a:t>SELECT columns</a:t>
            </a:r>
          </a:p>
          <a:p>
            <a:pPr>
              <a:lnSpc>
                <a:spcPct val="200000"/>
              </a:lnSpc>
            </a:pPr>
            <a:r>
              <a:rPr lang="en-IN" sz="1050" b="1" dirty="0">
                <a:latin typeface="Raleway"/>
              </a:rPr>
              <a:t>FROM table1</a:t>
            </a:r>
          </a:p>
          <a:p>
            <a:pPr>
              <a:lnSpc>
                <a:spcPct val="200000"/>
              </a:lnSpc>
            </a:pPr>
            <a:r>
              <a:rPr lang="en-IN" sz="1050" b="1" dirty="0">
                <a:latin typeface="Raleway"/>
              </a:rPr>
              <a:t>RIGHT [OUTER] JOIN table2</a:t>
            </a:r>
          </a:p>
          <a:p>
            <a:pPr>
              <a:lnSpc>
                <a:spcPct val="200000"/>
              </a:lnSpc>
            </a:pPr>
            <a:r>
              <a:rPr lang="en-IN" sz="1050" b="1" dirty="0">
                <a:latin typeface="Raleway"/>
              </a:rPr>
              <a:t>ON table1.column = table2.column;</a:t>
            </a:r>
          </a:p>
        </p:txBody>
      </p:sp>
      <p:sp>
        <p:nvSpPr>
          <p:cNvPr id="10" name="Rectangle 9">
            <a:extLst>
              <a:ext uri="{FF2B5EF4-FFF2-40B4-BE49-F238E27FC236}">
                <a16:creationId xmlns:a16="http://schemas.microsoft.com/office/drawing/2014/main" id="{D1A8E91E-8C6E-499A-ABA5-BE38AABAB63C}"/>
              </a:ext>
            </a:extLst>
          </p:cNvPr>
          <p:cNvSpPr/>
          <p:nvPr/>
        </p:nvSpPr>
        <p:spPr>
          <a:xfrm>
            <a:off x="885389" y="1861135"/>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Syntax</a:t>
            </a:r>
            <a:endParaRPr lang="en-IN" sz="1050" b="1" dirty="0">
              <a:latin typeface="Raleway"/>
            </a:endParaRPr>
          </a:p>
        </p:txBody>
      </p:sp>
      <p:grpSp>
        <p:nvGrpSpPr>
          <p:cNvPr id="11" name="Group 10">
            <a:extLst>
              <a:ext uri="{FF2B5EF4-FFF2-40B4-BE49-F238E27FC236}">
                <a16:creationId xmlns:a16="http://schemas.microsoft.com/office/drawing/2014/main" id="{8F4983ED-BB0F-4D8C-B76D-C2165FAE9B0E}"/>
              </a:ext>
            </a:extLst>
          </p:cNvPr>
          <p:cNvGrpSpPr/>
          <p:nvPr/>
        </p:nvGrpSpPr>
        <p:grpSpPr>
          <a:xfrm>
            <a:off x="5099020" y="1970461"/>
            <a:ext cx="2934556" cy="1878294"/>
            <a:chOff x="4543470" y="2060248"/>
            <a:chExt cx="2934556" cy="1878294"/>
          </a:xfrm>
        </p:grpSpPr>
        <p:sp>
          <p:nvSpPr>
            <p:cNvPr id="2" name="Oval 1">
              <a:extLst>
                <a:ext uri="{FF2B5EF4-FFF2-40B4-BE49-F238E27FC236}">
                  <a16:creationId xmlns:a16="http://schemas.microsoft.com/office/drawing/2014/main" id="{3C3E5763-115A-4061-9FF1-57AC25B465CC}"/>
                </a:ext>
              </a:extLst>
            </p:cNvPr>
            <p:cNvSpPr/>
            <p:nvPr/>
          </p:nvSpPr>
          <p:spPr>
            <a:xfrm>
              <a:off x="4543470" y="2060248"/>
              <a:ext cx="1862983" cy="18344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506B0F56-6B3A-4E17-B78E-C2BC4211461D}"/>
                </a:ext>
              </a:extLst>
            </p:cNvPr>
            <p:cNvSpPr/>
            <p:nvPr/>
          </p:nvSpPr>
          <p:spPr>
            <a:xfrm>
              <a:off x="5615043" y="2104047"/>
              <a:ext cx="1862983" cy="18344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Shape 19">
              <a:extLst>
                <a:ext uri="{FF2B5EF4-FFF2-40B4-BE49-F238E27FC236}">
                  <a16:creationId xmlns:a16="http://schemas.microsoft.com/office/drawing/2014/main" id="{54348621-668C-40FD-9C33-1CDB10DF440A}"/>
                </a:ext>
              </a:extLst>
            </p:cNvPr>
            <p:cNvSpPr/>
            <p:nvPr/>
          </p:nvSpPr>
          <p:spPr>
            <a:xfrm>
              <a:off x="5615043" y="2254406"/>
              <a:ext cx="791411" cy="1493896"/>
            </a:xfrm>
            <a:custGeom>
              <a:avLst/>
              <a:gdLst>
                <a:gd name="connsiteX0" fmla="*/ 424479 w 791411"/>
                <a:gd name="connsiteY0" fmla="*/ 0 h 1493896"/>
                <a:gd name="connsiteX1" fmla="*/ 518584 w 791411"/>
                <a:gd name="connsiteY1" fmla="*/ 76456 h 1493896"/>
                <a:gd name="connsiteX2" fmla="*/ 791411 w 791411"/>
                <a:gd name="connsiteY2" fmla="*/ 725048 h 1493896"/>
                <a:gd name="connsiteX3" fmla="*/ 380725 w 791411"/>
                <a:gd name="connsiteY3" fmla="*/ 1485645 h 1493896"/>
                <a:gd name="connsiteX4" fmla="*/ 366933 w 791411"/>
                <a:gd name="connsiteY4" fmla="*/ 1493896 h 1493896"/>
                <a:gd name="connsiteX5" fmla="*/ 272828 w 791411"/>
                <a:gd name="connsiteY5" fmla="*/ 1417439 h 1493896"/>
                <a:gd name="connsiteX6" fmla="*/ 0 w 791411"/>
                <a:gd name="connsiteY6" fmla="*/ 768847 h 1493896"/>
                <a:gd name="connsiteX7" fmla="*/ 410686 w 791411"/>
                <a:gd name="connsiteY7" fmla="*/ 8251 h 149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1411" h="1493896">
                  <a:moveTo>
                    <a:pt x="424479" y="0"/>
                  </a:moveTo>
                  <a:lnTo>
                    <a:pt x="518584" y="76456"/>
                  </a:lnTo>
                  <a:cubicBezTo>
                    <a:pt x="687151" y="242445"/>
                    <a:pt x="791411" y="471757"/>
                    <a:pt x="791411" y="725048"/>
                  </a:cubicBezTo>
                  <a:cubicBezTo>
                    <a:pt x="791411" y="1041662"/>
                    <a:pt x="628504" y="1320808"/>
                    <a:pt x="380725" y="1485645"/>
                  </a:cubicBezTo>
                  <a:lnTo>
                    <a:pt x="366933" y="1493896"/>
                  </a:lnTo>
                  <a:lnTo>
                    <a:pt x="272828" y="1417439"/>
                  </a:lnTo>
                  <a:cubicBezTo>
                    <a:pt x="104261" y="1251450"/>
                    <a:pt x="0" y="1022138"/>
                    <a:pt x="0" y="768847"/>
                  </a:cubicBezTo>
                  <a:cubicBezTo>
                    <a:pt x="0" y="452233"/>
                    <a:pt x="162908" y="173087"/>
                    <a:pt x="410686" y="8251"/>
                  </a:cubicBez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4F035170-4A14-4151-8846-40507F4057ED}"/>
                </a:ext>
              </a:extLst>
            </p:cNvPr>
            <p:cNvSpPr txBox="1"/>
            <p:nvPr/>
          </p:nvSpPr>
          <p:spPr>
            <a:xfrm>
              <a:off x="4790863" y="2827454"/>
              <a:ext cx="769826" cy="300082"/>
            </a:xfrm>
            <a:prstGeom prst="rect">
              <a:avLst/>
            </a:prstGeom>
            <a:noFill/>
          </p:spPr>
          <p:txBody>
            <a:bodyPr wrap="none" rtlCol="0">
              <a:spAutoFit/>
            </a:bodyPr>
            <a:lstStyle/>
            <a:p>
              <a:r>
                <a:rPr lang="en-US" b="1" dirty="0">
                  <a:latin typeface="Raleway"/>
                </a:rPr>
                <a:t>Table 1</a:t>
              </a:r>
              <a:endParaRPr lang="en-IN" b="1" dirty="0">
                <a:latin typeface="Raleway"/>
              </a:endParaRPr>
            </a:p>
          </p:txBody>
        </p:sp>
        <p:sp>
          <p:nvSpPr>
            <p:cNvPr id="21" name="TextBox 20">
              <a:extLst>
                <a:ext uri="{FF2B5EF4-FFF2-40B4-BE49-F238E27FC236}">
                  <a16:creationId xmlns:a16="http://schemas.microsoft.com/office/drawing/2014/main" id="{0B719EB0-9B26-43DE-955E-A14B4ED2CDFA}"/>
                </a:ext>
              </a:extLst>
            </p:cNvPr>
            <p:cNvSpPr txBox="1"/>
            <p:nvPr/>
          </p:nvSpPr>
          <p:spPr>
            <a:xfrm>
              <a:off x="6566298" y="2851313"/>
              <a:ext cx="769826" cy="300082"/>
            </a:xfrm>
            <a:prstGeom prst="rect">
              <a:avLst/>
            </a:prstGeom>
            <a:noFill/>
          </p:spPr>
          <p:txBody>
            <a:bodyPr wrap="none" rtlCol="0">
              <a:spAutoFit/>
            </a:bodyPr>
            <a:lstStyle/>
            <a:p>
              <a:r>
                <a:rPr lang="en-US" b="1" dirty="0">
                  <a:latin typeface="Raleway"/>
                </a:rPr>
                <a:t>Table 2</a:t>
              </a:r>
              <a:endParaRPr lang="en-IN" b="1" dirty="0">
                <a:latin typeface="Raleway"/>
              </a:endParaRPr>
            </a:p>
          </p:txBody>
        </p:sp>
      </p:grpSp>
    </p:spTree>
    <p:extLst>
      <p:ext uri="{BB962C8B-B14F-4D97-AF65-F5344CB8AC3E}">
        <p14:creationId xmlns:p14="http://schemas.microsoft.com/office/powerpoint/2010/main" val="652096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latin typeface="Raleway"/>
              </a:rPr>
              <a:t>FULL OUTER JOIN</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8013646" cy="859210"/>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latin typeface="Raleway"/>
              </a:rPr>
              <a:t>Returns all rows from the left-hand table and the right-hand table with nulls in place where the join condition is not met.</a:t>
            </a:r>
          </a:p>
        </p:txBody>
      </p:sp>
      <p:sp>
        <p:nvSpPr>
          <p:cNvPr id="5" name="Rectangle 4">
            <a:extLst>
              <a:ext uri="{FF2B5EF4-FFF2-40B4-BE49-F238E27FC236}">
                <a16:creationId xmlns:a16="http://schemas.microsoft.com/office/drawing/2014/main" id="{7FD90104-EC0E-464A-8228-4E62C79545DB}"/>
              </a:ext>
            </a:extLst>
          </p:cNvPr>
          <p:cNvSpPr/>
          <p:nvPr/>
        </p:nvSpPr>
        <p:spPr>
          <a:xfrm>
            <a:off x="1718460" y="2193584"/>
            <a:ext cx="2418858" cy="1388247"/>
          </a:xfrm>
          <a:prstGeom prst="rect">
            <a:avLst/>
          </a:prstGeom>
          <a:ln>
            <a:solidFill>
              <a:schemeClr val="accent2"/>
            </a:solidFill>
          </a:ln>
        </p:spPr>
        <p:txBody>
          <a:bodyPr wrap="none" lIns="72000" tIns="36000" bIns="108000">
            <a:spAutoFit/>
          </a:bodyPr>
          <a:lstStyle/>
          <a:p>
            <a:pPr>
              <a:lnSpc>
                <a:spcPct val="200000"/>
              </a:lnSpc>
            </a:pPr>
            <a:r>
              <a:rPr lang="en-IN" sz="1050" b="1" dirty="0">
                <a:latin typeface="Raleway"/>
              </a:rPr>
              <a:t>SELECT columns</a:t>
            </a:r>
          </a:p>
          <a:p>
            <a:pPr>
              <a:lnSpc>
                <a:spcPct val="200000"/>
              </a:lnSpc>
            </a:pPr>
            <a:r>
              <a:rPr lang="en-IN" sz="1050" b="1" dirty="0">
                <a:latin typeface="Raleway"/>
              </a:rPr>
              <a:t>FROM table1</a:t>
            </a:r>
          </a:p>
          <a:p>
            <a:pPr>
              <a:lnSpc>
                <a:spcPct val="200000"/>
              </a:lnSpc>
            </a:pPr>
            <a:r>
              <a:rPr lang="en-IN" sz="1050" b="1" dirty="0">
                <a:latin typeface="Raleway"/>
              </a:rPr>
              <a:t>FULL [OUTER] JOIN table2</a:t>
            </a:r>
          </a:p>
          <a:p>
            <a:pPr>
              <a:lnSpc>
                <a:spcPct val="200000"/>
              </a:lnSpc>
            </a:pPr>
            <a:r>
              <a:rPr lang="en-IN" sz="1050" b="1" dirty="0">
                <a:latin typeface="Raleway"/>
              </a:rPr>
              <a:t>ON table1.column = table2.column;</a:t>
            </a:r>
          </a:p>
        </p:txBody>
      </p:sp>
      <p:sp>
        <p:nvSpPr>
          <p:cNvPr id="10" name="Rectangle 9">
            <a:extLst>
              <a:ext uri="{FF2B5EF4-FFF2-40B4-BE49-F238E27FC236}">
                <a16:creationId xmlns:a16="http://schemas.microsoft.com/office/drawing/2014/main" id="{D1A8E91E-8C6E-499A-ABA5-BE38AABAB63C}"/>
              </a:ext>
            </a:extLst>
          </p:cNvPr>
          <p:cNvSpPr/>
          <p:nvPr/>
        </p:nvSpPr>
        <p:spPr>
          <a:xfrm>
            <a:off x="885389" y="1861135"/>
            <a:ext cx="922413" cy="2659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aleway"/>
              </a:rPr>
              <a:t>Syntax</a:t>
            </a:r>
            <a:endParaRPr lang="en-IN" sz="1050" b="1" dirty="0">
              <a:latin typeface="Raleway"/>
            </a:endParaRPr>
          </a:p>
        </p:txBody>
      </p:sp>
      <p:grpSp>
        <p:nvGrpSpPr>
          <p:cNvPr id="11" name="Group 10">
            <a:extLst>
              <a:ext uri="{FF2B5EF4-FFF2-40B4-BE49-F238E27FC236}">
                <a16:creationId xmlns:a16="http://schemas.microsoft.com/office/drawing/2014/main" id="{8F4983ED-BB0F-4D8C-B76D-C2165FAE9B0E}"/>
              </a:ext>
            </a:extLst>
          </p:cNvPr>
          <p:cNvGrpSpPr/>
          <p:nvPr/>
        </p:nvGrpSpPr>
        <p:grpSpPr>
          <a:xfrm>
            <a:off x="5099020" y="1970461"/>
            <a:ext cx="2934556" cy="1878294"/>
            <a:chOff x="4543470" y="2060248"/>
            <a:chExt cx="2934556" cy="1878294"/>
          </a:xfrm>
        </p:grpSpPr>
        <p:sp>
          <p:nvSpPr>
            <p:cNvPr id="2" name="Oval 1">
              <a:extLst>
                <a:ext uri="{FF2B5EF4-FFF2-40B4-BE49-F238E27FC236}">
                  <a16:creationId xmlns:a16="http://schemas.microsoft.com/office/drawing/2014/main" id="{3C3E5763-115A-4061-9FF1-57AC25B465CC}"/>
                </a:ext>
              </a:extLst>
            </p:cNvPr>
            <p:cNvSpPr/>
            <p:nvPr/>
          </p:nvSpPr>
          <p:spPr>
            <a:xfrm>
              <a:off x="4543470" y="2060248"/>
              <a:ext cx="1862983" cy="18344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506B0F56-6B3A-4E17-B78E-C2BC4211461D}"/>
                </a:ext>
              </a:extLst>
            </p:cNvPr>
            <p:cNvSpPr/>
            <p:nvPr/>
          </p:nvSpPr>
          <p:spPr>
            <a:xfrm>
              <a:off x="5615043" y="2104047"/>
              <a:ext cx="1862983" cy="18344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Shape 19">
              <a:extLst>
                <a:ext uri="{FF2B5EF4-FFF2-40B4-BE49-F238E27FC236}">
                  <a16:creationId xmlns:a16="http://schemas.microsoft.com/office/drawing/2014/main" id="{54348621-668C-40FD-9C33-1CDB10DF440A}"/>
                </a:ext>
              </a:extLst>
            </p:cNvPr>
            <p:cNvSpPr/>
            <p:nvPr/>
          </p:nvSpPr>
          <p:spPr>
            <a:xfrm>
              <a:off x="5615043" y="2254406"/>
              <a:ext cx="791411" cy="1493896"/>
            </a:xfrm>
            <a:custGeom>
              <a:avLst/>
              <a:gdLst>
                <a:gd name="connsiteX0" fmla="*/ 424479 w 791411"/>
                <a:gd name="connsiteY0" fmla="*/ 0 h 1493896"/>
                <a:gd name="connsiteX1" fmla="*/ 518584 w 791411"/>
                <a:gd name="connsiteY1" fmla="*/ 76456 h 1493896"/>
                <a:gd name="connsiteX2" fmla="*/ 791411 w 791411"/>
                <a:gd name="connsiteY2" fmla="*/ 725048 h 1493896"/>
                <a:gd name="connsiteX3" fmla="*/ 380725 w 791411"/>
                <a:gd name="connsiteY3" fmla="*/ 1485645 h 1493896"/>
                <a:gd name="connsiteX4" fmla="*/ 366933 w 791411"/>
                <a:gd name="connsiteY4" fmla="*/ 1493896 h 1493896"/>
                <a:gd name="connsiteX5" fmla="*/ 272828 w 791411"/>
                <a:gd name="connsiteY5" fmla="*/ 1417439 h 1493896"/>
                <a:gd name="connsiteX6" fmla="*/ 0 w 791411"/>
                <a:gd name="connsiteY6" fmla="*/ 768847 h 1493896"/>
                <a:gd name="connsiteX7" fmla="*/ 410686 w 791411"/>
                <a:gd name="connsiteY7" fmla="*/ 8251 h 149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1411" h="1493896">
                  <a:moveTo>
                    <a:pt x="424479" y="0"/>
                  </a:moveTo>
                  <a:lnTo>
                    <a:pt x="518584" y="76456"/>
                  </a:lnTo>
                  <a:cubicBezTo>
                    <a:pt x="687151" y="242445"/>
                    <a:pt x="791411" y="471757"/>
                    <a:pt x="791411" y="725048"/>
                  </a:cubicBezTo>
                  <a:cubicBezTo>
                    <a:pt x="791411" y="1041662"/>
                    <a:pt x="628504" y="1320808"/>
                    <a:pt x="380725" y="1485645"/>
                  </a:cubicBezTo>
                  <a:lnTo>
                    <a:pt x="366933" y="1493896"/>
                  </a:lnTo>
                  <a:lnTo>
                    <a:pt x="272828" y="1417439"/>
                  </a:lnTo>
                  <a:cubicBezTo>
                    <a:pt x="104261" y="1251450"/>
                    <a:pt x="0" y="1022138"/>
                    <a:pt x="0" y="768847"/>
                  </a:cubicBezTo>
                  <a:cubicBezTo>
                    <a:pt x="0" y="452233"/>
                    <a:pt x="162908" y="173087"/>
                    <a:pt x="410686" y="8251"/>
                  </a:cubicBez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4F035170-4A14-4151-8846-40507F4057ED}"/>
                </a:ext>
              </a:extLst>
            </p:cNvPr>
            <p:cNvSpPr txBox="1"/>
            <p:nvPr/>
          </p:nvSpPr>
          <p:spPr>
            <a:xfrm>
              <a:off x="4790863" y="2827454"/>
              <a:ext cx="769826" cy="300082"/>
            </a:xfrm>
            <a:prstGeom prst="rect">
              <a:avLst/>
            </a:prstGeom>
            <a:noFill/>
          </p:spPr>
          <p:txBody>
            <a:bodyPr wrap="none" rtlCol="0">
              <a:spAutoFit/>
            </a:bodyPr>
            <a:lstStyle/>
            <a:p>
              <a:r>
                <a:rPr lang="en-US" b="1" dirty="0">
                  <a:latin typeface="Raleway"/>
                </a:rPr>
                <a:t>Table 1</a:t>
              </a:r>
              <a:endParaRPr lang="en-IN" b="1" dirty="0">
                <a:latin typeface="Raleway"/>
              </a:endParaRPr>
            </a:p>
          </p:txBody>
        </p:sp>
        <p:sp>
          <p:nvSpPr>
            <p:cNvPr id="21" name="TextBox 20">
              <a:extLst>
                <a:ext uri="{FF2B5EF4-FFF2-40B4-BE49-F238E27FC236}">
                  <a16:creationId xmlns:a16="http://schemas.microsoft.com/office/drawing/2014/main" id="{0B719EB0-9B26-43DE-955E-A14B4ED2CDFA}"/>
                </a:ext>
              </a:extLst>
            </p:cNvPr>
            <p:cNvSpPr txBox="1"/>
            <p:nvPr/>
          </p:nvSpPr>
          <p:spPr>
            <a:xfrm>
              <a:off x="6566298" y="2851313"/>
              <a:ext cx="769826" cy="300082"/>
            </a:xfrm>
            <a:prstGeom prst="rect">
              <a:avLst/>
            </a:prstGeom>
            <a:noFill/>
          </p:spPr>
          <p:txBody>
            <a:bodyPr wrap="none" rtlCol="0">
              <a:spAutoFit/>
            </a:bodyPr>
            <a:lstStyle/>
            <a:p>
              <a:r>
                <a:rPr lang="en-US" b="1" dirty="0">
                  <a:latin typeface="Raleway"/>
                </a:rPr>
                <a:t>Table 2</a:t>
              </a:r>
              <a:endParaRPr lang="en-IN" b="1" dirty="0">
                <a:latin typeface="Raleway"/>
              </a:endParaRPr>
            </a:p>
          </p:txBody>
        </p:sp>
      </p:grpSp>
    </p:spTree>
    <p:extLst>
      <p:ext uri="{BB962C8B-B14F-4D97-AF65-F5344CB8AC3E}">
        <p14:creationId xmlns:p14="http://schemas.microsoft.com/office/powerpoint/2010/main" val="6608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latin typeface="Raleway"/>
              </a:rPr>
              <a:t>SELF JOIN</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8013646" cy="1318502"/>
          </a:xfrm>
          <a:prstGeom prst="rect">
            <a:avLst/>
          </a:prstGeom>
        </p:spPr>
        <p:txBody>
          <a:bodyPr wrap="square">
            <a:spAutoFit/>
          </a:bodyPr>
          <a:lstStyle/>
          <a:p>
            <a:pPr marL="285750" indent="-285750">
              <a:lnSpc>
                <a:spcPct val="200000"/>
              </a:lnSpc>
              <a:buFont typeface="Arial" panose="020B0604020202020204" pitchFamily="34" charset="0"/>
              <a:buChar char="•"/>
            </a:pPr>
            <a:r>
              <a:rPr lang="en-US" sz="1400" dirty="0">
                <a:latin typeface="Raleway"/>
              </a:rPr>
              <a:t>Joining a table to itself is called a self join.</a:t>
            </a:r>
          </a:p>
          <a:p>
            <a:pPr marL="285750" indent="-285750">
              <a:lnSpc>
                <a:spcPct val="200000"/>
              </a:lnSpc>
              <a:buFont typeface="Arial" panose="020B0604020202020204" pitchFamily="34" charset="0"/>
              <a:buChar char="•"/>
            </a:pPr>
            <a:r>
              <a:rPr lang="en-US" sz="1400" dirty="0">
                <a:latin typeface="Raleway"/>
              </a:rPr>
              <a:t>It is useful when you want to join one row in a table to another in the same table. </a:t>
            </a:r>
          </a:p>
          <a:p>
            <a:pPr marL="285750" indent="-285750">
              <a:lnSpc>
                <a:spcPct val="200000"/>
              </a:lnSpc>
              <a:buFont typeface="Arial" panose="020B0604020202020204" pitchFamily="34" charset="0"/>
              <a:buChar char="•"/>
            </a:pPr>
            <a:endParaRPr lang="en-US" sz="1400" b="1" dirty="0">
              <a:latin typeface="Raleway"/>
            </a:endParaRPr>
          </a:p>
        </p:txBody>
      </p:sp>
      <p:sp>
        <p:nvSpPr>
          <p:cNvPr id="5" name="Rectangle 4">
            <a:extLst>
              <a:ext uri="{FF2B5EF4-FFF2-40B4-BE49-F238E27FC236}">
                <a16:creationId xmlns:a16="http://schemas.microsoft.com/office/drawing/2014/main" id="{7FD90104-EC0E-464A-8228-4E62C79545DB}"/>
              </a:ext>
            </a:extLst>
          </p:cNvPr>
          <p:cNvSpPr/>
          <p:nvPr/>
        </p:nvSpPr>
        <p:spPr>
          <a:xfrm>
            <a:off x="933878" y="2485513"/>
            <a:ext cx="3824692" cy="842905"/>
          </a:xfrm>
          <a:prstGeom prst="rect">
            <a:avLst/>
          </a:prstGeom>
          <a:ln>
            <a:solidFill>
              <a:schemeClr val="accent2"/>
            </a:solidFill>
          </a:ln>
        </p:spPr>
        <p:txBody>
          <a:bodyPr wrap="none" lIns="72000" tIns="36000" bIns="108000">
            <a:spAutoFit/>
          </a:bodyPr>
          <a:lstStyle/>
          <a:p>
            <a:pPr>
              <a:lnSpc>
                <a:spcPct val="150000"/>
              </a:lnSpc>
            </a:pPr>
            <a:r>
              <a:rPr lang="en-US" sz="1050" b="1" dirty="0">
                <a:latin typeface="Raleway"/>
              </a:rPr>
              <a:t>SQL&gt; select w.name as "Employee", m.name as "Manager“</a:t>
            </a:r>
          </a:p>
          <a:p>
            <a:pPr>
              <a:lnSpc>
                <a:spcPct val="150000"/>
              </a:lnSpc>
            </a:pPr>
            <a:r>
              <a:rPr lang="en-US" sz="1050" b="1" dirty="0">
                <a:latin typeface="Raleway"/>
              </a:rPr>
              <a:t> 2 from employee w join employee m </a:t>
            </a:r>
          </a:p>
          <a:p>
            <a:pPr>
              <a:lnSpc>
                <a:spcPct val="150000"/>
              </a:lnSpc>
            </a:pPr>
            <a:r>
              <a:rPr lang="en-US" sz="1050" b="1" dirty="0">
                <a:latin typeface="Raleway"/>
              </a:rPr>
              <a:t>3 on w.mgr = m.empno; </a:t>
            </a:r>
          </a:p>
        </p:txBody>
      </p:sp>
      <p:sp>
        <p:nvSpPr>
          <p:cNvPr id="10" name="Rectangle 9">
            <a:extLst>
              <a:ext uri="{FF2B5EF4-FFF2-40B4-BE49-F238E27FC236}">
                <a16:creationId xmlns:a16="http://schemas.microsoft.com/office/drawing/2014/main" id="{D1A8E91E-8C6E-499A-ABA5-BE38AABAB63C}"/>
              </a:ext>
            </a:extLst>
          </p:cNvPr>
          <p:cNvSpPr/>
          <p:nvPr/>
        </p:nvSpPr>
        <p:spPr>
          <a:xfrm>
            <a:off x="885389" y="1861135"/>
            <a:ext cx="3917347" cy="53423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latin typeface="Raleway"/>
              </a:rPr>
              <a:t>List employee names along with their manager's name </a:t>
            </a:r>
          </a:p>
        </p:txBody>
      </p:sp>
      <p:sp>
        <p:nvSpPr>
          <p:cNvPr id="14" name="Rectangle 13">
            <a:extLst>
              <a:ext uri="{FF2B5EF4-FFF2-40B4-BE49-F238E27FC236}">
                <a16:creationId xmlns:a16="http://schemas.microsoft.com/office/drawing/2014/main" id="{14432941-FA0B-4C43-AB15-90C03B0C6855}"/>
              </a:ext>
            </a:extLst>
          </p:cNvPr>
          <p:cNvSpPr/>
          <p:nvPr/>
        </p:nvSpPr>
        <p:spPr>
          <a:xfrm>
            <a:off x="933878" y="4042939"/>
            <a:ext cx="3906445" cy="842905"/>
          </a:xfrm>
          <a:prstGeom prst="rect">
            <a:avLst/>
          </a:prstGeom>
          <a:ln>
            <a:solidFill>
              <a:schemeClr val="accent2"/>
            </a:solidFill>
          </a:ln>
        </p:spPr>
        <p:txBody>
          <a:bodyPr wrap="none" lIns="72000" tIns="36000" bIns="108000">
            <a:spAutoFit/>
          </a:bodyPr>
          <a:lstStyle/>
          <a:p>
            <a:pPr>
              <a:lnSpc>
                <a:spcPct val="150000"/>
              </a:lnSpc>
            </a:pPr>
            <a:r>
              <a:rPr lang="en-IN" sz="1050" b="1" dirty="0">
                <a:latin typeface="Raleway"/>
              </a:rPr>
              <a:t>SQL&gt; select w. name as "Employee , m. name as "Manager" </a:t>
            </a:r>
          </a:p>
          <a:p>
            <a:pPr>
              <a:lnSpc>
                <a:spcPct val="150000"/>
              </a:lnSpc>
            </a:pPr>
            <a:r>
              <a:rPr lang="en-IN" sz="1050" b="1" dirty="0">
                <a:latin typeface="Raleway"/>
              </a:rPr>
              <a:t>2 from employee w join employee m </a:t>
            </a:r>
          </a:p>
          <a:p>
            <a:pPr>
              <a:lnSpc>
                <a:spcPct val="150000"/>
              </a:lnSpc>
            </a:pPr>
            <a:r>
              <a:rPr lang="en-IN" sz="1050" b="1" dirty="0">
                <a:latin typeface="Raleway"/>
              </a:rPr>
              <a:t>3 on w.mgr = m.empno and w.salary &gt; m.salary; </a:t>
            </a:r>
            <a:endParaRPr lang="en-US" sz="1050" b="1" dirty="0">
              <a:latin typeface="Raleway"/>
            </a:endParaRPr>
          </a:p>
        </p:txBody>
      </p:sp>
      <p:sp>
        <p:nvSpPr>
          <p:cNvPr id="15" name="Rectangle 14">
            <a:extLst>
              <a:ext uri="{FF2B5EF4-FFF2-40B4-BE49-F238E27FC236}">
                <a16:creationId xmlns:a16="http://schemas.microsoft.com/office/drawing/2014/main" id="{68F707D4-C5DA-4EF8-9155-0C01825E2B8F}"/>
              </a:ext>
            </a:extLst>
          </p:cNvPr>
          <p:cNvSpPr/>
          <p:nvPr/>
        </p:nvSpPr>
        <p:spPr>
          <a:xfrm>
            <a:off x="885389" y="3418561"/>
            <a:ext cx="3917347" cy="53423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latin typeface="Raleway"/>
              </a:rPr>
              <a:t>List employees whose salaries exceed their manager's salary </a:t>
            </a:r>
          </a:p>
        </p:txBody>
      </p:sp>
    </p:spTree>
    <p:extLst>
      <p:ext uri="{BB962C8B-B14F-4D97-AF65-F5344CB8AC3E}">
        <p14:creationId xmlns:p14="http://schemas.microsoft.com/office/powerpoint/2010/main" val="999759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latin typeface="Raleway"/>
              </a:rPr>
              <a:t>NON-EQUI JOIN </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8013646" cy="1749390"/>
          </a:xfrm>
          <a:prstGeom prst="rect">
            <a:avLst/>
          </a:prstGeom>
        </p:spPr>
        <p:txBody>
          <a:bodyPr wrap="square">
            <a:spAutoFit/>
          </a:bodyPr>
          <a:lstStyle/>
          <a:p>
            <a:pPr marL="285750" indent="-285750">
              <a:lnSpc>
                <a:spcPct val="200000"/>
              </a:lnSpc>
              <a:buFont typeface="Arial" panose="020B0604020202020204" pitchFamily="34" charset="0"/>
              <a:buChar char="•"/>
            </a:pPr>
            <a:r>
              <a:rPr lang="en-IN" sz="1400" b="1" dirty="0">
                <a:latin typeface="Raleway"/>
              </a:rPr>
              <a:t>In this join, we need to use only relational operators such as &gt;,&lt;,&gt;=,&lt;=,!= except 1=1 operator. </a:t>
            </a:r>
          </a:p>
          <a:p>
            <a:pPr marL="285750" indent="-285750">
              <a:lnSpc>
                <a:spcPct val="200000"/>
              </a:lnSpc>
              <a:buFont typeface="Arial" panose="020B0604020202020204" pitchFamily="34" charset="0"/>
              <a:buChar char="•"/>
            </a:pPr>
            <a:r>
              <a:rPr lang="en-IN" sz="1400" b="1" dirty="0">
                <a:latin typeface="Raleway"/>
              </a:rPr>
              <a:t>The main advantage of non-equi join is that, even though there is no common column, we can perform the join operation. </a:t>
            </a:r>
          </a:p>
        </p:txBody>
      </p:sp>
      <p:sp>
        <p:nvSpPr>
          <p:cNvPr id="14" name="Rectangle 13">
            <a:extLst>
              <a:ext uri="{FF2B5EF4-FFF2-40B4-BE49-F238E27FC236}">
                <a16:creationId xmlns:a16="http://schemas.microsoft.com/office/drawing/2014/main" id="{14432941-FA0B-4C43-AB15-90C03B0C6855}"/>
              </a:ext>
            </a:extLst>
          </p:cNvPr>
          <p:cNvSpPr/>
          <p:nvPr/>
        </p:nvSpPr>
        <p:spPr>
          <a:xfrm>
            <a:off x="1765351" y="2826258"/>
            <a:ext cx="5273402" cy="600531"/>
          </a:xfrm>
          <a:prstGeom prst="rect">
            <a:avLst/>
          </a:prstGeom>
          <a:ln>
            <a:solidFill>
              <a:schemeClr val="accent2"/>
            </a:solidFill>
          </a:ln>
        </p:spPr>
        <p:txBody>
          <a:bodyPr wrap="square" lIns="72000" tIns="36000" bIns="108000">
            <a:spAutoFit/>
          </a:bodyPr>
          <a:lstStyle/>
          <a:p>
            <a:pPr>
              <a:lnSpc>
                <a:spcPct val="150000"/>
              </a:lnSpc>
            </a:pPr>
            <a:r>
              <a:rPr lang="en-IN" sz="1050" b="1" dirty="0">
                <a:latin typeface="Raleway"/>
              </a:rPr>
              <a:t>SQL&gt; Select e.empno, e.name e.salary s. grade from employee e, salarygrade s </a:t>
            </a:r>
          </a:p>
          <a:p>
            <a:pPr>
              <a:lnSpc>
                <a:spcPct val="150000"/>
              </a:lnSpc>
            </a:pPr>
            <a:r>
              <a:rPr lang="en-IN" sz="1050" b="1" dirty="0">
                <a:latin typeface="Raleway"/>
              </a:rPr>
              <a:t>2 where e.salary BETWEEN s.losai AND hisal; </a:t>
            </a:r>
          </a:p>
        </p:txBody>
      </p:sp>
    </p:spTree>
    <p:extLst>
      <p:ext uri="{BB962C8B-B14F-4D97-AF65-F5344CB8AC3E}">
        <p14:creationId xmlns:p14="http://schemas.microsoft.com/office/powerpoint/2010/main" val="2762247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latin typeface="Raleway"/>
              </a:rPr>
              <a:t>Natural Join </a:t>
            </a:r>
          </a:p>
        </p:txBody>
      </p:sp>
      <p:sp>
        <p:nvSpPr>
          <p:cNvPr id="4" name="Rectangle 3">
            <a:extLst>
              <a:ext uri="{FF2B5EF4-FFF2-40B4-BE49-F238E27FC236}">
                <a16:creationId xmlns:a16="http://schemas.microsoft.com/office/drawing/2014/main" id="{43DDF128-8077-4FB5-8ABB-A72D180E9CFD}"/>
              </a:ext>
            </a:extLst>
          </p:cNvPr>
          <p:cNvSpPr/>
          <p:nvPr/>
        </p:nvSpPr>
        <p:spPr>
          <a:xfrm>
            <a:off x="472328" y="907062"/>
            <a:ext cx="8013646" cy="1318502"/>
          </a:xfrm>
          <a:prstGeom prst="rect">
            <a:avLst/>
          </a:prstGeom>
        </p:spPr>
        <p:txBody>
          <a:bodyPr wrap="square">
            <a:spAutoFit/>
          </a:bodyPr>
          <a:lstStyle/>
          <a:p>
            <a:pPr marL="285750" indent="-285750">
              <a:lnSpc>
                <a:spcPct val="200000"/>
              </a:lnSpc>
              <a:buFont typeface="Arial" panose="020B0604020202020204" pitchFamily="34" charset="0"/>
              <a:buChar char="•"/>
            </a:pPr>
            <a:r>
              <a:rPr lang="en-IN" sz="1400" b="1" dirty="0">
                <a:latin typeface="Raleway"/>
              </a:rPr>
              <a:t>This join was introduced from the Oracle 9i version onwards.</a:t>
            </a:r>
          </a:p>
          <a:p>
            <a:pPr marL="285750" indent="-285750">
              <a:lnSpc>
                <a:spcPct val="200000"/>
              </a:lnSpc>
              <a:buFont typeface="Arial" panose="020B0604020202020204" pitchFamily="34" charset="0"/>
              <a:buChar char="•"/>
            </a:pPr>
            <a:r>
              <a:rPr lang="en-IN" sz="1400" b="1" dirty="0">
                <a:latin typeface="Raleway"/>
              </a:rPr>
              <a:t>Both equi join and natural join are exactly the same as far as the output is concerned.</a:t>
            </a:r>
          </a:p>
          <a:p>
            <a:pPr marL="285750" indent="-285750">
              <a:lnSpc>
                <a:spcPct val="200000"/>
              </a:lnSpc>
              <a:buFont typeface="Arial" panose="020B0604020202020204" pitchFamily="34" charset="0"/>
              <a:buChar char="•"/>
            </a:pPr>
            <a:r>
              <a:rPr lang="en-IN" sz="1400" b="1" dirty="0">
                <a:latin typeface="Raleway"/>
              </a:rPr>
              <a:t>There are three differences between equi join and natural join. </a:t>
            </a:r>
          </a:p>
        </p:txBody>
      </p:sp>
      <p:graphicFrame>
        <p:nvGraphicFramePr>
          <p:cNvPr id="2" name="Diagram 1">
            <a:extLst>
              <a:ext uri="{FF2B5EF4-FFF2-40B4-BE49-F238E27FC236}">
                <a16:creationId xmlns:a16="http://schemas.microsoft.com/office/drawing/2014/main" id="{545B47D3-164A-4C25-8566-73DD76D368FE}"/>
              </a:ext>
            </a:extLst>
          </p:cNvPr>
          <p:cNvGraphicFramePr/>
          <p:nvPr>
            <p:extLst>
              <p:ext uri="{D42A27DB-BD31-4B8C-83A1-F6EECF244321}">
                <p14:modId xmlns:p14="http://schemas.microsoft.com/office/powerpoint/2010/main" val="2853048784"/>
              </p:ext>
            </p:extLst>
          </p:nvPr>
        </p:nvGraphicFramePr>
        <p:xfrm>
          <a:off x="1150832" y="2225564"/>
          <a:ext cx="7335141" cy="187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EFFBD095-3653-4DE7-9AD9-5B2C8831EACC}"/>
              </a:ext>
            </a:extLst>
          </p:cNvPr>
          <p:cNvSpPr txBox="1"/>
          <p:nvPr/>
        </p:nvSpPr>
        <p:spPr>
          <a:xfrm>
            <a:off x="2275364" y="4114447"/>
            <a:ext cx="5029200" cy="358157"/>
          </a:xfrm>
          <a:prstGeom prst="rect">
            <a:avLst/>
          </a:prstGeom>
          <a:ln>
            <a:solidFill>
              <a:schemeClr val="accent2"/>
            </a:solidFill>
          </a:ln>
        </p:spPr>
        <p:txBody>
          <a:bodyPr wrap="square" lIns="72000" tIns="36000" bIns="108000">
            <a:spAutoFit/>
          </a:bodyPr>
          <a:lstStyle>
            <a:defPPr>
              <a:defRPr lang="es-ES_tradnl"/>
            </a:defPPr>
            <a:lvl1pPr>
              <a:lnSpc>
                <a:spcPct val="150000"/>
              </a:lnSpc>
              <a:defRPr sz="1050" b="1">
                <a:latin typeface="Raleway"/>
              </a:defRPr>
            </a:lvl1pPr>
          </a:lstStyle>
          <a:p>
            <a:pPr algn="ctr"/>
            <a:r>
              <a:rPr lang="en-US" dirty="0"/>
              <a:t>Select * from dept natural join dept </a:t>
            </a:r>
          </a:p>
        </p:txBody>
      </p:sp>
    </p:spTree>
    <p:extLst>
      <p:ext uri="{BB962C8B-B14F-4D97-AF65-F5344CB8AC3E}">
        <p14:creationId xmlns:p14="http://schemas.microsoft.com/office/powerpoint/2010/main" val="284087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2362085" y="2283272"/>
            <a:ext cx="5440225" cy="576956"/>
          </a:xfrm>
        </p:spPr>
        <p:txBody>
          <a:bodyPr anchor="ctr"/>
          <a:lstStyle/>
          <a:p>
            <a:pPr algn="ctr"/>
            <a:r>
              <a:rPr lang="en-US" dirty="0"/>
              <a:t>Altering a Database </a:t>
            </a:r>
          </a:p>
        </p:txBody>
      </p:sp>
    </p:spTree>
    <p:extLst>
      <p:ext uri="{BB962C8B-B14F-4D97-AF65-F5344CB8AC3E}">
        <p14:creationId xmlns:p14="http://schemas.microsoft.com/office/powerpoint/2010/main" val="3252252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1873252" y="2283272"/>
            <a:ext cx="5397496" cy="576956"/>
          </a:xfrm>
        </p:spPr>
        <p:txBody>
          <a:bodyPr anchor="ctr"/>
          <a:lstStyle/>
          <a:p>
            <a:pPr algn="ctr"/>
            <a:r>
              <a:rPr lang="en-IN" spc="-130" dirty="0"/>
              <a:t>Quiz</a:t>
            </a:r>
            <a:endParaRPr lang="en-US" dirty="0"/>
          </a:p>
        </p:txBody>
      </p:sp>
    </p:spTree>
    <p:extLst>
      <p:ext uri="{BB962C8B-B14F-4D97-AF65-F5344CB8AC3E}">
        <p14:creationId xmlns:p14="http://schemas.microsoft.com/office/powerpoint/2010/main" val="32925291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Quiz 1</a:t>
            </a:r>
            <a:endParaRPr lang="en-US" dirty="0"/>
          </a:p>
        </p:txBody>
      </p:sp>
      <p:grpSp>
        <p:nvGrpSpPr>
          <p:cNvPr id="4" name="Group 3">
            <a:extLst>
              <a:ext uri="{FF2B5EF4-FFF2-40B4-BE49-F238E27FC236}">
                <a16:creationId xmlns:a16="http://schemas.microsoft.com/office/drawing/2014/main" id="{6C05F9DE-AEE8-4CFB-8A66-EF62095649FA}"/>
              </a:ext>
            </a:extLst>
          </p:cNvPr>
          <p:cNvGrpSpPr/>
          <p:nvPr/>
        </p:nvGrpSpPr>
        <p:grpSpPr>
          <a:xfrm>
            <a:off x="838114" y="1106614"/>
            <a:ext cx="5008107" cy="3496306"/>
            <a:chOff x="838114" y="1106614"/>
            <a:chExt cx="5008107" cy="3496306"/>
          </a:xfrm>
        </p:grpSpPr>
        <p:sp>
          <p:nvSpPr>
            <p:cNvPr id="5" name="Freeform: Shape 4">
              <a:extLst>
                <a:ext uri="{FF2B5EF4-FFF2-40B4-BE49-F238E27FC236}">
                  <a16:creationId xmlns:a16="http://schemas.microsoft.com/office/drawing/2014/main" id="{DD1A3A3D-3C8A-4E37-B141-81D78F7C59EC}"/>
                </a:ext>
              </a:extLst>
            </p:cNvPr>
            <p:cNvSpPr/>
            <p:nvPr/>
          </p:nvSpPr>
          <p:spPr>
            <a:xfrm>
              <a:off x="838114" y="1106614"/>
              <a:ext cx="5008107" cy="631102"/>
            </a:xfrm>
            <a:custGeom>
              <a:avLst/>
              <a:gdLst>
                <a:gd name="connsiteX0" fmla="*/ 0 w 5008107"/>
                <a:gd name="connsiteY0" fmla="*/ 63110 h 631102"/>
                <a:gd name="connsiteX1" fmla="*/ 63110 w 5008107"/>
                <a:gd name="connsiteY1" fmla="*/ 0 h 631102"/>
                <a:gd name="connsiteX2" fmla="*/ 4944997 w 5008107"/>
                <a:gd name="connsiteY2" fmla="*/ 0 h 631102"/>
                <a:gd name="connsiteX3" fmla="*/ 5008107 w 5008107"/>
                <a:gd name="connsiteY3" fmla="*/ 63110 h 631102"/>
                <a:gd name="connsiteX4" fmla="*/ 5008107 w 5008107"/>
                <a:gd name="connsiteY4" fmla="*/ 567992 h 631102"/>
                <a:gd name="connsiteX5" fmla="*/ 4944997 w 5008107"/>
                <a:gd name="connsiteY5" fmla="*/ 631102 h 631102"/>
                <a:gd name="connsiteX6" fmla="*/ 63110 w 5008107"/>
                <a:gd name="connsiteY6" fmla="*/ 631102 h 631102"/>
                <a:gd name="connsiteX7" fmla="*/ 0 w 5008107"/>
                <a:gd name="connsiteY7" fmla="*/ 567992 h 631102"/>
                <a:gd name="connsiteX8" fmla="*/ 0 w 5008107"/>
                <a:gd name="connsiteY8" fmla="*/ 63110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8107" h="631102">
                  <a:moveTo>
                    <a:pt x="0" y="63110"/>
                  </a:moveTo>
                  <a:cubicBezTo>
                    <a:pt x="0" y="28255"/>
                    <a:pt x="28255" y="0"/>
                    <a:pt x="63110" y="0"/>
                  </a:cubicBezTo>
                  <a:lnTo>
                    <a:pt x="4944997" y="0"/>
                  </a:lnTo>
                  <a:cubicBezTo>
                    <a:pt x="4979852" y="0"/>
                    <a:pt x="5008107" y="28255"/>
                    <a:pt x="5008107" y="63110"/>
                  </a:cubicBezTo>
                  <a:lnTo>
                    <a:pt x="5008107" y="567992"/>
                  </a:lnTo>
                  <a:cubicBezTo>
                    <a:pt x="5008107" y="602847"/>
                    <a:pt x="4979852" y="631102"/>
                    <a:pt x="4944997" y="631102"/>
                  </a:cubicBezTo>
                  <a:lnTo>
                    <a:pt x="63110" y="631102"/>
                  </a:lnTo>
                  <a:cubicBezTo>
                    <a:pt x="28255" y="631102"/>
                    <a:pt x="0" y="602847"/>
                    <a:pt x="0" y="567992"/>
                  </a:cubicBezTo>
                  <a:lnTo>
                    <a:pt x="0" y="6311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7064" tIns="64204" rIns="87064" bIns="64204" numCol="1" spcCol="1270" anchor="ctr" anchorCtr="0">
              <a:noAutofit/>
            </a:bodyPr>
            <a:lstStyle/>
            <a:p>
              <a:pPr lvl="0">
                <a:lnSpc>
                  <a:spcPct val="90000"/>
                </a:lnSpc>
                <a:spcBef>
                  <a:spcPct val="0"/>
                </a:spcBef>
                <a:spcAft>
                  <a:spcPct val="35000"/>
                </a:spcAft>
              </a:pPr>
              <a:r>
                <a:rPr lang="en-IN" sz="1400" dirty="0"/>
                <a:t>The ORDER BY clause can only be used in ?</a:t>
              </a:r>
              <a:endParaRPr lang="en-US" sz="1400" dirty="0"/>
            </a:p>
          </p:txBody>
        </p:sp>
        <p:sp>
          <p:nvSpPr>
            <p:cNvPr id="6" name="Rectangle: Rounded Corners 5">
              <a:extLst>
                <a:ext uri="{FF2B5EF4-FFF2-40B4-BE49-F238E27FC236}">
                  <a16:creationId xmlns:a16="http://schemas.microsoft.com/office/drawing/2014/main" id="{A7BF04B5-D7FB-4D0A-994C-57A8863D1184}"/>
                </a:ext>
              </a:extLst>
            </p:cNvPr>
            <p:cNvSpPr/>
            <p:nvPr/>
          </p:nvSpPr>
          <p:spPr>
            <a:xfrm>
              <a:off x="838114" y="1851314"/>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 A</a:t>
              </a:r>
            </a:p>
          </p:txBody>
        </p:sp>
        <p:sp>
          <p:nvSpPr>
            <p:cNvPr id="8" name="Freeform: Shape 7">
              <a:extLst>
                <a:ext uri="{FF2B5EF4-FFF2-40B4-BE49-F238E27FC236}">
                  <a16:creationId xmlns:a16="http://schemas.microsoft.com/office/drawing/2014/main" id="{E635DC9D-9A71-40C8-BF1A-76CB3AA0DBCF}"/>
                </a:ext>
              </a:extLst>
            </p:cNvPr>
            <p:cNvSpPr/>
            <p:nvPr/>
          </p:nvSpPr>
          <p:spPr>
            <a:xfrm>
              <a:off x="1507082" y="1851314"/>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SELECT queries</a:t>
              </a:r>
            </a:p>
          </p:txBody>
        </p:sp>
        <p:sp>
          <p:nvSpPr>
            <p:cNvPr id="10" name="Rectangle: Rounded Corners 9">
              <a:extLst>
                <a:ext uri="{FF2B5EF4-FFF2-40B4-BE49-F238E27FC236}">
                  <a16:creationId xmlns:a16="http://schemas.microsoft.com/office/drawing/2014/main" id="{BA77296D-E0EE-4BF9-9A0A-F1D9C59ED68C}"/>
                </a:ext>
              </a:extLst>
            </p:cNvPr>
            <p:cNvSpPr/>
            <p:nvPr/>
          </p:nvSpPr>
          <p:spPr>
            <a:xfrm>
              <a:off x="838114" y="2558149"/>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B</a:t>
              </a:r>
            </a:p>
          </p:txBody>
        </p:sp>
        <p:sp>
          <p:nvSpPr>
            <p:cNvPr id="11" name="Freeform: Shape 10">
              <a:extLst>
                <a:ext uri="{FF2B5EF4-FFF2-40B4-BE49-F238E27FC236}">
                  <a16:creationId xmlns:a16="http://schemas.microsoft.com/office/drawing/2014/main" id="{E0750776-FA56-43C5-986A-C2499F5D1BE2}"/>
                </a:ext>
              </a:extLst>
            </p:cNvPr>
            <p:cNvSpPr/>
            <p:nvPr/>
          </p:nvSpPr>
          <p:spPr>
            <a:xfrm>
              <a:off x="1507082" y="2558149"/>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INSERT queries</a:t>
              </a:r>
            </a:p>
          </p:txBody>
        </p:sp>
        <p:sp>
          <p:nvSpPr>
            <p:cNvPr id="12" name="Rectangle: Rounded Corners 11">
              <a:extLst>
                <a:ext uri="{FF2B5EF4-FFF2-40B4-BE49-F238E27FC236}">
                  <a16:creationId xmlns:a16="http://schemas.microsoft.com/office/drawing/2014/main" id="{1BE75CAA-164A-419C-BA62-731EC719ABFE}"/>
                </a:ext>
              </a:extLst>
            </p:cNvPr>
            <p:cNvSpPr/>
            <p:nvPr/>
          </p:nvSpPr>
          <p:spPr>
            <a:xfrm>
              <a:off x="838114" y="3264983"/>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C</a:t>
              </a:r>
            </a:p>
          </p:txBody>
        </p:sp>
        <p:sp>
          <p:nvSpPr>
            <p:cNvPr id="14" name="Freeform: Shape 13">
              <a:extLst>
                <a:ext uri="{FF2B5EF4-FFF2-40B4-BE49-F238E27FC236}">
                  <a16:creationId xmlns:a16="http://schemas.microsoft.com/office/drawing/2014/main" id="{5999A350-46C0-4559-8397-3B9B7BB6AC75}"/>
                </a:ext>
              </a:extLst>
            </p:cNvPr>
            <p:cNvSpPr/>
            <p:nvPr/>
          </p:nvSpPr>
          <p:spPr>
            <a:xfrm>
              <a:off x="1507082" y="3264983"/>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GROUP BY queries</a:t>
              </a:r>
            </a:p>
          </p:txBody>
        </p:sp>
        <p:sp>
          <p:nvSpPr>
            <p:cNvPr id="15" name="Rectangle: Rounded Corners 14">
              <a:extLst>
                <a:ext uri="{FF2B5EF4-FFF2-40B4-BE49-F238E27FC236}">
                  <a16:creationId xmlns:a16="http://schemas.microsoft.com/office/drawing/2014/main" id="{44C466FA-94BD-450E-AF0E-1A9255EB53B4}"/>
                </a:ext>
              </a:extLst>
            </p:cNvPr>
            <p:cNvSpPr/>
            <p:nvPr/>
          </p:nvSpPr>
          <p:spPr>
            <a:xfrm>
              <a:off x="838114" y="3971818"/>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D</a:t>
              </a:r>
            </a:p>
          </p:txBody>
        </p:sp>
        <p:sp>
          <p:nvSpPr>
            <p:cNvPr id="16" name="Freeform: Shape 15">
              <a:extLst>
                <a:ext uri="{FF2B5EF4-FFF2-40B4-BE49-F238E27FC236}">
                  <a16:creationId xmlns:a16="http://schemas.microsoft.com/office/drawing/2014/main" id="{451B8A2B-69B8-4DE6-B112-B01EC6AD50A3}"/>
                </a:ext>
              </a:extLst>
            </p:cNvPr>
            <p:cNvSpPr/>
            <p:nvPr/>
          </p:nvSpPr>
          <p:spPr>
            <a:xfrm>
              <a:off x="1507082" y="3971818"/>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HAVING queries</a:t>
              </a:r>
            </a:p>
          </p:txBody>
        </p:sp>
      </p:grpSp>
    </p:spTree>
    <p:extLst>
      <p:ext uri="{BB962C8B-B14F-4D97-AF65-F5344CB8AC3E}">
        <p14:creationId xmlns:p14="http://schemas.microsoft.com/office/powerpoint/2010/main" val="1019760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Quiz 1</a:t>
            </a:r>
            <a:endParaRPr lang="en-US" dirty="0"/>
          </a:p>
        </p:txBody>
      </p:sp>
      <p:grpSp>
        <p:nvGrpSpPr>
          <p:cNvPr id="4" name="Group 3">
            <a:extLst>
              <a:ext uri="{FF2B5EF4-FFF2-40B4-BE49-F238E27FC236}">
                <a16:creationId xmlns:a16="http://schemas.microsoft.com/office/drawing/2014/main" id="{6C05F9DE-AEE8-4CFB-8A66-EF62095649FA}"/>
              </a:ext>
            </a:extLst>
          </p:cNvPr>
          <p:cNvGrpSpPr/>
          <p:nvPr/>
        </p:nvGrpSpPr>
        <p:grpSpPr>
          <a:xfrm>
            <a:off x="838114" y="1106614"/>
            <a:ext cx="5008107" cy="3496306"/>
            <a:chOff x="838114" y="1106614"/>
            <a:chExt cx="5008107" cy="3496306"/>
          </a:xfrm>
        </p:grpSpPr>
        <p:sp>
          <p:nvSpPr>
            <p:cNvPr id="5" name="Freeform: Shape 4">
              <a:extLst>
                <a:ext uri="{FF2B5EF4-FFF2-40B4-BE49-F238E27FC236}">
                  <a16:creationId xmlns:a16="http://schemas.microsoft.com/office/drawing/2014/main" id="{DD1A3A3D-3C8A-4E37-B141-81D78F7C59EC}"/>
                </a:ext>
              </a:extLst>
            </p:cNvPr>
            <p:cNvSpPr/>
            <p:nvPr/>
          </p:nvSpPr>
          <p:spPr>
            <a:xfrm>
              <a:off x="838114" y="1106614"/>
              <a:ext cx="5008107" cy="631102"/>
            </a:xfrm>
            <a:custGeom>
              <a:avLst/>
              <a:gdLst>
                <a:gd name="connsiteX0" fmla="*/ 0 w 5008107"/>
                <a:gd name="connsiteY0" fmla="*/ 63110 h 631102"/>
                <a:gd name="connsiteX1" fmla="*/ 63110 w 5008107"/>
                <a:gd name="connsiteY1" fmla="*/ 0 h 631102"/>
                <a:gd name="connsiteX2" fmla="*/ 4944997 w 5008107"/>
                <a:gd name="connsiteY2" fmla="*/ 0 h 631102"/>
                <a:gd name="connsiteX3" fmla="*/ 5008107 w 5008107"/>
                <a:gd name="connsiteY3" fmla="*/ 63110 h 631102"/>
                <a:gd name="connsiteX4" fmla="*/ 5008107 w 5008107"/>
                <a:gd name="connsiteY4" fmla="*/ 567992 h 631102"/>
                <a:gd name="connsiteX5" fmla="*/ 4944997 w 5008107"/>
                <a:gd name="connsiteY5" fmla="*/ 631102 h 631102"/>
                <a:gd name="connsiteX6" fmla="*/ 63110 w 5008107"/>
                <a:gd name="connsiteY6" fmla="*/ 631102 h 631102"/>
                <a:gd name="connsiteX7" fmla="*/ 0 w 5008107"/>
                <a:gd name="connsiteY7" fmla="*/ 567992 h 631102"/>
                <a:gd name="connsiteX8" fmla="*/ 0 w 5008107"/>
                <a:gd name="connsiteY8" fmla="*/ 63110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8107" h="631102">
                  <a:moveTo>
                    <a:pt x="0" y="63110"/>
                  </a:moveTo>
                  <a:cubicBezTo>
                    <a:pt x="0" y="28255"/>
                    <a:pt x="28255" y="0"/>
                    <a:pt x="63110" y="0"/>
                  </a:cubicBezTo>
                  <a:lnTo>
                    <a:pt x="4944997" y="0"/>
                  </a:lnTo>
                  <a:cubicBezTo>
                    <a:pt x="4979852" y="0"/>
                    <a:pt x="5008107" y="28255"/>
                    <a:pt x="5008107" y="63110"/>
                  </a:cubicBezTo>
                  <a:lnTo>
                    <a:pt x="5008107" y="567992"/>
                  </a:lnTo>
                  <a:cubicBezTo>
                    <a:pt x="5008107" y="602847"/>
                    <a:pt x="4979852" y="631102"/>
                    <a:pt x="4944997" y="631102"/>
                  </a:cubicBezTo>
                  <a:lnTo>
                    <a:pt x="63110" y="631102"/>
                  </a:lnTo>
                  <a:cubicBezTo>
                    <a:pt x="28255" y="631102"/>
                    <a:pt x="0" y="602847"/>
                    <a:pt x="0" y="567992"/>
                  </a:cubicBezTo>
                  <a:lnTo>
                    <a:pt x="0" y="6311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7064" tIns="64204" rIns="87064" bIns="64204" numCol="1" spcCol="1270" anchor="ctr" anchorCtr="0">
              <a:noAutofit/>
            </a:bodyPr>
            <a:lstStyle/>
            <a:p>
              <a:pPr lvl="0">
                <a:lnSpc>
                  <a:spcPct val="90000"/>
                </a:lnSpc>
                <a:spcBef>
                  <a:spcPct val="0"/>
                </a:spcBef>
                <a:spcAft>
                  <a:spcPct val="35000"/>
                </a:spcAft>
              </a:pPr>
              <a:r>
                <a:rPr lang="en-IN" sz="1400" dirty="0"/>
                <a:t>The ORDER BY clause can only be used in ?</a:t>
              </a:r>
              <a:endParaRPr lang="en-US" sz="1400" dirty="0"/>
            </a:p>
          </p:txBody>
        </p:sp>
        <p:sp>
          <p:nvSpPr>
            <p:cNvPr id="6" name="Rectangle: Rounded Corners 5">
              <a:extLst>
                <a:ext uri="{FF2B5EF4-FFF2-40B4-BE49-F238E27FC236}">
                  <a16:creationId xmlns:a16="http://schemas.microsoft.com/office/drawing/2014/main" id="{A7BF04B5-D7FB-4D0A-994C-57A8863D1184}"/>
                </a:ext>
              </a:extLst>
            </p:cNvPr>
            <p:cNvSpPr/>
            <p:nvPr/>
          </p:nvSpPr>
          <p:spPr>
            <a:xfrm>
              <a:off x="838114" y="1851314"/>
              <a:ext cx="631102" cy="631102"/>
            </a:xfrm>
            <a:prstGeom prst="roundRect">
              <a:avLst>
                <a:gd name="adj" fmla="val 16670"/>
              </a:avLst>
            </a:prstGeom>
            <a:solidFill>
              <a:schemeClr val="accent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 A</a:t>
              </a:r>
            </a:p>
          </p:txBody>
        </p:sp>
        <p:sp>
          <p:nvSpPr>
            <p:cNvPr id="8" name="Freeform: Shape 7">
              <a:extLst>
                <a:ext uri="{FF2B5EF4-FFF2-40B4-BE49-F238E27FC236}">
                  <a16:creationId xmlns:a16="http://schemas.microsoft.com/office/drawing/2014/main" id="{E635DC9D-9A71-40C8-BF1A-76CB3AA0DBCF}"/>
                </a:ext>
              </a:extLst>
            </p:cNvPr>
            <p:cNvSpPr/>
            <p:nvPr/>
          </p:nvSpPr>
          <p:spPr>
            <a:xfrm>
              <a:off x="1507082" y="1851314"/>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a:solidFill>
              <a:schemeClr val="accent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SELECT queries</a:t>
              </a:r>
            </a:p>
          </p:txBody>
        </p:sp>
        <p:sp>
          <p:nvSpPr>
            <p:cNvPr id="10" name="Rectangle: Rounded Corners 9">
              <a:extLst>
                <a:ext uri="{FF2B5EF4-FFF2-40B4-BE49-F238E27FC236}">
                  <a16:creationId xmlns:a16="http://schemas.microsoft.com/office/drawing/2014/main" id="{BA77296D-E0EE-4BF9-9A0A-F1D9C59ED68C}"/>
                </a:ext>
              </a:extLst>
            </p:cNvPr>
            <p:cNvSpPr/>
            <p:nvPr/>
          </p:nvSpPr>
          <p:spPr>
            <a:xfrm>
              <a:off x="838114" y="2558149"/>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B</a:t>
              </a:r>
            </a:p>
          </p:txBody>
        </p:sp>
        <p:sp>
          <p:nvSpPr>
            <p:cNvPr id="11" name="Freeform: Shape 10">
              <a:extLst>
                <a:ext uri="{FF2B5EF4-FFF2-40B4-BE49-F238E27FC236}">
                  <a16:creationId xmlns:a16="http://schemas.microsoft.com/office/drawing/2014/main" id="{E0750776-FA56-43C5-986A-C2499F5D1BE2}"/>
                </a:ext>
              </a:extLst>
            </p:cNvPr>
            <p:cNvSpPr/>
            <p:nvPr/>
          </p:nvSpPr>
          <p:spPr>
            <a:xfrm>
              <a:off x="1507082" y="2558149"/>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INSERT queries</a:t>
              </a:r>
            </a:p>
          </p:txBody>
        </p:sp>
        <p:sp>
          <p:nvSpPr>
            <p:cNvPr id="12" name="Rectangle: Rounded Corners 11">
              <a:extLst>
                <a:ext uri="{FF2B5EF4-FFF2-40B4-BE49-F238E27FC236}">
                  <a16:creationId xmlns:a16="http://schemas.microsoft.com/office/drawing/2014/main" id="{1BE75CAA-164A-419C-BA62-731EC719ABFE}"/>
                </a:ext>
              </a:extLst>
            </p:cNvPr>
            <p:cNvSpPr/>
            <p:nvPr/>
          </p:nvSpPr>
          <p:spPr>
            <a:xfrm>
              <a:off x="838114" y="3264983"/>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C</a:t>
              </a:r>
            </a:p>
          </p:txBody>
        </p:sp>
        <p:sp>
          <p:nvSpPr>
            <p:cNvPr id="14" name="Freeform: Shape 13">
              <a:extLst>
                <a:ext uri="{FF2B5EF4-FFF2-40B4-BE49-F238E27FC236}">
                  <a16:creationId xmlns:a16="http://schemas.microsoft.com/office/drawing/2014/main" id="{5999A350-46C0-4559-8397-3B9B7BB6AC75}"/>
                </a:ext>
              </a:extLst>
            </p:cNvPr>
            <p:cNvSpPr/>
            <p:nvPr/>
          </p:nvSpPr>
          <p:spPr>
            <a:xfrm>
              <a:off x="1507082" y="3264983"/>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GROUP BY queries</a:t>
              </a:r>
            </a:p>
          </p:txBody>
        </p:sp>
        <p:sp>
          <p:nvSpPr>
            <p:cNvPr id="15" name="Rectangle: Rounded Corners 14">
              <a:extLst>
                <a:ext uri="{FF2B5EF4-FFF2-40B4-BE49-F238E27FC236}">
                  <a16:creationId xmlns:a16="http://schemas.microsoft.com/office/drawing/2014/main" id="{44C466FA-94BD-450E-AF0E-1A9255EB53B4}"/>
                </a:ext>
              </a:extLst>
            </p:cNvPr>
            <p:cNvSpPr/>
            <p:nvPr/>
          </p:nvSpPr>
          <p:spPr>
            <a:xfrm>
              <a:off x="838114" y="3971818"/>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D</a:t>
              </a:r>
            </a:p>
          </p:txBody>
        </p:sp>
        <p:sp>
          <p:nvSpPr>
            <p:cNvPr id="16" name="Freeform: Shape 15">
              <a:extLst>
                <a:ext uri="{FF2B5EF4-FFF2-40B4-BE49-F238E27FC236}">
                  <a16:creationId xmlns:a16="http://schemas.microsoft.com/office/drawing/2014/main" id="{451B8A2B-69B8-4DE6-B112-B01EC6AD50A3}"/>
                </a:ext>
              </a:extLst>
            </p:cNvPr>
            <p:cNvSpPr/>
            <p:nvPr/>
          </p:nvSpPr>
          <p:spPr>
            <a:xfrm>
              <a:off x="1507082" y="3971818"/>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HAVING queries</a:t>
              </a:r>
            </a:p>
          </p:txBody>
        </p:sp>
      </p:grpSp>
    </p:spTree>
    <p:extLst>
      <p:ext uri="{BB962C8B-B14F-4D97-AF65-F5344CB8AC3E}">
        <p14:creationId xmlns:p14="http://schemas.microsoft.com/office/powerpoint/2010/main" val="807873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Quiz 2</a:t>
            </a:r>
            <a:endParaRPr lang="en-US" dirty="0"/>
          </a:p>
        </p:txBody>
      </p:sp>
      <p:grpSp>
        <p:nvGrpSpPr>
          <p:cNvPr id="4" name="Group 3">
            <a:extLst>
              <a:ext uri="{FF2B5EF4-FFF2-40B4-BE49-F238E27FC236}">
                <a16:creationId xmlns:a16="http://schemas.microsoft.com/office/drawing/2014/main" id="{6C05F9DE-AEE8-4CFB-8A66-EF62095649FA}"/>
              </a:ext>
            </a:extLst>
          </p:cNvPr>
          <p:cNvGrpSpPr/>
          <p:nvPr/>
        </p:nvGrpSpPr>
        <p:grpSpPr>
          <a:xfrm>
            <a:off x="838114" y="1106614"/>
            <a:ext cx="5008107" cy="3496306"/>
            <a:chOff x="838114" y="1106614"/>
            <a:chExt cx="5008107" cy="3496306"/>
          </a:xfrm>
        </p:grpSpPr>
        <p:sp>
          <p:nvSpPr>
            <p:cNvPr id="5" name="Freeform: Shape 4">
              <a:extLst>
                <a:ext uri="{FF2B5EF4-FFF2-40B4-BE49-F238E27FC236}">
                  <a16:creationId xmlns:a16="http://schemas.microsoft.com/office/drawing/2014/main" id="{DD1A3A3D-3C8A-4E37-B141-81D78F7C59EC}"/>
                </a:ext>
              </a:extLst>
            </p:cNvPr>
            <p:cNvSpPr/>
            <p:nvPr/>
          </p:nvSpPr>
          <p:spPr>
            <a:xfrm>
              <a:off x="838114" y="1106614"/>
              <a:ext cx="5008107" cy="631102"/>
            </a:xfrm>
            <a:custGeom>
              <a:avLst/>
              <a:gdLst>
                <a:gd name="connsiteX0" fmla="*/ 0 w 5008107"/>
                <a:gd name="connsiteY0" fmla="*/ 63110 h 631102"/>
                <a:gd name="connsiteX1" fmla="*/ 63110 w 5008107"/>
                <a:gd name="connsiteY1" fmla="*/ 0 h 631102"/>
                <a:gd name="connsiteX2" fmla="*/ 4944997 w 5008107"/>
                <a:gd name="connsiteY2" fmla="*/ 0 h 631102"/>
                <a:gd name="connsiteX3" fmla="*/ 5008107 w 5008107"/>
                <a:gd name="connsiteY3" fmla="*/ 63110 h 631102"/>
                <a:gd name="connsiteX4" fmla="*/ 5008107 w 5008107"/>
                <a:gd name="connsiteY4" fmla="*/ 567992 h 631102"/>
                <a:gd name="connsiteX5" fmla="*/ 4944997 w 5008107"/>
                <a:gd name="connsiteY5" fmla="*/ 631102 h 631102"/>
                <a:gd name="connsiteX6" fmla="*/ 63110 w 5008107"/>
                <a:gd name="connsiteY6" fmla="*/ 631102 h 631102"/>
                <a:gd name="connsiteX7" fmla="*/ 0 w 5008107"/>
                <a:gd name="connsiteY7" fmla="*/ 567992 h 631102"/>
                <a:gd name="connsiteX8" fmla="*/ 0 w 5008107"/>
                <a:gd name="connsiteY8" fmla="*/ 63110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8107" h="631102">
                  <a:moveTo>
                    <a:pt x="0" y="63110"/>
                  </a:moveTo>
                  <a:cubicBezTo>
                    <a:pt x="0" y="28255"/>
                    <a:pt x="28255" y="0"/>
                    <a:pt x="63110" y="0"/>
                  </a:cubicBezTo>
                  <a:lnTo>
                    <a:pt x="4944997" y="0"/>
                  </a:lnTo>
                  <a:cubicBezTo>
                    <a:pt x="4979852" y="0"/>
                    <a:pt x="5008107" y="28255"/>
                    <a:pt x="5008107" y="63110"/>
                  </a:cubicBezTo>
                  <a:lnTo>
                    <a:pt x="5008107" y="567992"/>
                  </a:lnTo>
                  <a:cubicBezTo>
                    <a:pt x="5008107" y="602847"/>
                    <a:pt x="4979852" y="631102"/>
                    <a:pt x="4944997" y="631102"/>
                  </a:cubicBezTo>
                  <a:lnTo>
                    <a:pt x="63110" y="631102"/>
                  </a:lnTo>
                  <a:cubicBezTo>
                    <a:pt x="28255" y="631102"/>
                    <a:pt x="0" y="602847"/>
                    <a:pt x="0" y="567992"/>
                  </a:cubicBezTo>
                  <a:lnTo>
                    <a:pt x="0" y="6311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7064" tIns="64204" rIns="87064" bIns="64204" numCol="1" spcCol="1270" anchor="ctr" anchorCtr="0">
              <a:noAutofit/>
            </a:bodyPr>
            <a:lstStyle/>
            <a:p>
              <a:pPr lvl="0">
                <a:lnSpc>
                  <a:spcPct val="90000"/>
                </a:lnSpc>
                <a:spcBef>
                  <a:spcPct val="0"/>
                </a:spcBef>
                <a:spcAft>
                  <a:spcPct val="35000"/>
                </a:spcAft>
              </a:pPr>
              <a:r>
                <a:rPr lang="en-IN" sz="1400" dirty="0"/>
                <a:t>Select the invalid PL/SQL looping construct ?</a:t>
              </a:r>
              <a:endParaRPr lang="en-US" sz="1400" dirty="0"/>
            </a:p>
          </p:txBody>
        </p:sp>
        <p:sp>
          <p:nvSpPr>
            <p:cNvPr id="6" name="Rectangle: Rounded Corners 5">
              <a:extLst>
                <a:ext uri="{FF2B5EF4-FFF2-40B4-BE49-F238E27FC236}">
                  <a16:creationId xmlns:a16="http://schemas.microsoft.com/office/drawing/2014/main" id="{A7BF04B5-D7FB-4D0A-994C-57A8863D1184}"/>
                </a:ext>
              </a:extLst>
            </p:cNvPr>
            <p:cNvSpPr/>
            <p:nvPr/>
          </p:nvSpPr>
          <p:spPr>
            <a:xfrm>
              <a:off x="838114" y="1851314"/>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 A</a:t>
              </a:r>
            </a:p>
          </p:txBody>
        </p:sp>
        <p:sp>
          <p:nvSpPr>
            <p:cNvPr id="8" name="Freeform: Shape 7">
              <a:extLst>
                <a:ext uri="{FF2B5EF4-FFF2-40B4-BE49-F238E27FC236}">
                  <a16:creationId xmlns:a16="http://schemas.microsoft.com/office/drawing/2014/main" id="{E635DC9D-9A71-40C8-BF1A-76CB3AA0DBCF}"/>
                </a:ext>
              </a:extLst>
            </p:cNvPr>
            <p:cNvSpPr/>
            <p:nvPr/>
          </p:nvSpPr>
          <p:spPr>
            <a:xfrm>
              <a:off x="1507082" y="1851314"/>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WHILE LOOP ... END LOOP;</a:t>
              </a:r>
            </a:p>
          </p:txBody>
        </p:sp>
        <p:sp>
          <p:nvSpPr>
            <p:cNvPr id="10" name="Rectangle: Rounded Corners 9">
              <a:extLst>
                <a:ext uri="{FF2B5EF4-FFF2-40B4-BE49-F238E27FC236}">
                  <a16:creationId xmlns:a16="http://schemas.microsoft.com/office/drawing/2014/main" id="{BA77296D-E0EE-4BF9-9A0A-F1D9C59ED68C}"/>
                </a:ext>
              </a:extLst>
            </p:cNvPr>
            <p:cNvSpPr/>
            <p:nvPr/>
          </p:nvSpPr>
          <p:spPr>
            <a:xfrm>
              <a:off x="838114" y="2558149"/>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B</a:t>
              </a:r>
            </a:p>
          </p:txBody>
        </p:sp>
        <p:sp>
          <p:nvSpPr>
            <p:cNvPr id="11" name="Freeform: Shape 10">
              <a:extLst>
                <a:ext uri="{FF2B5EF4-FFF2-40B4-BE49-F238E27FC236}">
                  <a16:creationId xmlns:a16="http://schemas.microsoft.com/office/drawing/2014/main" id="{E0750776-FA56-43C5-986A-C2499F5D1BE2}"/>
                </a:ext>
              </a:extLst>
            </p:cNvPr>
            <p:cNvSpPr/>
            <p:nvPr/>
          </p:nvSpPr>
          <p:spPr>
            <a:xfrm>
              <a:off x="1507082" y="2558149"/>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FOR rec IN </a:t>
              </a:r>
              <a:r>
                <a:rPr lang="en-IN" sz="1400" dirty="0" err="1"/>
                <a:t>some_cursor</a:t>
              </a:r>
              <a:r>
                <a:rPr lang="en-IN" sz="1400" dirty="0"/>
                <a:t> LOOP ... END LOOP;</a:t>
              </a:r>
            </a:p>
          </p:txBody>
        </p:sp>
        <p:sp>
          <p:nvSpPr>
            <p:cNvPr id="12" name="Rectangle: Rounded Corners 11">
              <a:extLst>
                <a:ext uri="{FF2B5EF4-FFF2-40B4-BE49-F238E27FC236}">
                  <a16:creationId xmlns:a16="http://schemas.microsoft.com/office/drawing/2014/main" id="{1BE75CAA-164A-419C-BA62-731EC719ABFE}"/>
                </a:ext>
              </a:extLst>
            </p:cNvPr>
            <p:cNvSpPr/>
            <p:nvPr/>
          </p:nvSpPr>
          <p:spPr>
            <a:xfrm>
              <a:off x="838114" y="3264983"/>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C</a:t>
              </a:r>
            </a:p>
          </p:txBody>
        </p:sp>
        <p:sp>
          <p:nvSpPr>
            <p:cNvPr id="14" name="Freeform: Shape 13">
              <a:extLst>
                <a:ext uri="{FF2B5EF4-FFF2-40B4-BE49-F238E27FC236}">
                  <a16:creationId xmlns:a16="http://schemas.microsoft.com/office/drawing/2014/main" id="{5999A350-46C0-4559-8397-3B9B7BB6AC75}"/>
                </a:ext>
              </a:extLst>
            </p:cNvPr>
            <p:cNvSpPr/>
            <p:nvPr/>
          </p:nvSpPr>
          <p:spPr>
            <a:xfrm>
              <a:off x="1507082" y="3264983"/>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LOOP ... UNTIL ; END LOOP;</a:t>
              </a:r>
            </a:p>
          </p:txBody>
        </p:sp>
        <p:sp>
          <p:nvSpPr>
            <p:cNvPr id="15" name="Rectangle: Rounded Corners 14">
              <a:extLst>
                <a:ext uri="{FF2B5EF4-FFF2-40B4-BE49-F238E27FC236}">
                  <a16:creationId xmlns:a16="http://schemas.microsoft.com/office/drawing/2014/main" id="{44C466FA-94BD-450E-AF0E-1A9255EB53B4}"/>
                </a:ext>
              </a:extLst>
            </p:cNvPr>
            <p:cNvSpPr/>
            <p:nvPr/>
          </p:nvSpPr>
          <p:spPr>
            <a:xfrm>
              <a:off x="838114" y="3971818"/>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D</a:t>
              </a:r>
            </a:p>
          </p:txBody>
        </p:sp>
        <p:sp>
          <p:nvSpPr>
            <p:cNvPr id="16" name="Freeform: Shape 15">
              <a:extLst>
                <a:ext uri="{FF2B5EF4-FFF2-40B4-BE49-F238E27FC236}">
                  <a16:creationId xmlns:a16="http://schemas.microsoft.com/office/drawing/2014/main" id="{451B8A2B-69B8-4DE6-B112-B01EC6AD50A3}"/>
                </a:ext>
              </a:extLst>
            </p:cNvPr>
            <p:cNvSpPr/>
            <p:nvPr/>
          </p:nvSpPr>
          <p:spPr>
            <a:xfrm>
              <a:off x="1507082" y="3971818"/>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LOOP ... EXIT WHEN ; END LOOP;</a:t>
              </a:r>
            </a:p>
          </p:txBody>
        </p:sp>
      </p:grpSp>
    </p:spTree>
    <p:extLst>
      <p:ext uri="{BB962C8B-B14F-4D97-AF65-F5344CB8AC3E}">
        <p14:creationId xmlns:p14="http://schemas.microsoft.com/office/powerpoint/2010/main" val="9968065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Answer 2</a:t>
            </a:r>
            <a:endParaRPr lang="en-US" dirty="0"/>
          </a:p>
        </p:txBody>
      </p:sp>
      <p:grpSp>
        <p:nvGrpSpPr>
          <p:cNvPr id="4" name="Group 3">
            <a:extLst>
              <a:ext uri="{FF2B5EF4-FFF2-40B4-BE49-F238E27FC236}">
                <a16:creationId xmlns:a16="http://schemas.microsoft.com/office/drawing/2014/main" id="{6C05F9DE-AEE8-4CFB-8A66-EF62095649FA}"/>
              </a:ext>
            </a:extLst>
          </p:cNvPr>
          <p:cNvGrpSpPr/>
          <p:nvPr/>
        </p:nvGrpSpPr>
        <p:grpSpPr>
          <a:xfrm>
            <a:off x="838114" y="1106614"/>
            <a:ext cx="5008107" cy="3496306"/>
            <a:chOff x="838114" y="1106614"/>
            <a:chExt cx="5008107" cy="3496306"/>
          </a:xfrm>
        </p:grpSpPr>
        <p:sp>
          <p:nvSpPr>
            <p:cNvPr id="5" name="Freeform: Shape 4">
              <a:extLst>
                <a:ext uri="{FF2B5EF4-FFF2-40B4-BE49-F238E27FC236}">
                  <a16:creationId xmlns:a16="http://schemas.microsoft.com/office/drawing/2014/main" id="{DD1A3A3D-3C8A-4E37-B141-81D78F7C59EC}"/>
                </a:ext>
              </a:extLst>
            </p:cNvPr>
            <p:cNvSpPr/>
            <p:nvPr/>
          </p:nvSpPr>
          <p:spPr>
            <a:xfrm>
              <a:off x="838114" y="1106614"/>
              <a:ext cx="5008107" cy="631102"/>
            </a:xfrm>
            <a:custGeom>
              <a:avLst/>
              <a:gdLst>
                <a:gd name="connsiteX0" fmla="*/ 0 w 5008107"/>
                <a:gd name="connsiteY0" fmla="*/ 63110 h 631102"/>
                <a:gd name="connsiteX1" fmla="*/ 63110 w 5008107"/>
                <a:gd name="connsiteY1" fmla="*/ 0 h 631102"/>
                <a:gd name="connsiteX2" fmla="*/ 4944997 w 5008107"/>
                <a:gd name="connsiteY2" fmla="*/ 0 h 631102"/>
                <a:gd name="connsiteX3" fmla="*/ 5008107 w 5008107"/>
                <a:gd name="connsiteY3" fmla="*/ 63110 h 631102"/>
                <a:gd name="connsiteX4" fmla="*/ 5008107 w 5008107"/>
                <a:gd name="connsiteY4" fmla="*/ 567992 h 631102"/>
                <a:gd name="connsiteX5" fmla="*/ 4944997 w 5008107"/>
                <a:gd name="connsiteY5" fmla="*/ 631102 h 631102"/>
                <a:gd name="connsiteX6" fmla="*/ 63110 w 5008107"/>
                <a:gd name="connsiteY6" fmla="*/ 631102 h 631102"/>
                <a:gd name="connsiteX7" fmla="*/ 0 w 5008107"/>
                <a:gd name="connsiteY7" fmla="*/ 567992 h 631102"/>
                <a:gd name="connsiteX8" fmla="*/ 0 w 5008107"/>
                <a:gd name="connsiteY8" fmla="*/ 63110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8107" h="631102">
                  <a:moveTo>
                    <a:pt x="0" y="63110"/>
                  </a:moveTo>
                  <a:cubicBezTo>
                    <a:pt x="0" y="28255"/>
                    <a:pt x="28255" y="0"/>
                    <a:pt x="63110" y="0"/>
                  </a:cubicBezTo>
                  <a:lnTo>
                    <a:pt x="4944997" y="0"/>
                  </a:lnTo>
                  <a:cubicBezTo>
                    <a:pt x="4979852" y="0"/>
                    <a:pt x="5008107" y="28255"/>
                    <a:pt x="5008107" y="63110"/>
                  </a:cubicBezTo>
                  <a:lnTo>
                    <a:pt x="5008107" y="567992"/>
                  </a:lnTo>
                  <a:cubicBezTo>
                    <a:pt x="5008107" y="602847"/>
                    <a:pt x="4979852" y="631102"/>
                    <a:pt x="4944997" y="631102"/>
                  </a:cubicBezTo>
                  <a:lnTo>
                    <a:pt x="63110" y="631102"/>
                  </a:lnTo>
                  <a:cubicBezTo>
                    <a:pt x="28255" y="631102"/>
                    <a:pt x="0" y="602847"/>
                    <a:pt x="0" y="567992"/>
                  </a:cubicBezTo>
                  <a:lnTo>
                    <a:pt x="0" y="6311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7064" tIns="64204" rIns="87064" bIns="64204" numCol="1" spcCol="1270" anchor="ctr" anchorCtr="0">
              <a:noAutofit/>
            </a:bodyPr>
            <a:lstStyle/>
            <a:p>
              <a:pPr lvl="0">
                <a:lnSpc>
                  <a:spcPct val="90000"/>
                </a:lnSpc>
                <a:spcBef>
                  <a:spcPct val="0"/>
                </a:spcBef>
                <a:spcAft>
                  <a:spcPct val="35000"/>
                </a:spcAft>
              </a:pPr>
              <a:r>
                <a:rPr lang="en-IN" sz="1400" dirty="0"/>
                <a:t>Select the invalid PL/SQL looping construct ?</a:t>
              </a:r>
              <a:endParaRPr lang="en-US" sz="1400" dirty="0"/>
            </a:p>
          </p:txBody>
        </p:sp>
        <p:sp>
          <p:nvSpPr>
            <p:cNvPr id="6" name="Rectangle: Rounded Corners 5">
              <a:extLst>
                <a:ext uri="{FF2B5EF4-FFF2-40B4-BE49-F238E27FC236}">
                  <a16:creationId xmlns:a16="http://schemas.microsoft.com/office/drawing/2014/main" id="{A7BF04B5-D7FB-4D0A-994C-57A8863D1184}"/>
                </a:ext>
              </a:extLst>
            </p:cNvPr>
            <p:cNvSpPr/>
            <p:nvPr/>
          </p:nvSpPr>
          <p:spPr>
            <a:xfrm>
              <a:off x="838114" y="1851314"/>
              <a:ext cx="631102" cy="631102"/>
            </a:xfrm>
            <a:prstGeom prst="roundRect">
              <a:avLst>
                <a:gd name="adj" fmla="val 16670"/>
              </a:avLst>
            </a:prstGeom>
            <a:solidFill>
              <a:schemeClr val="accent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 A</a:t>
              </a:r>
            </a:p>
          </p:txBody>
        </p:sp>
        <p:sp>
          <p:nvSpPr>
            <p:cNvPr id="8" name="Freeform: Shape 7">
              <a:extLst>
                <a:ext uri="{FF2B5EF4-FFF2-40B4-BE49-F238E27FC236}">
                  <a16:creationId xmlns:a16="http://schemas.microsoft.com/office/drawing/2014/main" id="{E635DC9D-9A71-40C8-BF1A-76CB3AA0DBCF}"/>
                </a:ext>
              </a:extLst>
            </p:cNvPr>
            <p:cNvSpPr/>
            <p:nvPr/>
          </p:nvSpPr>
          <p:spPr>
            <a:xfrm>
              <a:off x="1507082" y="1851314"/>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a:solidFill>
              <a:schemeClr val="accent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WHILE LOOP ... END LOOP;</a:t>
              </a:r>
            </a:p>
          </p:txBody>
        </p:sp>
        <p:sp>
          <p:nvSpPr>
            <p:cNvPr id="10" name="Rectangle: Rounded Corners 9">
              <a:extLst>
                <a:ext uri="{FF2B5EF4-FFF2-40B4-BE49-F238E27FC236}">
                  <a16:creationId xmlns:a16="http://schemas.microsoft.com/office/drawing/2014/main" id="{BA77296D-E0EE-4BF9-9A0A-F1D9C59ED68C}"/>
                </a:ext>
              </a:extLst>
            </p:cNvPr>
            <p:cNvSpPr/>
            <p:nvPr/>
          </p:nvSpPr>
          <p:spPr>
            <a:xfrm>
              <a:off x="838114" y="2558149"/>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B</a:t>
              </a:r>
            </a:p>
          </p:txBody>
        </p:sp>
        <p:sp>
          <p:nvSpPr>
            <p:cNvPr id="11" name="Freeform: Shape 10">
              <a:extLst>
                <a:ext uri="{FF2B5EF4-FFF2-40B4-BE49-F238E27FC236}">
                  <a16:creationId xmlns:a16="http://schemas.microsoft.com/office/drawing/2014/main" id="{E0750776-FA56-43C5-986A-C2499F5D1BE2}"/>
                </a:ext>
              </a:extLst>
            </p:cNvPr>
            <p:cNvSpPr/>
            <p:nvPr/>
          </p:nvSpPr>
          <p:spPr>
            <a:xfrm>
              <a:off x="1507082" y="2558149"/>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FOR rec IN </a:t>
              </a:r>
              <a:r>
                <a:rPr lang="en-IN" sz="1400" dirty="0" err="1"/>
                <a:t>some_cursor</a:t>
              </a:r>
              <a:r>
                <a:rPr lang="en-IN" sz="1400" dirty="0"/>
                <a:t> LOOP ... END LOOP;</a:t>
              </a:r>
            </a:p>
          </p:txBody>
        </p:sp>
        <p:sp>
          <p:nvSpPr>
            <p:cNvPr id="12" name="Rectangle: Rounded Corners 11">
              <a:extLst>
                <a:ext uri="{FF2B5EF4-FFF2-40B4-BE49-F238E27FC236}">
                  <a16:creationId xmlns:a16="http://schemas.microsoft.com/office/drawing/2014/main" id="{1BE75CAA-164A-419C-BA62-731EC719ABFE}"/>
                </a:ext>
              </a:extLst>
            </p:cNvPr>
            <p:cNvSpPr/>
            <p:nvPr/>
          </p:nvSpPr>
          <p:spPr>
            <a:xfrm>
              <a:off x="838114" y="3264983"/>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C</a:t>
              </a:r>
            </a:p>
          </p:txBody>
        </p:sp>
        <p:sp>
          <p:nvSpPr>
            <p:cNvPr id="14" name="Freeform: Shape 13">
              <a:extLst>
                <a:ext uri="{FF2B5EF4-FFF2-40B4-BE49-F238E27FC236}">
                  <a16:creationId xmlns:a16="http://schemas.microsoft.com/office/drawing/2014/main" id="{5999A350-46C0-4559-8397-3B9B7BB6AC75}"/>
                </a:ext>
              </a:extLst>
            </p:cNvPr>
            <p:cNvSpPr/>
            <p:nvPr/>
          </p:nvSpPr>
          <p:spPr>
            <a:xfrm>
              <a:off x="1507082" y="3264983"/>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LOOP ... UNTIL ; END LOOP;</a:t>
              </a:r>
            </a:p>
          </p:txBody>
        </p:sp>
        <p:sp>
          <p:nvSpPr>
            <p:cNvPr id="15" name="Rectangle: Rounded Corners 14">
              <a:extLst>
                <a:ext uri="{FF2B5EF4-FFF2-40B4-BE49-F238E27FC236}">
                  <a16:creationId xmlns:a16="http://schemas.microsoft.com/office/drawing/2014/main" id="{44C466FA-94BD-450E-AF0E-1A9255EB53B4}"/>
                </a:ext>
              </a:extLst>
            </p:cNvPr>
            <p:cNvSpPr/>
            <p:nvPr/>
          </p:nvSpPr>
          <p:spPr>
            <a:xfrm>
              <a:off x="838114" y="3971818"/>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D</a:t>
              </a:r>
            </a:p>
          </p:txBody>
        </p:sp>
        <p:sp>
          <p:nvSpPr>
            <p:cNvPr id="16" name="Freeform: Shape 15">
              <a:extLst>
                <a:ext uri="{FF2B5EF4-FFF2-40B4-BE49-F238E27FC236}">
                  <a16:creationId xmlns:a16="http://schemas.microsoft.com/office/drawing/2014/main" id="{451B8A2B-69B8-4DE6-B112-B01EC6AD50A3}"/>
                </a:ext>
              </a:extLst>
            </p:cNvPr>
            <p:cNvSpPr/>
            <p:nvPr/>
          </p:nvSpPr>
          <p:spPr>
            <a:xfrm>
              <a:off x="1507082" y="3971818"/>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LOOP ... EXIT WHEN ; END LOOP;</a:t>
              </a:r>
            </a:p>
          </p:txBody>
        </p:sp>
      </p:grpSp>
    </p:spTree>
    <p:extLst>
      <p:ext uri="{BB962C8B-B14F-4D97-AF65-F5344CB8AC3E}">
        <p14:creationId xmlns:p14="http://schemas.microsoft.com/office/powerpoint/2010/main" val="3324256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Quiz 3</a:t>
            </a:r>
            <a:endParaRPr lang="en-US" dirty="0"/>
          </a:p>
        </p:txBody>
      </p:sp>
      <p:grpSp>
        <p:nvGrpSpPr>
          <p:cNvPr id="4" name="Group 3">
            <a:extLst>
              <a:ext uri="{FF2B5EF4-FFF2-40B4-BE49-F238E27FC236}">
                <a16:creationId xmlns:a16="http://schemas.microsoft.com/office/drawing/2014/main" id="{6C05F9DE-AEE8-4CFB-8A66-EF62095649FA}"/>
              </a:ext>
            </a:extLst>
          </p:cNvPr>
          <p:cNvGrpSpPr/>
          <p:nvPr/>
        </p:nvGrpSpPr>
        <p:grpSpPr>
          <a:xfrm>
            <a:off x="838114" y="1106614"/>
            <a:ext cx="5008107" cy="3496306"/>
            <a:chOff x="838114" y="1106614"/>
            <a:chExt cx="5008107" cy="3496306"/>
          </a:xfrm>
        </p:grpSpPr>
        <p:sp>
          <p:nvSpPr>
            <p:cNvPr id="5" name="Freeform: Shape 4">
              <a:extLst>
                <a:ext uri="{FF2B5EF4-FFF2-40B4-BE49-F238E27FC236}">
                  <a16:creationId xmlns:a16="http://schemas.microsoft.com/office/drawing/2014/main" id="{DD1A3A3D-3C8A-4E37-B141-81D78F7C59EC}"/>
                </a:ext>
              </a:extLst>
            </p:cNvPr>
            <p:cNvSpPr/>
            <p:nvPr/>
          </p:nvSpPr>
          <p:spPr>
            <a:xfrm>
              <a:off x="838114" y="1106614"/>
              <a:ext cx="5008107" cy="631102"/>
            </a:xfrm>
            <a:custGeom>
              <a:avLst/>
              <a:gdLst>
                <a:gd name="connsiteX0" fmla="*/ 0 w 5008107"/>
                <a:gd name="connsiteY0" fmla="*/ 63110 h 631102"/>
                <a:gd name="connsiteX1" fmla="*/ 63110 w 5008107"/>
                <a:gd name="connsiteY1" fmla="*/ 0 h 631102"/>
                <a:gd name="connsiteX2" fmla="*/ 4944997 w 5008107"/>
                <a:gd name="connsiteY2" fmla="*/ 0 h 631102"/>
                <a:gd name="connsiteX3" fmla="*/ 5008107 w 5008107"/>
                <a:gd name="connsiteY3" fmla="*/ 63110 h 631102"/>
                <a:gd name="connsiteX4" fmla="*/ 5008107 w 5008107"/>
                <a:gd name="connsiteY4" fmla="*/ 567992 h 631102"/>
                <a:gd name="connsiteX5" fmla="*/ 4944997 w 5008107"/>
                <a:gd name="connsiteY5" fmla="*/ 631102 h 631102"/>
                <a:gd name="connsiteX6" fmla="*/ 63110 w 5008107"/>
                <a:gd name="connsiteY6" fmla="*/ 631102 h 631102"/>
                <a:gd name="connsiteX7" fmla="*/ 0 w 5008107"/>
                <a:gd name="connsiteY7" fmla="*/ 567992 h 631102"/>
                <a:gd name="connsiteX8" fmla="*/ 0 w 5008107"/>
                <a:gd name="connsiteY8" fmla="*/ 63110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8107" h="631102">
                  <a:moveTo>
                    <a:pt x="0" y="63110"/>
                  </a:moveTo>
                  <a:cubicBezTo>
                    <a:pt x="0" y="28255"/>
                    <a:pt x="28255" y="0"/>
                    <a:pt x="63110" y="0"/>
                  </a:cubicBezTo>
                  <a:lnTo>
                    <a:pt x="4944997" y="0"/>
                  </a:lnTo>
                  <a:cubicBezTo>
                    <a:pt x="4979852" y="0"/>
                    <a:pt x="5008107" y="28255"/>
                    <a:pt x="5008107" y="63110"/>
                  </a:cubicBezTo>
                  <a:lnTo>
                    <a:pt x="5008107" y="567992"/>
                  </a:lnTo>
                  <a:cubicBezTo>
                    <a:pt x="5008107" y="602847"/>
                    <a:pt x="4979852" y="631102"/>
                    <a:pt x="4944997" y="631102"/>
                  </a:cubicBezTo>
                  <a:lnTo>
                    <a:pt x="63110" y="631102"/>
                  </a:lnTo>
                  <a:cubicBezTo>
                    <a:pt x="28255" y="631102"/>
                    <a:pt x="0" y="602847"/>
                    <a:pt x="0" y="567992"/>
                  </a:cubicBezTo>
                  <a:lnTo>
                    <a:pt x="0" y="6311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7064" tIns="64204" rIns="87064" bIns="64204" numCol="1" spcCol="1270" anchor="ctr" anchorCtr="0">
              <a:noAutofit/>
            </a:bodyPr>
            <a:lstStyle/>
            <a:p>
              <a:pPr lvl="0">
                <a:lnSpc>
                  <a:spcPct val="90000"/>
                </a:lnSpc>
                <a:spcBef>
                  <a:spcPct val="0"/>
                </a:spcBef>
                <a:spcAft>
                  <a:spcPct val="35000"/>
                </a:spcAft>
              </a:pPr>
              <a:r>
                <a:rPr lang="en-IN" sz="1400" dirty="0"/>
                <a:t>Which of the following way or ways before is/are correct to insert DATE in a table?</a:t>
              </a:r>
              <a:endParaRPr lang="en-US" sz="1400" dirty="0"/>
            </a:p>
          </p:txBody>
        </p:sp>
        <p:sp>
          <p:nvSpPr>
            <p:cNvPr id="6" name="Rectangle: Rounded Corners 5">
              <a:extLst>
                <a:ext uri="{FF2B5EF4-FFF2-40B4-BE49-F238E27FC236}">
                  <a16:creationId xmlns:a16="http://schemas.microsoft.com/office/drawing/2014/main" id="{A7BF04B5-D7FB-4D0A-994C-57A8863D1184}"/>
                </a:ext>
              </a:extLst>
            </p:cNvPr>
            <p:cNvSpPr/>
            <p:nvPr/>
          </p:nvSpPr>
          <p:spPr>
            <a:xfrm>
              <a:off x="838114" y="1851314"/>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 A</a:t>
              </a:r>
            </a:p>
          </p:txBody>
        </p:sp>
        <p:sp>
          <p:nvSpPr>
            <p:cNvPr id="8" name="Freeform: Shape 7">
              <a:extLst>
                <a:ext uri="{FF2B5EF4-FFF2-40B4-BE49-F238E27FC236}">
                  <a16:creationId xmlns:a16="http://schemas.microsoft.com/office/drawing/2014/main" id="{E635DC9D-9A71-40C8-BF1A-76CB3AA0DBCF}"/>
                </a:ext>
              </a:extLst>
            </p:cNvPr>
            <p:cNvSpPr/>
            <p:nvPr/>
          </p:nvSpPr>
          <p:spPr>
            <a:xfrm>
              <a:off x="1507082" y="1851314"/>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insert into Employee(</a:t>
              </a:r>
              <a:r>
                <a:rPr lang="en-IN" sz="1400" dirty="0" err="1"/>
                <a:t>Start_Date</a:t>
              </a:r>
              <a:r>
                <a:rPr lang="en-IN" sz="1400" dirty="0"/>
                <a:t>) values ('05-FEB-2020')</a:t>
              </a:r>
            </a:p>
          </p:txBody>
        </p:sp>
        <p:sp>
          <p:nvSpPr>
            <p:cNvPr id="10" name="Rectangle: Rounded Corners 9">
              <a:extLst>
                <a:ext uri="{FF2B5EF4-FFF2-40B4-BE49-F238E27FC236}">
                  <a16:creationId xmlns:a16="http://schemas.microsoft.com/office/drawing/2014/main" id="{BA77296D-E0EE-4BF9-9A0A-F1D9C59ED68C}"/>
                </a:ext>
              </a:extLst>
            </p:cNvPr>
            <p:cNvSpPr/>
            <p:nvPr/>
          </p:nvSpPr>
          <p:spPr>
            <a:xfrm>
              <a:off x="838114" y="2558149"/>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B</a:t>
              </a:r>
            </a:p>
          </p:txBody>
        </p:sp>
        <p:sp>
          <p:nvSpPr>
            <p:cNvPr id="11" name="Freeform: Shape 10">
              <a:extLst>
                <a:ext uri="{FF2B5EF4-FFF2-40B4-BE49-F238E27FC236}">
                  <a16:creationId xmlns:a16="http://schemas.microsoft.com/office/drawing/2014/main" id="{E0750776-FA56-43C5-986A-C2499F5D1BE2}"/>
                </a:ext>
              </a:extLst>
            </p:cNvPr>
            <p:cNvSpPr/>
            <p:nvPr/>
          </p:nvSpPr>
          <p:spPr>
            <a:xfrm>
              <a:off x="1507082" y="2558149"/>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insert into Employee(</a:t>
              </a:r>
              <a:r>
                <a:rPr lang="en-IN" sz="1400" dirty="0" err="1"/>
                <a:t>Start_Date</a:t>
              </a:r>
              <a:r>
                <a:rPr lang="en-IN" sz="1400" dirty="0"/>
                <a:t>) values ('FEB-05-2020')</a:t>
              </a:r>
            </a:p>
          </p:txBody>
        </p:sp>
        <p:sp>
          <p:nvSpPr>
            <p:cNvPr id="12" name="Rectangle: Rounded Corners 11">
              <a:extLst>
                <a:ext uri="{FF2B5EF4-FFF2-40B4-BE49-F238E27FC236}">
                  <a16:creationId xmlns:a16="http://schemas.microsoft.com/office/drawing/2014/main" id="{1BE75CAA-164A-419C-BA62-731EC719ABFE}"/>
                </a:ext>
              </a:extLst>
            </p:cNvPr>
            <p:cNvSpPr/>
            <p:nvPr/>
          </p:nvSpPr>
          <p:spPr>
            <a:xfrm>
              <a:off x="838114" y="3264983"/>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C</a:t>
              </a:r>
            </a:p>
          </p:txBody>
        </p:sp>
        <p:sp>
          <p:nvSpPr>
            <p:cNvPr id="14" name="Freeform: Shape 13">
              <a:extLst>
                <a:ext uri="{FF2B5EF4-FFF2-40B4-BE49-F238E27FC236}">
                  <a16:creationId xmlns:a16="http://schemas.microsoft.com/office/drawing/2014/main" id="{5999A350-46C0-4559-8397-3B9B7BB6AC75}"/>
                </a:ext>
              </a:extLst>
            </p:cNvPr>
            <p:cNvSpPr/>
            <p:nvPr/>
          </p:nvSpPr>
          <p:spPr>
            <a:xfrm>
              <a:off x="1507082" y="3264983"/>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Both a and b</a:t>
              </a:r>
            </a:p>
          </p:txBody>
        </p:sp>
        <p:sp>
          <p:nvSpPr>
            <p:cNvPr id="15" name="Rectangle: Rounded Corners 14">
              <a:extLst>
                <a:ext uri="{FF2B5EF4-FFF2-40B4-BE49-F238E27FC236}">
                  <a16:creationId xmlns:a16="http://schemas.microsoft.com/office/drawing/2014/main" id="{44C466FA-94BD-450E-AF0E-1A9255EB53B4}"/>
                </a:ext>
              </a:extLst>
            </p:cNvPr>
            <p:cNvSpPr/>
            <p:nvPr/>
          </p:nvSpPr>
          <p:spPr>
            <a:xfrm>
              <a:off x="838114" y="3971818"/>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D</a:t>
              </a:r>
            </a:p>
          </p:txBody>
        </p:sp>
        <p:sp>
          <p:nvSpPr>
            <p:cNvPr id="16" name="Freeform: Shape 15">
              <a:extLst>
                <a:ext uri="{FF2B5EF4-FFF2-40B4-BE49-F238E27FC236}">
                  <a16:creationId xmlns:a16="http://schemas.microsoft.com/office/drawing/2014/main" id="{451B8A2B-69B8-4DE6-B112-B01EC6AD50A3}"/>
                </a:ext>
              </a:extLst>
            </p:cNvPr>
            <p:cNvSpPr/>
            <p:nvPr/>
          </p:nvSpPr>
          <p:spPr>
            <a:xfrm>
              <a:off x="1507082" y="3971818"/>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None of the above</a:t>
              </a:r>
            </a:p>
          </p:txBody>
        </p:sp>
      </p:grpSp>
    </p:spTree>
    <p:extLst>
      <p:ext uri="{BB962C8B-B14F-4D97-AF65-F5344CB8AC3E}">
        <p14:creationId xmlns:p14="http://schemas.microsoft.com/office/powerpoint/2010/main" val="256097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Answer 3</a:t>
            </a:r>
            <a:endParaRPr lang="en-US" dirty="0"/>
          </a:p>
        </p:txBody>
      </p:sp>
      <p:grpSp>
        <p:nvGrpSpPr>
          <p:cNvPr id="4" name="Group 3">
            <a:extLst>
              <a:ext uri="{FF2B5EF4-FFF2-40B4-BE49-F238E27FC236}">
                <a16:creationId xmlns:a16="http://schemas.microsoft.com/office/drawing/2014/main" id="{6C05F9DE-AEE8-4CFB-8A66-EF62095649FA}"/>
              </a:ext>
            </a:extLst>
          </p:cNvPr>
          <p:cNvGrpSpPr/>
          <p:nvPr/>
        </p:nvGrpSpPr>
        <p:grpSpPr>
          <a:xfrm>
            <a:off x="838114" y="1106614"/>
            <a:ext cx="5008107" cy="3496306"/>
            <a:chOff x="838114" y="1106614"/>
            <a:chExt cx="5008107" cy="3496306"/>
          </a:xfrm>
        </p:grpSpPr>
        <p:sp>
          <p:nvSpPr>
            <p:cNvPr id="5" name="Freeform: Shape 4">
              <a:extLst>
                <a:ext uri="{FF2B5EF4-FFF2-40B4-BE49-F238E27FC236}">
                  <a16:creationId xmlns:a16="http://schemas.microsoft.com/office/drawing/2014/main" id="{DD1A3A3D-3C8A-4E37-B141-81D78F7C59EC}"/>
                </a:ext>
              </a:extLst>
            </p:cNvPr>
            <p:cNvSpPr/>
            <p:nvPr/>
          </p:nvSpPr>
          <p:spPr>
            <a:xfrm>
              <a:off x="838114" y="1106614"/>
              <a:ext cx="5008107" cy="631102"/>
            </a:xfrm>
            <a:custGeom>
              <a:avLst/>
              <a:gdLst>
                <a:gd name="connsiteX0" fmla="*/ 0 w 5008107"/>
                <a:gd name="connsiteY0" fmla="*/ 63110 h 631102"/>
                <a:gd name="connsiteX1" fmla="*/ 63110 w 5008107"/>
                <a:gd name="connsiteY1" fmla="*/ 0 h 631102"/>
                <a:gd name="connsiteX2" fmla="*/ 4944997 w 5008107"/>
                <a:gd name="connsiteY2" fmla="*/ 0 h 631102"/>
                <a:gd name="connsiteX3" fmla="*/ 5008107 w 5008107"/>
                <a:gd name="connsiteY3" fmla="*/ 63110 h 631102"/>
                <a:gd name="connsiteX4" fmla="*/ 5008107 w 5008107"/>
                <a:gd name="connsiteY4" fmla="*/ 567992 h 631102"/>
                <a:gd name="connsiteX5" fmla="*/ 4944997 w 5008107"/>
                <a:gd name="connsiteY5" fmla="*/ 631102 h 631102"/>
                <a:gd name="connsiteX6" fmla="*/ 63110 w 5008107"/>
                <a:gd name="connsiteY6" fmla="*/ 631102 h 631102"/>
                <a:gd name="connsiteX7" fmla="*/ 0 w 5008107"/>
                <a:gd name="connsiteY7" fmla="*/ 567992 h 631102"/>
                <a:gd name="connsiteX8" fmla="*/ 0 w 5008107"/>
                <a:gd name="connsiteY8" fmla="*/ 63110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8107" h="631102">
                  <a:moveTo>
                    <a:pt x="0" y="63110"/>
                  </a:moveTo>
                  <a:cubicBezTo>
                    <a:pt x="0" y="28255"/>
                    <a:pt x="28255" y="0"/>
                    <a:pt x="63110" y="0"/>
                  </a:cubicBezTo>
                  <a:lnTo>
                    <a:pt x="4944997" y="0"/>
                  </a:lnTo>
                  <a:cubicBezTo>
                    <a:pt x="4979852" y="0"/>
                    <a:pt x="5008107" y="28255"/>
                    <a:pt x="5008107" y="63110"/>
                  </a:cubicBezTo>
                  <a:lnTo>
                    <a:pt x="5008107" y="567992"/>
                  </a:lnTo>
                  <a:cubicBezTo>
                    <a:pt x="5008107" y="602847"/>
                    <a:pt x="4979852" y="631102"/>
                    <a:pt x="4944997" y="631102"/>
                  </a:cubicBezTo>
                  <a:lnTo>
                    <a:pt x="63110" y="631102"/>
                  </a:lnTo>
                  <a:cubicBezTo>
                    <a:pt x="28255" y="631102"/>
                    <a:pt x="0" y="602847"/>
                    <a:pt x="0" y="567992"/>
                  </a:cubicBezTo>
                  <a:lnTo>
                    <a:pt x="0" y="6311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7064" tIns="64204" rIns="87064" bIns="64204" numCol="1" spcCol="1270" anchor="ctr" anchorCtr="0">
              <a:noAutofit/>
            </a:bodyPr>
            <a:lstStyle/>
            <a:p>
              <a:pPr lvl="0">
                <a:lnSpc>
                  <a:spcPct val="90000"/>
                </a:lnSpc>
                <a:spcBef>
                  <a:spcPct val="0"/>
                </a:spcBef>
                <a:spcAft>
                  <a:spcPct val="35000"/>
                </a:spcAft>
              </a:pPr>
              <a:r>
                <a:rPr lang="en-IN" sz="1400" dirty="0"/>
                <a:t>Which of the following way or ways before is/are correct to insert DATE in a table?</a:t>
              </a:r>
              <a:endParaRPr lang="en-US" sz="1400" dirty="0"/>
            </a:p>
          </p:txBody>
        </p:sp>
        <p:sp>
          <p:nvSpPr>
            <p:cNvPr id="6" name="Rectangle: Rounded Corners 5">
              <a:extLst>
                <a:ext uri="{FF2B5EF4-FFF2-40B4-BE49-F238E27FC236}">
                  <a16:creationId xmlns:a16="http://schemas.microsoft.com/office/drawing/2014/main" id="{A7BF04B5-D7FB-4D0A-994C-57A8863D1184}"/>
                </a:ext>
              </a:extLst>
            </p:cNvPr>
            <p:cNvSpPr/>
            <p:nvPr/>
          </p:nvSpPr>
          <p:spPr>
            <a:xfrm>
              <a:off x="838114" y="1851314"/>
              <a:ext cx="631102" cy="631102"/>
            </a:xfrm>
            <a:prstGeom prst="roundRect">
              <a:avLst>
                <a:gd name="adj" fmla="val 16670"/>
              </a:avLst>
            </a:prstGeom>
            <a:solidFill>
              <a:schemeClr val="accent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 A</a:t>
              </a:r>
            </a:p>
          </p:txBody>
        </p:sp>
        <p:sp>
          <p:nvSpPr>
            <p:cNvPr id="8" name="Freeform: Shape 7">
              <a:extLst>
                <a:ext uri="{FF2B5EF4-FFF2-40B4-BE49-F238E27FC236}">
                  <a16:creationId xmlns:a16="http://schemas.microsoft.com/office/drawing/2014/main" id="{E635DC9D-9A71-40C8-BF1A-76CB3AA0DBCF}"/>
                </a:ext>
              </a:extLst>
            </p:cNvPr>
            <p:cNvSpPr/>
            <p:nvPr/>
          </p:nvSpPr>
          <p:spPr>
            <a:xfrm>
              <a:off x="1507082" y="1851314"/>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a:solidFill>
              <a:schemeClr val="accent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insert into Employee(</a:t>
              </a:r>
              <a:r>
                <a:rPr lang="en-IN" sz="1400" dirty="0" err="1"/>
                <a:t>Start_Date</a:t>
              </a:r>
              <a:r>
                <a:rPr lang="en-IN" sz="1400" dirty="0"/>
                <a:t>) values ('05-FEB-2020')</a:t>
              </a:r>
            </a:p>
          </p:txBody>
        </p:sp>
        <p:sp>
          <p:nvSpPr>
            <p:cNvPr id="10" name="Rectangle: Rounded Corners 9">
              <a:extLst>
                <a:ext uri="{FF2B5EF4-FFF2-40B4-BE49-F238E27FC236}">
                  <a16:creationId xmlns:a16="http://schemas.microsoft.com/office/drawing/2014/main" id="{BA77296D-E0EE-4BF9-9A0A-F1D9C59ED68C}"/>
                </a:ext>
              </a:extLst>
            </p:cNvPr>
            <p:cNvSpPr/>
            <p:nvPr/>
          </p:nvSpPr>
          <p:spPr>
            <a:xfrm>
              <a:off x="838114" y="2558149"/>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B</a:t>
              </a:r>
            </a:p>
          </p:txBody>
        </p:sp>
        <p:sp>
          <p:nvSpPr>
            <p:cNvPr id="11" name="Freeform: Shape 10">
              <a:extLst>
                <a:ext uri="{FF2B5EF4-FFF2-40B4-BE49-F238E27FC236}">
                  <a16:creationId xmlns:a16="http://schemas.microsoft.com/office/drawing/2014/main" id="{E0750776-FA56-43C5-986A-C2499F5D1BE2}"/>
                </a:ext>
              </a:extLst>
            </p:cNvPr>
            <p:cNvSpPr/>
            <p:nvPr/>
          </p:nvSpPr>
          <p:spPr>
            <a:xfrm>
              <a:off x="1507082" y="2558149"/>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insert into Employee(</a:t>
              </a:r>
              <a:r>
                <a:rPr lang="en-IN" sz="1400" dirty="0" err="1"/>
                <a:t>Start_Date</a:t>
              </a:r>
              <a:r>
                <a:rPr lang="en-IN" sz="1400" dirty="0"/>
                <a:t>) values ('FEB-05-2020')</a:t>
              </a:r>
            </a:p>
          </p:txBody>
        </p:sp>
        <p:sp>
          <p:nvSpPr>
            <p:cNvPr id="12" name="Rectangle: Rounded Corners 11">
              <a:extLst>
                <a:ext uri="{FF2B5EF4-FFF2-40B4-BE49-F238E27FC236}">
                  <a16:creationId xmlns:a16="http://schemas.microsoft.com/office/drawing/2014/main" id="{1BE75CAA-164A-419C-BA62-731EC719ABFE}"/>
                </a:ext>
              </a:extLst>
            </p:cNvPr>
            <p:cNvSpPr/>
            <p:nvPr/>
          </p:nvSpPr>
          <p:spPr>
            <a:xfrm>
              <a:off x="838114" y="3264983"/>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C</a:t>
              </a:r>
            </a:p>
          </p:txBody>
        </p:sp>
        <p:sp>
          <p:nvSpPr>
            <p:cNvPr id="14" name="Freeform: Shape 13">
              <a:extLst>
                <a:ext uri="{FF2B5EF4-FFF2-40B4-BE49-F238E27FC236}">
                  <a16:creationId xmlns:a16="http://schemas.microsoft.com/office/drawing/2014/main" id="{5999A350-46C0-4559-8397-3B9B7BB6AC75}"/>
                </a:ext>
              </a:extLst>
            </p:cNvPr>
            <p:cNvSpPr/>
            <p:nvPr/>
          </p:nvSpPr>
          <p:spPr>
            <a:xfrm>
              <a:off x="1507082" y="3264983"/>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Both a and b</a:t>
              </a:r>
            </a:p>
          </p:txBody>
        </p:sp>
        <p:sp>
          <p:nvSpPr>
            <p:cNvPr id="15" name="Rectangle: Rounded Corners 14">
              <a:extLst>
                <a:ext uri="{FF2B5EF4-FFF2-40B4-BE49-F238E27FC236}">
                  <a16:creationId xmlns:a16="http://schemas.microsoft.com/office/drawing/2014/main" id="{44C466FA-94BD-450E-AF0E-1A9255EB53B4}"/>
                </a:ext>
              </a:extLst>
            </p:cNvPr>
            <p:cNvSpPr/>
            <p:nvPr/>
          </p:nvSpPr>
          <p:spPr>
            <a:xfrm>
              <a:off x="838114" y="3971818"/>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D</a:t>
              </a:r>
            </a:p>
          </p:txBody>
        </p:sp>
        <p:sp>
          <p:nvSpPr>
            <p:cNvPr id="16" name="Freeform: Shape 15">
              <a:extLst>
                <a:ext uri="{FF2B5EF4-FFF2-40B4-BE49-F238E27FC236}">
                  <a16:creationId xmlns:a16="http://schemas.microsoft.com/office/drawing/2014/main" id="{451B8A2B-69B8-4DE6-B112-B01EC6AD50A3}"/>
                </a:ext>
              </a:extLst>
            </p:cNvPr>
            <p:cNvSpPr/>
            <p:nvPr/>
          </p:nvSpPr>
          <p:spPr>
            <a:xfrm>
              <a:off x="1507082" y="3971818"/>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None of the above</a:t>
              </a:r>
            </a:p>
          </p:txBody>
        </p:sp>
      </p:grpSp>
    </p:spTree>
    <p:extLst>
      <p:ext uri="{BB962C8B-B14F-4D97-AF65-F5344CB8AC3E}">
        <p14:creationId xmlns:p14="http://schemas.microsoft.com/office/powerpoint/2010/main" val="3792931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Quiz 4</a:t>
            </a:r>
            <a:endParaRPr lang="en-US" dirty="0"/>
          </a:p>
        </p:txBody>
      </p:sp>
      <p:grpSp>
        <p:nvGrpSpPr>
          <p:cNvPr id="4" name="Group 3">
            <a:extLst>
              <a:ext uri="{FF2B5EF4-FFF2-40B4-BE49-F238E27FC236}">
                <a16:creationId xmlns:a16="http://schemas.microsoft.com/office/drawing/2014/main" id="{6C05F9DE-AEE8-4CFB-8A66-EF62095649FA}"/>
              </a:ext>
            </a:extLst>
          </p:cNvPr>
          <p:cNvGrpSpPr/>
          <p:nvPr/>
        </p:nvGrpSpPr>
        <p:grpSpPr>
          <a:xfrm>
            <a:off x="838114" y="1106614"/>
            <a:ext cx="8058058" cy="3496306"/>
            <a:chOff x="838114" y="1106614"/>
            <a:chExt cx="8058058" cy="3496306"/>
          </a:xfrm>
        </p:grpSpPr>
        <p:sp>
          <p:nvSpPr>
            <p:cNvPr id="5" name="Freeform: Shape 4">
              <a:extLst>
                <a:ext uri="{FF2B5EF4-FFF2-40B4-BE49-F238E27FC236}">
                  <a16:creationId xmlns:a16="http://schemas.microsoft.com/office/drawing/2014/main" id="{DD1A3A3D-3C8A-4E37-B141-81D78F7C59EC}"/>
                </a:ext>
              </a:extLst>
            </p:cNvPr>
            <p:cNvSpPr/>
            <p:nvPr/>
          </p:nvSpPr>
          <p:spPr>
            <a:xfrm>
              <a:off x="838114" y="1106614"/>
              <a:ext cx="8058058" cy="631102"/>
            </a:xfrm>
            <a:custGeom>
              <a:avLst/>
              <a:gdLst>
                <a:gd name="connsiteX0" fmla="*/ 0 w 5008107"/>
                <a:gd name="connsiteY0" fmla="*/ 63110 h 631102"/>
                <a:gd name="connsiteX1" fmla="*/ 63110 w 5008107"/>
                <a:gd name="connsiteY1" fmla="*/ 0 h 631102"/>
                <a:gd name="connsiteX2" fmla="*/ 4944997 w 5008107"/>
                <a:gd name="connsiteY2" fmla="*/ 0 h 631102"/>
                <a:gd name="connsiteX3" fmla="*/ 5008107 w 5008107"/>
                <a:gd name="connsiteY3" fmla="*/ 63110 h 631102"/>
                <a:gd name="connsiteX4" fmla="*/ 5008107 w 5008107"/>
                <a:gd name="connsiteY4" fmla="*/ 567992 h 631102"/>
                <a:gd name="connsiteX5" fmla="*/ 4944997 w 5008107"/>
                <a:gd name="connsiteY5" fmla="*/ 631102 h 631102"/>
                <a:gd name="connsiteX6" fmla="*/ 63110 w 5008107"/>
                <a:gd name="connsiteY6" fmla="*/ 631102 h 631102"/>
                <a:gd name="connsiteX7" fmla="*/ 0 w 5008107"/>
                <a:gd name="connsiteY7" fmla="*/ 567992 h 631102"/>
                <a:gd name="connsiteX8" fmla="*/ 0 w 5008107"/>
                <a:gd name="connsiteY8" fmla="*/ 63110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8107" h="631102">
                  <a:moveTo>
                    <a:pt x="0" y="63110"/>
                  </a:moveTo>
                  <a:cubicBezTo>
                    <a:pt x="0" y="28255"/>
                    <a:pt x="28255" y="0"/>
                    <a:pt x="63110" y="0"/>
                  </a:cubicBezTo>
                  <a:lnTo>
                    <a:pt x="4944997" y="0"/>
                  </a:lnTo>
                  <a:cubicBezTo>
                    <a:pt x="4979852" y="0"/>
                    <a:pt x="5008107" y="28255"/>
                    <a:pt x="5008107" y="63110"/>
                  </a:cubicBezTo>
                  <a:lnTo>
                    <a:pt x="5008107" y="567992"/>
                  </a:lnTo>
                  <a:cubicBezTo>
                    <a:pt x="5008107" y="602847"/>
                    <a:pt x="4979852" y="631102"/>
                    <a:pt x="4944997" y="631102"/>
                  </a:cubicBezTo>
                  <a:lnTo>
                    <a:pt x="63110" y="631102"/>
                  </a:lnTo>
                  <a:cubicBezTo>
                    <a:pt x="28255" y="631102"/>
                    <a:pt x="0" y="602847"/>
                    <a:pt x="0" y="567992"/>
                  </a:cubicBezTo>
                  <a:lnTo>
                    <a:pt x="0" y="6311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7064" tIns="64204" rIns="87064" bIns="64204" numCol="1" spcCol="1270" anchor="ctr" anchorCtr="0">
              <a:noAutofit/>
            </a:bodyPr>
            <a:lstStyle/>
            <a:p>
              <a:pPr lvl="0">
                <a:lnSpc>
                  <a:spcPct val="90000"/>
                </a:lnSpc>
                <a:spcBef>
                  <a:spcPct val="0"/>
                </a:spcBef>
                <a:spcAft>
                  <a:spcPct val="35000"/>
                </a:spcAft>
              </a:pPr>
              <a:r>
                <a:rPr lang="en-IN" sz="1200" dirty="0"/>
                <a:t>The following SQL is which type of join: SELECT CUSTOMER_T. CUSTOMER_ID, ORDER_T. CUSTOMER_ID, NAME, ORDER_ID FROM CUSTOMER_T,ORDER_T WHERE CUSTOMER_T. CUSTOMER_ID = ORDER_T. CUSTOMER_ID</a:t>
              </a:r>
            </a:p>
          </p:txBody>
        </p:sp>
        <p:sp>
          <p:nvSpPr>
            <p:cNvPr id="6" name="Rectangle: Rounded Corners 5">
              <a:extLst>
                <a:ext uri="{FF2B5EF4-FFF2-40B4-BE49-F238E27FC236}">
                  <a16:creationId xmlns:a16="http://schemas.microsoft.com/office/drawing/2014/main" id="{A7BF04B5-D7FB-4D0A-994C-57A8863D1184}"/>
                </a:ext>
              </a:extLst>
            </p:cNvPr>
            <p:cNvSpPr/>
            <p:nvPr/>
          </p:nvSpPr>
          <p:spPr>
            <a:xfrm>
              <a:off x="838114" y="1851314"/>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 A</a:t>
              </a:r>
            </a:p>
          </p:txBody>
        </p:sp>
        <p:sp>
          <p:nvSpPr>
            <p:cNvPr id="8" name="Freeform: Shape 7">
              <a:extLst>
                <a:ext uri="{FF2B5EF4-FFF2-40B4-BE49-F238E27FC236}">
                  <a16:creationId xmlns:a16="http://schemas.microsoft.com/office/drawing/2014/main" id="{E635DC9D-9A71-40C8-BF1A-76CB3AA0DBCF}"/>
                </a:ext>
              </a:extLst>
            </p:cNvPr>
            <p:cNvSpPr/>
            <p:nvPr/>
          </p:nvSpPr>
          <p:spPr>
            <a:xfrm>
              <a:off x="1507082" y="1851314"/>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err="1"/>
                <a:t>Equi</a:t>
              </a:r>
              <a:r>
                <a:rPr lang="en-IN" sz="1400" dirty="0"/>
                <a:t>-join</a:t>
              </a:r>
            </a:p>
          </p:txBody>
        </p:sp>
        <p:sp>
          <p:nvSpPr>
            <p:cNvPr id="10" name="Rectangle: Rounded Corners 9">
              <a:extLst>
                <a:ext uri="{FF2B5EF4-FFF2-40B4-BE49-F238E27FC236}">
                  <a16:creationId xmlns:a16="http://schemas.microsoft.com/office/drawing/2014/main" id="{BA77296D-E0EE-4BF9-9A0A-F1D9C59ED68C}"/>
                </a:ext>
              </a:extLst>
            </p:cNvPr>
            <p:cNvSpPr/>
            <p:nvPr/>
          </p:nvSpPr>
          <p:spPr>
            <a:xfrm>
              <a:off x="838114" y="2558149"/>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B</a:t>
              </a:r>
            </a:p>
          </p:txBody>
        </p:sp>
        <p:sp>
          <p:nvSpPr>
            <p:cNvPr id="11" name="Freeform: Shape 10">
              <a:extLst>
                <a:ext uri="{FF2B5EF4-FFF2-40B4-BE49-F238E27FC236}">
                  <a16:creationId xmlns:a16="http://schemas.microsoft.com/office/drawing/2014/main" id="{E0750776-FA56-43C5-986A-C2499F5D1BE2}"/>
                </a:ext>
              </a:extLst>
            </p:cNvPr>
            <p:cNvSpPr/>
            <p:nvPr/>
          </p:nvSpPr>
          <p:spPr>
            <a:xfrm>
              <a:off x="1507082" y="2558149"/>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Natural join</a:t>
              </a:r>
            </a:p>
          </p:txBody>
        </p:sp>
        <p:sp>
          <p:nvSpPr>
            <p:cNvPr id="12" name="Rectangle: Rounded Corners 11">
              <a:extLst>
                <a:ext uri="{FF2B5EF4-FFF2-40B4-BE49-F238E27FC236}">
                  <a16:creationId xmlns:a16="http://schemas.microsoft.com/office/drawing/2014/main" id="{1BE75CAA-164A-419C-BA62-731EC719ABFE}"/>
                </a:ext>
              </a:extLst>
            </p:cNvPr>
            <p:cNvSpPr/>
            <p:nvPr/>
          </p:nvSpPr>
          <p:spPr>
            <a:xfrm>
              <a:off x="838114" y="3264983"/>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C</a:t>
              </a:r>
            </a:p>
          </p:txBody>
        </p:sp>
        <p:sp>
          <p:nvSpPr>
            <p:cNvPr id="14" name="Freeform: Shape 13">
              <a:extLst>
                <a:ext uri="{FF2B5EF4-FFF2-40B4-BE49-F238E27FC236}">
                  <a16:creationId xmlns:a16="http://schemas.microsoft.com/office/drawing/2014/main" id="{5999A350-46C0-4559-8397-3B9B7BB6AC75}"/>
                </a:ext>
              </a:extLst>
            </p:cNvPr>
            <p:cNvSpPr/>
            <p:nvPr/>
          </p:nvSpPr>
          <p:spPr>
            <a:xfrm>
              <a:off x="1507082" y="3264983"/>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Outer join</a:t>
              </a:r>
            </a:p>
          </p:txBody>
        </p:sp>
        <p:sp>
          <p:nvSpPr>
            <p:cNvPr id="15" name="Rectangle: Rounded Corners 14">
              <a:extLst>
                <a:ext uri="{FF2B5EF4-FFF2-40B4-BE49-F238E27FC236}">
                  <a16:creationId xmlns:a16="http://schemas.microsoft.com/office/drawing/2014/main" id="{44C466FA-94BD-450E-AF0E-1A9255EB53B4}"/>
                </a:ext>
              </a:extLst>
            </p:cNvPr>
            <p:cNvSpPr/>
            <p:nvPr/>
          </p:nvSpPr>
          <p:spPr>
            <a:xfrm>
              <a:off x="838114" y="3971818"/>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D</a:t>
              </a:r>
            </a:p>
          </p:txBody>
        </p:sp>
        <p:sp>
          <p:nvSpPr>
            <p:cNvPr id="16" name="Freeform: Shape 15">
              <a:extLst>
                <a:ext uri="{FF2B5EF4-FFF2-40B4-BE49-F238E27FC236}">
                  <a16:creationId xmlns:a16="http://schemas.microsoft.com/office/drawing/2014/main" id="{451B8A2B-69B8-4DE6-B112-B01EC6AD50A3}"/>
                </a:ext>
              </a:extLst>
            </p:cNvPr>
            <p:cNvSpPr/>
            <p:nvPr/>
          </p:nvSpPr>
          <p:spPr>
            <a:xfrm>
              <a:off x="1507082" y="3971818"/>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Error in code</a:t>
              </a:r>
            </a:p>
          </p:txBody>
        </p:sp>
      </p:grpSp>
    </p:spTree>
    <p:extLst>
      <p:ext uri="{BB962C8B-B14F-4D97-AF65-F5344CB8AC3E}">
        <p14:creationId xmlns:p14="http://schemas.microsoft.com/office/powerpoint/2010/main" val="17552247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Answer 4</a:t>
            </a:r>
            <a:endParaRPr lang="en-US" dirty="0"/>
          </a:p>
        </p:txBody>
      </p:sp>
      <p:grpSp>
        <p:nvGrpSpPr>
          <p:cNvPr id="4" name="Group 3">
            <a:extLst>
              <a:ext uri="{FF2B5EF4-FFF2-40B4-BE49-F238E27FC236}">
                <a16:creationId xmlns:a16="http://schemas.microsoft.com/office/drawing/2014/main" id="{6C05F9DE-AEE8-4CFB-8A66-EF62095649FA}"/>
              </a:ext>
            </a:extLst>
          </p:cNvPr>
          <p:cNvGrpSpPr/>
          <p:nvPr/>
        </p:nvGrpSpPr>
        <p:grpSpPr>
          <a:xfrm>
            <a:off x="838114" y="1106614"/>
            <a:ext cx="8058058" cy="3496306"/>
            <a:chOff x="838114" y="1106614"/>
            <a:chExt cx="8058058" cy="3496306"/>
          </a:xfrm>
        </p:grpSpPr>
        <p:sp>
          <p:nvSpPr>
            <p:cNvPr id="5" name="Freeform: Shape 4">
              <a:extLst>
                <a:ext uri="{FF2B5EF4-FFF2-40B4-BE49-F238E27FC236}">
                  <a16:creationId xmlns:a16="http://schemas.microsoft.com/office/drawing/2014/main" id="{DD1A3A3D-3C8A-4E37-B141-81D78F7C59EC}"/>
                </a:ext>
              </a:extLst>
            </p:cNvPr>
            <p:cNvSpPr/>
            <p:nvPr/>
          </p:nvSpPr>
          <p:spPr>
            <a:xfrm>
              <a:off x="838114" y="1106614"/>
              <a:ext cx="8058058" cy="631102"/>
            </a:xfrm>
            <a:custGeom>
              <a:avLst/>
              <a:gdLst>
                <a:gd name="connsiteX0" fmla="*/ 0 w 5008107"/>
                <a:gd name="connsiteY0" fmla="*/ 63110 h 631102"/>
                <a:gd name="connsiteX1" fmla="*/ 63110 w 5008107"/>
                <a:gd name="connsiteY1" fmla="*/ 0 h 631102"/>
                <a:gd name="connsiteX2" fmla="*/ 4944997 w 5008107"/>
                <a:gd name="connsiteY2" fmla="*/ 0 h 631102"/>
                <a:gd name="connsiteX3" fmla="*/ 5008107 w 5008107"/>
                <a:gd name="connsiteY3" fmla="*/ 63110 h 631102"/>
                <a:gd name="connsiteX4" fmla="*/ 5008107 w 5008107"/>
                <a:gd name="connsiteY4" fmla="*/ 567992 h 631102"/>
                <a:gd name="connsiteX5" fmla="*/ 4944997 w 5008107"/>
                <a:gd name="connsiteY5" fmla="*/ 631102 h 631102"/>
                <a:gd name="connsiteX6" fmla="*/ 63110 w 5008107"/>
                <a:gd name="connsiteY6" fmla="*/ 631102 h 631102"/>
                <a:gd name="connsiteX7" fmla="*/ 0 w 5008107"/>
                <a:gd name="connsiteY7" fmla="*/ 567992 h 631102"/>
                <a:gd name="connsiteX8" fmla="*/ 0 w 5008107"/>
                <a:gd name="connsiteY8" fmla="*/ 63110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8107" h="631102">
                  <a:moveTo>
                    <a:pt x="0" y="63110"/>
                  </a:moveTo>
                  <a:cubicBezTo>
                    <a:pt x="0" y="28255"/>
                    <a:pt x="28255" y="0"/>
                    <a:pt x="63110" y="0"/>
                  </a:cubicBezTo>
                  <a:lnTo>
                    <a:pt x="4944997" y="0"/>
                  </a:lnTo>
                  <a:cubicBezTo>
                    <a:pt x="4979852" y="0"/>
                    <a:pt x="5008107" y="28255"/>
                    <a:pt x="5008107" y="63110"/>
                  </a:cubicBezTo>
                  <a:lnTo>
                    <a:pt x="5008107" y="567992"/>
                  </a:lnTo>
                  <a:cubicBezTo>
                    <a:pt x="5008107" y="602847"/>
                    <a:pt x="4979852" y="631102"/>
                    <a:pt x="4944997" y="631102"/>
                  </a:cubicBezTo>
                  <a:lnTo>
                    <a:pt x="63110" y="631102"/>
                  </a:lnTo>
                  <a:cubicBezTo>
                    <a:pt x="28255" y="631102"/>
                    <a:pt x="0" y="602847"/>
                    <a:pt x="0" y="567992"/>
                  </a:cubicBezTo>
                  <a:lnTo>
                    <a:pt x="0" y="6311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7064" tIns="64204" rIns="87064" bIns="64204" numCol="1" spcCol="1270" anchor="ctr" anchorCtr="0">
              <a:noAutofit/>
            </a:bodyPr>
            <a:lstStyle/>
            <a:p>
              <a:pPr lvl="0">
                <a:lnSpc>
                  <a:spcPct val="90000"/>
                </a:lnSpc>
                <a:spcBef>
                  <a:spcPct val="0"/>
                </a:spcBef>
                <a:spcAft>
                  <a:spcPct val="35000"/>
                </a:spcAft>
              </a:pPr>
              <a:r>
                <a:rPr lang="en-IN" sz="1200" dirty="0"/>
                <a:t>The following SQL is which type of join: SELECT CUSTOMER_T. CUSTOMER_ID, ORDER_T. CUSTOMER_ID, NAME, ORDER_ID FROM CUSTOMER_T,ORDER_T WHERE CUSTOMER_T. CUSTOMER_ID = ORDER_T. CUSTOMER_ID</a:t>
              </a:r>
            </a:p>
          </p:txBody>
        </p:sp>
        <p:sp>
          <p:nvSpPr>
            <p:cNvPr id="6" name="Rectangle: Rounded Corners 5">
              <a:extLst>
                <a:ext uri="{FF2B5EF4-FFF2-40B4-BE49-F238E27FC236}">
                  <a16:creationId xmlns:a16="http://schemas.microsoft.com/office/drawing/2014/main" id="{A7BF04B5-D7FB-4D0A-994C-57A8863D1184}"/>
                </a:ext>
              </a:extLst>
            </p:cNvPr>
            <p:cNvSpPr/>
            <p:nvPr/>
          </p:nvSpPr>
          <p:spPr>
            <a:xfrm>
              <a:off x="838114" y="1851314"/>
              <a:ext cx="631102" cy="631102"/>
            </a:xfrm>
            <a:prstGeom prst="roundRect">
              <a:avLst>
                <a:gd name="adj" fmla="val 16670"/>
              </a:avLst>
            </a:prstGeom>
            <a:solidFill>
              <a:schemeClr val="accent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 A</a:t>
              </a:r>
            </a:p>
          </p:txBody>
        </p:sp>
        <p:sp>
          <p:nvSpPr>
            <p:cNvPr id="8" name="Freeform: Shape 7">
              <a:extLst>
                <a:ext uri="{FF2B5EF4-FFF2-40B4-BE49-F238E27FC236}">
                  <a16:creationId xmlns:a16="http://schemas.microsoft.com/office/drawing/2014/main" id="{E635DC9D-9A71-40C8-BF1A-76CB3AA0DBCF}"/>
                </a:ext>
              </a:extLst>
            </p:cNvPr>
            <p:cNvSpPr/>
            <p:nvPr/>
          </p:nvSpPr>
          <p:spPr>
            <a:xfrm>
              <a:off x="1507082" y="1851314"/>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a:solidFill>
              <a:schemeClr val="accent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err="1"/>
                <a:t>Equi</a:t>
              </a:r>
              <a:r>
                <a:rPr lang="en-IN" sz="1400" dirty="0"/>
                <a:t>-join</a:t>
              </a:r>
            </a:p>
          </p:txBody>
        </p:sp>
        <p:sp>
          <p:nvSpPr>
            <p:cNvPr id="10" name="Rectangle: Rounded Corners 9">
              <a:extLst>
                <a:ext uri="{FF2B5EF4-FFF2-40B4-BE49-F238E27FC236}">
                  <a16:creationId xmlns:a16="http://schemas.microsoft.com/office/drawing/2014/main" id="{BA77296D-E0EE-4BF9-9A0A-F1D9C59ED68C}"/>
                </a:ext>
              </a:extLst>
            </p:cNvPr>
            <p:cNvSpPr/>
            <p:nvPr/>
          </p:nvSpPr>
          <p:spPr>
            <a:xfrm>
              <a:off x="838114" y="2558149"/>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B</a:t>
              </a:r>
            </a:p>
          </p:txBody>
        </p:sp>
        <p:sp>
          <p:nvSpPr>
            <p:cNvPr id="11" name="Freeform: Shape 10">
              <a:extLst>
                <a:ext uri="{FF2B5EF4-FFF2-40B4-BE49-F238E27FC236}">
                  <a16:creationId xmlns:a16="http://schemas.microsoft.com/office/drawing/2014/main" id="{E0750776-FA56-43C5-986A-C2499F5D1BE2}"/>
                </a:ext>
              </a:extLst>
            </p:cNvPr>
            <p:cNvSpPr/>
            <p:nvPr/>
          </p:nvSpPr>
          <p:spPr>
            <a:xfrm>
              <a:off x="1507082" y="2558149"/>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Natural join</a:t>
              </a:r>
            </a:p>
          </p:txBody>
        </p:sp>
        <p:sp>
          <p:nvSpPr>
            <p:cNvPr id="12" name="Rectangle: Rounded Corners 11">
              <a:extLst>
                <a:ext uri="{FF2B5EF4-FFF2-40B4-BE49-F238E27FC236}">
                  <a16:creationId xmlns:a16="http://schemas.microsoft.com/office/drawing/2014/main" id="{1BE75CAA-164A-419C-BA62-731EC719ABFE}"/>
                </a:ext>
              </a:extLst>
            </p:cNvPr>
            <p:cNvSpPr/>
            <p:nvPr/>
          </p:nvSpPr>
          <p:spPr>
            <a:xfrm>
              <a:off x="838114" y="3264983"/>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C</a:t>
              </a:r>
            </a:p>
          </p:txBody>
        </p:sp>
        <p:sp>
          <p:nvSpPr>
            <p:cNvPr id="14" name="Freeform: Shape 13">
              <a:extLst>
                <a:ext uri="{FF2B5EF4-FFF2-40B4-BE49-F238E27FC236}">
                  <a16:creationId xmlns:a16="http://schemas.microsoft.com/office/drawing/2014/main" id="{5999A350-46C0-4559-8397-3B9B7BB6AC75}"/>
                </a:ext>
              </a:extLst>
            </p:cNvPr>
            <p:cNvSpPr/>
            <p:nvPr/>
          </p:nvSpPr>
          <p:spPr>
            <a:xfrm>
              <a:off x="1507082" y="3264983"/>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Outer join</a:t>
              </a:r>
            </a:p>
          </p:txBody>
        </p:sp>
        <p:sp>
          <p:nvSpPr>
            <p:cNvPr id="15" name="Rectangle: Rounded Corners 14">
              <a:extLst>
                <a:ext uri="{FF2B5EF4-FFF2-40B4-BE49-F238E27FC236}">
                  <a16:creationId xmlns:a16="http://schemas.microsoft.com/office/drawing/2014/main" id="{44C466FA-94BD-450E-AF0E-1A9255EB53B4}"/>
                </a:ext>
              </a:extLst>
            </p:cNvPr>
            <p:cNvSpPr/>
            <p:nvPr/>
          </p:nvSpPr>
          <p:spPr>
            <a:xfrm>
              <a:off x="838114" y="3971818"/>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D</a:t>
              </a:r>
            </a:p>
          </p:txBody>
        </p:sp>
        <p:sp>
          <p:nvSpPr>
            <p:cNvPr id="16" name="Freeform: Shape 15">
              <a:extLst>
                <a:ext uri="{FF2B5EF4-FFF2-40B4-BE49-F238E27FC236}">
                  <a16:creationId xmlns:a16="http://schemas.microsoft.com/office/drawing/2014/main" id="{451B8A2B-69B8-4DE6-B112-B01EC6AD50A3}"/>
                </a:ext>
              </a:extLst>
            </p:cNvPr>
            <p:cNvSpPr/>
            <p:nvPr/>
          </p:nvSpPr>
          <p:spPr>
            <a:xfrm>
              <a:off x="1507082" y="3971818"/>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Error in code</a:t>
              </a:r>
            </a:p>
          </p:txBody>
        </p:sp>
      </p:grpSp>
    </p:spTree>
    <p:extLst>
      <p:ext uri="{BB962C8B-B14F-4D97-AF65-F5344CB8AC3E}">
        <p14:creationId xmlns:p14="http://schemas.microsoft.com/office/powerpoint/2010/main" val="33908871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Quiz 5</a:t>
            </a:r>
            <a:endParaRPr lang="en-US" dirty="0"/>
          </a:p>
        </p:txBody>
      </p:sp>
      <p:grpSp>
        <p:nvGrpSpPr>
          <p:cNvPr id="4" name="Group 3">
            <a:extLst>
              <a:ext uri="{FF2B5EF4-FFF2-40B4-BE49-F238E27FC236}">
                <a16:creationId xmlns:a16="http://schemas.microsoft.com/office/drawing/2014/main" id="{6C05F9DE-AEE8-4CFB-8A66-EF62095649FA}"/>
              </a:ext>
            </a:extLst>
          </p:cNvPr>
          <p:cNvGrpSpPr/>
          <p:nvPr/>
        </p:nvGrpSpPr>
        <p:grpSpPr>
          <a:xfrm>
            <a:off x="838114" y="1106614"/>
            <a:ext cx="5008107" cy="3496306"/>
            <a:chOff x="838114" y="1106614"/>
            <a:chExt cx="5008107" cy="3496306"/>
          </a:xfrm>
        </p:grpSpPr>
        <p:sp>
          <p:nvSpPr>
            <p:cNvPr id="5" name="Freeform: Shape 4">
              <a:extLst>
                <a:ext uri="{FF2B5EF4-FFF2-40B4-BE49-F238E27FC236}">
                  <a16:creationId xmlns:a16="http://schemas.microsoft.com/office/drawing/2014/main" id="{DD1A3A3D-3C8A-4E37-B141-81D78F7C59EC}"/>
                </a:ext>
              </a:extLst>
            </p:cNvPr>
            <p:cNvSpPr/>
            <p:nvPr/>
          </p:nvSpPr>
          <p:spPr>
            <a:xfrm>
              <a:off x="838114" y="1106614"/>
              <a:ext cx="5008107" cy="631102"/>
            </a:xfrm>
            <a:custGeom>
              <a:avLst/>
              <a:gdLst>
                <a:gd name="connsiteX0" fmla="*/ 0 w 5008107"/>
                <a:gd name="connsiteY0" fmla="*/ 63110 h 631102"/>
                <a:gd name="connsiteX1" fmla="*/ 63110 w 5008107"/>
                <a:gd name="connsiteY1" fmla="*/ 0 h 631102"/>
                <a:gd name="connsiteX2" fmla="*/ 4944997 w 5008107"/>
                <a:gd name="connsiteY2" fmla="*/ 0 h 631102"/>
                <a:gd name="connsiteX3" fmla="*/ 5008107 w 5008107"/>
                <a:gd name="connsiteY3" fmla="*/ 63110 h 631102"/>
                <a:gd name="connsiteX4" fmla="*/ 5008107 w 5008107"/>
                <a:gd name="connsiteY4" fmla="*/ 567992 h 631102"/>
                <a:gd name="connsiteX5" fmla="*/ 4944997 w 5008107"/>
                <a:gd name="connsiteY5" fmla="*/ 631102 h 631102"/>
                <a:gd name="connsiteX6" fmla="*/ 63110 w 5008107"/>
                <a:gd name="connsiteY6" fmla="*/ 631102 h 631102"/>
                <a:gd name="connsiteX7" fmla="*/ 0 w 5008107"/>
                <a:gd name="connsiteY7" fmla="*/ 567992 h 631102"/>
                <a:gd name="connsiteX8" fmla="*/ 0 w 5008107"/>
                <a:gd name="connsiteY8" fmla="*/ 63110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8107" h="631102">
                  <a:moveTo>
                    <a:pt x="0" y="63110"/>
                  </a:moveTo>
                  <a:cubicBezTo>
                    <a:pt x="0" y="28255"/>
                    <a:pt x="28255" y="0"/>
                    <a:pt x="63110" y="0"/>
                  </a:cubicBezTo>
                  <a:lnTo>
                    <a:pt x="4944997" y="0"/>
                  </a:lnTo>
                  <a:cubicBezTo>
                    <a:pt x="4979852" y="0"/>
                    <a:pt x="5008107" y="28255"/>
                    <a:pt x="5008107" y="63110"/>
                  </a:cubicBezTo>
                  <a:lnTo>
                    <a:pt x="5008107" y="567992"/>
                  </a:lnTo>
                  <a:cubicBezTo>
                    <a:pt x="5008107" y="602847"/>
                    <a:pt x="4979852" y="631102"/>
                    <a:pt x="4944997" y="631102"/>
                  </a:cubicBezTo>
                  <a:lnTo>
                    <a:pt x="63110" y="631102"/>
                  </a:lnTo>
                  <a:cubicBezTo>
                    <a:pt x="28255" y="631102"/>
                    <a:pt x="0" y="602847"/>
                    <a:pt x="0" y="567992"/>
                  </a:cubicBezTo>
                  <a:lnTo>
                    <a:pt x="0" y="6311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7064" tIns="64204" rIns="87064" bIns="64204" numCol="1" spcCol="1270" anchor="ctr" anchorCtr="0">
              <a:noAutofit/>
            </a:bodyPr>
            <a:lstStyle/>
            <a:p>
              <a:pPr lvl="0">
                <a:lnSpc>
                  <a:spcPct val="90000"/>
                </a:lnSpc>
                <a:spcBef>
                  <a:spcPct val="0"/>
                </a:spcBef>
                <a:spcAft>
                  <a:spcPct val="35000"/>
                </a:spcAft>
              </a:pPr>
              <a:r>
                <a:rPr lang="en-IN" dirty="0"/>
                <a:t>Which set operator can be used to join two sub-queries ?</a:t>
              </a:r>
              <a:endParaRPr lang="en-US" sz="1400" dirty="0"/>
            </a:p>
          </p:txBody>
        </p:sp>
        <p:sp>
          <p:nvSpPr>
            <p:cNvPr id="6" name="Rectangle: Rounded Corners 5">
              <a:extLst>
                <a:ext uri="{FF2B5EF4-FFF2-40B4-BE49-F238E27FC236}">
                  <a16:creationId xmlns:a16="http://schemas.microsoft.com/office/drawing/2014/main" id="{A7BF04B5-D7FB-4D0A-994C-57A8863D1184}"/>
                </a:ext>
              </a:extLst>
            </p:cNvPr>
            <p:cNvSpPr/>
            <p:nvPr/>
          </p:nvSpPr>
          <p:spPr>
            <a:xfrm>
              <a:off x="838114" y="1851314"/>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 A</a:t>
              </a:r>
            </a:p>
          </p:txBody>
        </p:sp>
        <p:sp>
          <p:nvSpPr>
            <p:cNvPr id="8" name="Freeform: Shape 7">
              <a:extLst>
                <a:ext uri="{FF2B5EF4-FFF2-40B4-BE49-F238E27FC236}">
                  <a16:creationId xmlns:a16="http://schemas.microsoft.com/office/drawing/2014/main" id="{E635DC9D-9A71-40C8-BF1A-76CB3AA0DBCF}"/>
                </a:ext>
              </a:extLst>
            </p:cNvPr>
            <p:cNvSpPr/>
            <p:nvPr/>
          </p:nvSpPr>
          <p:spPr>
            <a:xfrm>
              <a:off x="1507082" y="1851314"/>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Intersect</a:t>
              </a:r>
            </a:p>
          </p:txBody>
        </p:sp>
        <p:sp>
          <p:nvSpPr>
            <p:cNvPr id="10" name="Rectangle: Rounded Corners 9">
              <a:extLst>
                <a:ext uri="{FF2B5EF4-FFF2-40B4-BE49-F238E27FC236}">
                  <a16:creationId xmlns:a16="http://schemas.microsoft.com/office/drawing/2014/main" id="{BA77296D-E0EE-4BF9-9A0A-F1D9C59ED68C}"/>
                </a:ext>
              </a:extLst>
            </p:cNvPr>
            <p:cNvSpPr/>
            <p:nvPr/>
          </p:nvSpPr>
          <p:spPr>
            <a:xfrm>
              <a:off x="838114" y="2558149"/>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B</a:t>
              </a:r>
            </a:p>
          </p:txBody>
        </p:sp>
        <p:sp>
          <p:nvSpPr>
            <p:cNvPr id="11" name="Freeform: Shape 10">
              <a:extLst>
                <a:ext uri="{FF2B5EF4-FFF2-40B4-BE49-F238E27FC236}">
                  <a16:creationId xmlns:a16="http://schemas.microsoft.com/office/drawing/2014/main" id="{E0750776-FA56-43C5-986A-C2499F5D1BE2}"/>
                </a:ext>
              </a:extLst>
            </p:cNvPr>
            <p:cNvSpPr/>
            <p:nvPr/>
          </p:nvSpPr>
          <p:spPr>
            <a:xfrm>
              <a:off x="1507082" y="2558149"/>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Union All</a:t>
              </a:r>
            </a:p>
          </p:txBody>
        </p:sp>
        <p:sp>
          <p:nvSpPr>
            <p:cNvPr id="12" name="Rectangle: Rounded Corners 11">
              <a:extLst>
                <a:ext uri="{FF2B5EF4-FFF2-40B4-BE49-F238E27FC236}">
                  <a16:creationId xmlns:a16="http://schemas.microsoft.com/office/drawing/2014/main" id="{1BE75CAA-164A-419C-BA62-731EC719ABFE}"/>
                </a:ext>
              </a:extLst>
            </p:cNvPr>
            <p:cNvSpPr/>
            <p:nvPr/>
          </p:nvSpPr>
          <p:spPr>
            <a:xfrm>
              <a:off x="838114" y="3264983"/>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C</a:t>
              </a:r>
            </a:p>
          </p:txBody>
        </p:sp>
        <p:sp>
          <p:nvSpPr>
            <p:cNvPr id="14" name="Freeform: Shape 13">
              <a:extLst>
                <a:ext uri="{FF2B5EF4-FFF2-40B4-BE49-F238E27FC236}">
                  <a16:creationId xmlns:a16="http://schemas.microsoft.com/office/drawing/2014/main" id="{5999A350-46C0-4559-8397-3B9B7BB6AC75}"/>
                </a:ext>
              </a:extLst>
            </p:cNvPr>
            <p:cNvSpPr/>
            <p:nvPr/>
          </p:nvSpPr>
          <p:spPr>
            <a:xfrm>
              <a:off x="1507082" y="3264983"/>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Union</a:t>
              </a:r>
            </a:p>
          </p:txBody>
        </p:sp>
        <p:sp>
          <p:nvSpPr>
            <p:cNvPr id="15" name="Rectangle: Rounded Corners 14">
              <a:extLst>
                <a:ext uri="{FF2B5EF4-FFF2-40B4-BE49-F238E27FC236}">
                  <a16:creationId xmlns:a16="http://schemas.microsoft.com/office/drawing/2014/main" id="{44C466FA-94BD-450E-AF0E-1A9255EB53B4}"/>
                </a:ext>
              </a:extLst>
            </p:cNvPr>
            <p:cNvSpPr/>
            <p:nvPr/>
          </p:nvSpPr>
          <p:spPr>
            <a:xfrm>
              <a:off x="838114" y="3971818"/>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D</a:t>
              </a:r>
            </a:p>
          </p:txBody>
        </p:sp>
        <p:sp>
          <p:nvSpPr>
            <p:cNvPr id="16" name="Freeform: Shape 15">
              <a:extLst>
                <a:ext uri="{FF2B5EF4-FFF2-40B4-BE49-F238E27FC236}">
                  <a16:creationId xmlns:a16="http://schemas.microsoft.com/office/drawing/2014/main" id="{451B8A2B-69B8-4DE6-B112-B01EC6AD50A3}"/>
                </a:ext>
              </a:extLst>
            </p:cNvPr>
            <p:cNvSpPr/>
            <p:nvPr/>
          </p:nvSpPr>
          <p:spPr>
            <a:xfrm>
              <a:off x="1507082" y="3971818"/>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Minus</a:t>
              </a:r>
            </a:p>
          </p:txBody>
        </p:sp>
      </p:grpSp>
    </p:spTree>
    <p:extLst>
      <p:ext uri="{BB962C8B-B14F-4D97-AF65-F5344CB8AC3E}">
        <p14:creationId xmlns:p14="http://schemas.microsoft.com/office/powerpoint/2010/main" val="256412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3600" dirty="0"/>
              <a:t>ALTER TABLE Statement</a:t>
            </a:r>
            <a:endParaRPr lang="en-US" sz="3600" dirty="0"/>
          </a:p>
        </p:txBody>
      </p:sp>
      <p:sp>
        <p:nvSpPr>
          <p:cNvPr id="3" name="Rectangle 2">
            <a:extLst>
              <a:ext uri="{FF2B5EF4-FFF2-40B4-BE49-F238E27FC236}">
                <a16:creationId xmlns:a16="http://schemas.microsoft.com/office/drawing/2014/main" id="{F0CF450F-767F-474D-8DD3-3E2868D133EC}"/>
              </a:ext>
            </a:extLst>
          </p:cNvPr>
          <p:cNvSpPr/>
          <p:nvPr/>
        </p:nvSpPr>
        <p:spPr>
          <a:xfrm>
            <a:off x="472328" y="683586"/>
            <a:ext cx="7774364" cy="859210"/>
          </a:xfrm>
          <a:prstGeom prst="rect">
            <a:avLst/>
          </a:prstGeom>
        </p:spPr>
        <p:txBody>
          <a:bodyPr wrap="square">
            <a:spAutoFit/>
          </a:bodyPr>
          <a:lstStyle/>
          <a:p>
            <a:pPr>
              <a:lnSpc>
                <a:spcPct val="200000"/>
              </a:lnSpc>
            </a:pPr>
            <a:r>
              <a:rPr lang="en-IN" dirty="0">
                <a:latin typeface="Raleway"/>
              </a:rPr>
              <a:t>The ALTER TABLE statement is used to add, modify, or drop/delete columns in a table. The Oracle ALTER TABLE statement is also used to rename a table.</a:t>
            </a:r>
          </a:p>
        </p:txBody>
      </p:sp>
      <p:sp>
        <p:nvSpPr>
          <p:cNvPr id="4" name="Rectangle 3">
            <a:extLst>
              <a:ext uri="{FF2B5EF4-FFF2-40B4-BE49-F238E27FC236}">
                <a16:creationId xmlns:a16="http://schemas.microsoft.com/office/drawing/2014/main" id="{5D44C488-891A-4197-AA1C-F6AEC3C509D5}"/>
              </a:ext>
            </a:extLst>
          </p:cNvPr>
          <p:cNvSpPr/>
          <p:nvPr/>
        </p:nvSpPr>
        <p:spPr>
          <a:xfrm>
            <a:off x="718310" y="1963989"/>
            <a:ext cx="3578379" cy="797078"/>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ALTER TABLE table_name</a:t>
            </a:r>
          </a:p>
          <a:p>
            <a:pPr>
              <a:lnSpc>
                <a:spcPct val="150000"/>
              </a:lnSpc>
            </a:pPr>
            <a:r>
              <a:rPr lang="en-IN" sz="1200" dirty="0">
                <a:latin typeface="Raleway"/>
              </a:rPr>
              <a:t>  	ADD column_name column_definition;</a:t>
            </a:r>
          </a:p>
        </p:txBody>
      </p:sp>
      <p:sp>
        <p:nvSpPr>
          <p:cNvPr id="2" name="Rectangle 1">
            <a:extLst>
              <a:ext uri="{FF2B5EF4-FFF2-40B4-BE49-F238E27FC236}">
                <a16:creationId xmlns:a16="http://schemas.microsoft.com/office/drawing/2014/main" id="{E50C55D7-E230-4672-8767-8B60D25A652D}"/>
              </a:ext>
            </a:extLst>
          </p:cNvPr>
          <p:cNvSpPr/>
          <p:nvPr/>
        </p:nvSpPr>
        <p:spPr>
          <a:xfrm>
            <a:off x="718310" y="1596465"/>
            <a:ext cx="2300630" cy="300082"/>
          </a:xfrm>
          <a:prstGeom prst="rect">
            <a:avLst/>
          </a:prstGeom>
          <a:solidFill>
            <a:schemeClr val="accent2"/>
          </a:solidFill>
        </p:spPr>
        <p:txBody>
          <a:bodyPr wrap="none">
            <a:spAutoFit/>
          </a:bodyPr>
          <a:lstStyle/>
          <a:p>
            <a:r>
              <a:rPr lang="en-IN" b="1" dirty="0">
                <a:solidFill>
                  <a:schemeClr val="bg1"/>
                </a:solidFill>
                <a:latin typeface="Raleway"/>
              </a:rPr>
              <a:t>Add a Column in the Table</a:t>
            </a:r>
            <a:endParaRPr lang="en-IN" b="1" i="0" dirty="0">
              <a:solidFill>
                <a:schemeClr val="bg1"/>
              </a:solidFill>
              <a:effectLst/>
              <a:latin typeface="Raleway"/>
            </a:endParaRPr>
          </a:p>
        </p:txBody>
      </p:sp>
      <p:sp>
        <p:nvSpPr>
          <p:cNvPr id="10" name="Rectangle 9">
            <a:extLst>
              <a:ext uri="{FF2B5EF4-FFF2-40B4-BE49-F238E27FC236}">
                <a16:creationId xmlns:a16="http://schemas.microsoft.com/office/drawing/2014/main" id="{3BCB8AF3-CDB9-4D79-AB30-79B00E880CA9}"/>
              </a:ext>
            </a:extLst>
          </p:cNvPr>
          <p:cNvSpPr/>
          <p:nvPr/>
        </p:nvSpPr>
        <p:spPr>
          <a:xfrm>
            <a:off x="718310" y="3272184"/>
            <a:ext cx="3578379" cy="1628074"/>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ALTER TABLE table_name</a:t>
            </a:r>
          </a:p>
          <a:p>
            <a:pPr>
              <a:lnSpc>
                <a:spcPct val="150000"/>
              </a:lnSpc>
            </a:pPr>
            <a:r>
              <a:rPr lang="en-IN" sz="1200" dirty="0">
                <a:latin typeface="Raleway"/>
              </a:rPr>
              <a:t> 	 ADD (column_1 column_definition,</a:t>
            </a:r>
          </a:p>
          <a:p>
            <a:pPr>
              <a:lnSpc>
                <a:spcPct val="150000"/>
              </a:lnSpc>
            </a:pPr>
            <a:r>
              <a:rPr lang="en-IN" sz="1200" dirty="0">
                <a:latin typeface="Raleway"/>
              </a:rPr>
              <a:t>     	         column_2 column_definition,</a:t>
            </a:r>
          </a:p>
          <a:p>
            <a:pPr>
              <a:lnSpc>
                <a:spcPct val="150000"/>
              </a:lnSpc>
            </a:pPr>
            <a:r>
              <a:rPr lang="en-IN" sz="1200" dirty="0">
                <a:latin typeface="Raleway"/>
              </a:rPr>
              <a:t>     	          ...</a:t>
            </a:r>
          </a:p>
          <a:p>
            <a:pPr>
              <a:lnSpc>
                <a:spcPct val="150000"/>
              </a:lnSpc>
            </a:pPr>
            <a:r>
              <a:rPr lang="en-IN" sz="1200" dirty="0">
                <a:latin typeface="Raleway"/>
              </a:rPr>
              <a:t>     	        column_n column_definition);</a:t>
            </a:r>
          </a:p>
        </p:txBody>
      </p:sp>
      <p:sp>
        <p:nvSpPr>
          <p:cNvPr id="11" name="Rectangle 10">
            <a:extLst>
              <a:ext uri="{FF2B5EF4-FFF2-40B4-BE49-F238E27FC236}">
                <a16:creationId xmlns:a16="http://schemas.microsoft.com/office/drawing/2014/main" id="{36FB868C-2077-4239-84D0-5DCB4768662A}"/>
              </a:ext>
            </a:extLst>
          </p:cNvPr>
          <p:cNvSpPr/>
          <p:nvPr/>
        </p:nvSpPr>
        <p:spPr>
          <a:xfrm>
            <a:off x="718310" y="2904660"/>
            <a:ext cx="2937022" cy="300082"/>
          </a:xfrm>
          <a:prstGeom prst="rect">
            <a:avLst/>
          </a:prstGeom>
          <a:solidFill>
            <a:schemeClr val="accent2"/>
          </a:solidFill>
        </p:spPr>
        <p:txBody>
          <a:bodyPr wrap="none">
            <a:spAutoFit/>
          </a:bodyPr>
          <a:lstStyle/>
          <a:p>
            <a:r>
              <a:rPr lang="en-IN" b="1" dirty="0">
                <a:solidFill>
                  <a:schemeClr val="bg1"/>
                </a:solidFill>
                <a:latin typeface="Raleway"/>
              </a:rPr>
              <a:t>Add Multiple Columns in the Table</a:t>
            </a:r>
            <a:endParaRPr lang="en-IN" b="1" i="0" dirty="0">
              <a:solidFill>
                <a:schemeClr val="bg1"/>
              </a:solidFill>
              <a:effectLst/>
              <a:latin typeface="Raleway"/>
            </a:endParaRPr>
          </a:p>
        </p:txBody>
      </p:sp>
      <p:sp>
        <p:nvSpPr>
          <p:cNvPr id="17" name="Rectangle 16">
            <a:extLst>
              <a:ext uri="{FF2B5EF4-FFF2-40B4-BE49-F238E27FC236}">
                <a16:creationId xmlns:a16="http://schemas.microsoft.com/office/drawing/2014/main" id="{61B93083-3AB5-4E8C-A781-96D72F256CB1}"/>
              </a:ext>
            </a:extLst>
          </p:cNvPr>
          <p:cNvSpPr/>
          <p:nvPr/>
        </p:nvSpPr>
        <p:spPr>
          <a:xfrm>
            <a:off x="4668313" y="1963989"/>
            <a:ext cx="3578379" cy="797078"/>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ALTER TABLE table_name</a:t>
            </a:r>
          </a:p>
          <a:p>
            <a:pPr>
              <a:lnSpc>
                <a:spcPct val="150000"/>
              </a:lnSpc>
            </a:pPr>
            <a:r>
              <a:rPr lang="en-IN" sz="1200" dirty="0">
                <a:latin typeface="Raleway"/>
              </a:rPr>
              <a:t>  	MODIFY column_name column_type;;</a:t>
            </a:r>
          </a:p>
        </p:txBody>
      </p:sp>
      <p:sp>
        <p:nvSpPr>
          <p:cNvPr id="18" name="Rectangle 17">
            <a:extLst>
              <a:ext uri="{FF2B5EF4-FFF2-40B4-BE49-F238E27FC236}">
                <a16:creationId xmlns:a16="http://schemas.microsoft.com/office/drawing/2014/main" id="{84F1BB36-713A-405C-AE37-8CEA175869AC}"/>
              </a:ext>
            </a:extLst>
          </p:cNvPr>
          <p:cNvSpPr/>
          <p:nvPr/>
        </p:nvSpPr>
        <p:spPr>
          <a:xfrm>
            <a:off x="4668313" y="1596465"/>
            <a:ext cx="2702984" cy="300082"/>
          </a:xfrm>
          <a:prstGeom prst="rect">
            <a:avLst/>
          </a:prstGeom>
          <a:solidFill>
            <a:schemeClr val="accent2"/>
          </a:solidFill>
        </p:spPr>
        <p:txBody>
          <a:bodyPr wrap="none">
            <a:spAutoFit/>
          </a:bodyPr>
          <a:lstStyle/>
          <a:p>
            <a:r>
              <a:rPr lang="en-IN" b="1" dirty="0">
                <a:solidFill>
                  <a:schemeClr val="bg1"/>
                </a:solidFill>
                <a:latin typeface="Raleway"/>
              </a:rPr>
              <a:t>Modify the Column in the Table</a:t>
            </a:r>
            <a:endParaRPr lang="en-IN" b="1" i="0" dirty="0">
              <a:solidFill>
                <a:schemeClr val="bg1"/>
              </a:solidFill>
              <a:effectLst/>
              <a:latin typeface="Raleway"/>
            </a:endParaRPr>
          </a:p>
        </p:txBody>
      </p:sp>
      <p:sp>
        <p:nvSpPr>
          <p:cNvPr id="19" name="Rectangle 18">
            <a:extLst>
              <a:ext uri="{FF2B5EF4-FFF2-40B4-BE49-F238E27FC236}">
                <a16:creationId xmlns:a16="http://schemas.microsoft.com/office/drawing/2014/main" id="{9C83BEDB-A366-4B40-9A24-741702591B51}"/>
              </a:ext>
            </a:extLst>
          </p:cNvPr>
          <p:cNvSpPr/>
          <p:nvPr/>
        </p:nvSpPr>
        <p:spPr>
          <a:xfrm>
            <a:off x="4668313" y="3272184"/>
            <a:ext cx="3578379" cy="1628074"/>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ALTER TABLE table_name</a:t>
            </a:r>
          </a:p>
          <a:p>
            <a:pPr>
              <a:lnSpc>
                <a:spcPct val="150000"/>
              </a:lnSpc>
            </a:pPr>
            <a:r>
              <a:rPr lang="en-IN" sz="1200" dirty="0">
                <a:latin typeface="Raleway"/>
              </a:rPr>
              <a:t> 	 MODIFY (column_1 column_type,</a:t>
            </a:r>
          </a:p>
          <a:p>
            <a:pPr>
              <a:lnSpc>
                <a:spcPct val="150000"/>
              </a:lnSpc>
            </a:pPr>
            <a:r>
              <a:rPr lang="en-IN" sz="1200" dirty="0">
                <a:latin typeface="Raleway"/>
              </a:rPr>
              <a:t>        		  column_2 column_type,</a:t>
            </a:r>
          </a:p>
          <a:p>
            <a:pPr>
              <a:lnSpc>
                <a:spcPct val="150000"/>
              </a:lnSpc>
            </a:pPr>
            <a:r>
              <a:rPr lang="en-IN" sz="1200" dirty="0">
                <a:latin typeface="Raleway"/>
              </a:rPr>
              <a:t>        		  ...</a:t>
            </a:r>
          </a:p>
          <a:p>
            <a:pPr>
              <a:lnSpc>
                <a:spcPct val="150000"/>
              </a:lnSpc>
            </a:pPr>
            <a:r>
              <a:rPr lang="en-IN" sz="1200" dirty="0">
                <a:latin typeface="Raleway"/>
              </a:rPr>
              <a:t>        		  column_n column_type);</a:t>
            </a:r>
          </a:p>
        </p:txBody>
      </p:sp>
      <p:sp>
        <p:nvSpPr>
          <p:cNvPr id="20" name="Rectangle 19">
            <a:extLst>
              <a:ext uri="{FF2B5EF4-FFF2-40B4-BE49-F238E27FC236}">
                <a16:creationId xmlns:a16="http://schemas.microsoft.com/office/drawing/2014/main" id="{666B841A-DEE3-45F5-92B8-52E48E3CDD11}"/>
              </a:ext>
            </a:extLst>
          </p:cNvPr>
          <p:cNvSpPr/>
          <p:nvPr/>
        </p:nvSpPr>
        <p:spPr>
          <a:xfrm>
            <a:off x="4668313" y="2904660"/>
            <a:ext cx="3161443" cy="300082"/>
          </a:xfrm>
          <a:prstGeom prst="rect">
            <a:avLst/>
          </a:prstGeom>
          <a:solidFill>
            <a:schemeClr val="accent2"/>
          </a:solidFill>
        </p:spPr>
        <p:txBody>
          <a:bodyPr wrap="none">
            <a:spAutoFit/>
          </a:bodyPr>
          <a:lstStyle/>
          <a:p>
            <a:r>
              <a:rPr lang="en-IN" b="1" dirty="0">
                <a:solidFill>
                  <a:schemeClr val="bg1"/>
                </a:solidFill>
                <a:latin typeface="Raleway"/>
              </a:rPr>
              <a:t>Modify Multiple Columns in the Table</a:t>
            </a:r>
            <a:endParaRPr lang="en-IN" b="1" i="0" dirty="0">
              <a:solidFill>
                <a:schemeClr val="bg1"/>
              </a:solidFill>
              <a:effectLst/>
              <a:latin typeface="Raleway"/>
            </a:endParaRPr>
          </a:p>
        </p:txBody>
      </p:sp>
    </p:spTree>
    <p:extLst>
      <p:ext uri="{BB962C8B-B14F-4D97-AF65-F5344CB8AC3E}">
        <p14:creationId xmlns:p14="http://schemas.microsoft.com/office/powerpoint/2010/main" val="38623507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dirty="0"/>
              <a:t>Answer 5</a:t>
            </a:r>
            <a:endParaRPr lang="en-US" dirty="0"/>
          </a:p>
        </p:txBody>
      </p:sp>
      <p:grpSp>
        <p:nvGrpSpPr>
          <p:cNvPr id="4" name="Group 3">
            <a:extLst>
              <a:ext uri="{FF2B5EF4-FFF2-40B4-BE49-F238E27FC236}">
                <a16:creationId xmlns:a16="http://schemas.microsoft.com/office/drawing/2014/main" id="{6C05F9DE-AEE8-4CFB-8A66-EF62095649FA}"/>
              </a:ext>
            </a:extLst>
          </p:cNvPr>
          <p:cNvGrpSpPr/>
          <p:nvPr/>
        </p:nvGrpSpPr>
        <p:grpSpPr>
          <a:xfrm>
            <a:off x="838114" y="1106614"/>
            <a:ext cx="5008107" cy="3496306"/>
            <a:chOff x="838114" y="1106614"/>
            <a:chExt cx="5008107" cy="3496306"/>
          </a:xfrm>
        </p:grpSpPr>
        <p:sp>
          <p:nvSpPr>
            <p:cNvPr id="5" name="Freeform: Shape 4">
              <a:extLst>
                <a:ext uri="{FF2B5EF4-FFF2-40B4-BE49-F238E27FC236}">
                  <a16:creationId xmlns:a16="http://schemas.microsoft.com/office/drawing/2014/main" id="{DD1A3A3D-3C8A-4E37-B141-81D78F7C59EC}"/>
                </a:ext>
              </a:extLst>
            </p:cNvPr>
            <p:cNvSpPr/>
            <p:nvPr/>
          </p:nvSpPr>
          <p:spPr>
            <a:xfrm>
              <a:off x="838114" y="1106614"/>
              <a:ext cx="5008107" cy="631102"/>
            </a:xfrm>
            <a:custGeom>
              <a:avLst/>
              <a:gdLst>
                <a:gd name="connsiteX0" fmla="*/ 0 w 5008107"/>
                <a:gd name="connsiteY0" fmla="*/ 63110 h 631102"/>
                <a:gd name="connsiteX1" fmla="*/ 63110 w 5008107"/>
                <a:gd name="connsiteY1" fmla="*/ 0 h 631102"/>
                <a:gd name="connsiteX2" fmla="*/ 4944997 w 5008107"/>
                <a:gd name="connsiteY2" fmla="*/ 0 h 631102"/>
                <a:gd name="connsiteX3" fmla="*/ 5008107 w 5008107"/>
                <a:gd name="connsiteY3" fmla="*/ 63110 h 631102"/>
                <a:gd name="connsiteX4" fmla="*/ 5008107 w 5008107"/>
                <a:gd name="connsiteY4" fmla="*/ 567992 h 631102"/>
                <a:gd name="connsiteX5" fmla="*/ 4944997 w 5008107"/>
                <a:gd name="connsiteY5" fmla="*/ 631102 h 631102"/>
                <a:gd name="connsiteX6" fmla="*/ 63110 w 5008107"/>
                <a:gd name="connsiteY6" fmla="*/ 631102 h 631102"/>
                <a:gd name="connsiteX7" fmla="*/ 0 w 5008107"/>
                <a:gd name="connsiteY7" fmla="*/ 567992 h 631102"/>
                <a:gd name="connsiteX8" fmla="*/ 0 w 5008107"/>
                <a:gd name="connsiteY8" fmla="*/ 63110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8107" h="631102">
                  <a:moveTo>
                    <a:pt x="0" y="63110"/>
                  </a:moveTo>
                  <a:cubicBezTo>
                    <a:pt x="0" y="28255"/>
                    <a:pt x="28255" y="0"/>
                    <a:pt x="63110" y="0"/>
                  </a:cubicBezTo>
                  <a:lnTo>
                    <a:pt x="4944997" y="0"/>
                  </a:lnTo>
                  <a:cubicBezTo>
                    <a:pt x="4979852" y="0"/>
                    <a:pt x="5008107" y="28255"/>
                    <a:pt x="5008107" y="63110"/>
                  </a:cubicBezTo>
                  <a:lnTo>
                    <a:pt x="5008107" y="567992"/>
                  </a:lnTo>
                  <a:cubicBezTo>
                    <a:pt x="5008107" y="602847"/>
                    <a:pt x="4979852" y="631102"/>
                    <a:pt x="4944997" y="631102"/>
                  </a:cubicBezTo>
                  <a:lnTo>
                    <a:pt x="63110" y="631102"/>
                  </a:lnTo>
                  <a:cubicBezTo>
                    <a:pt x="28255" y="631102"/>
                    <a:pt x="0" y="602847"/>
                    <a:pt x="0" y="567992"/>
                  </a:cubicBezTo>
                  <a:lnTo>
                    <a:pt x="0" y="6311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7064" tIns="64204" rIns="87064" bIns="64204" numCol="1" spcCol="1270" anchor="ctr" anchorCtr="0">
              <a:noAutofit/>
            </a:bodyPr>
            <a:lstStyle/>
            <a:p>
              <a:pPr lvl="0">
                <a:lnSpc>
                  <a:spcPct val="90000"/>
                </a:lnSpc>
                <a:spcBef>
                  <a:spcPct val="0"/>
                </a:spcBef>
                <a:spcAft>
                  <a:spcPct val="35000"/>
                </a:spcAft>
              </a:pPr>
              <a:r>
                <a:rPr lang="en-IN" dirty="0"/>
                <a:t>Which set operator can be used to join two sub-queries ?</a:t>
              </a:r>
              <a:endParaRPr lang="en-US" sz="1400" dirty="0"/>
            </a:p>
          </p:txBody>
        </p:sp>
        <p:sp>
          <p:nvSpPr>
            <p:cNvPr id="6" name="Rectangle: Rounded Corners 5">
              <a:extLst>
                <a:ext uri="{FF2B5EF4-FFF2-40B4-BE49-F238E27FC236}">
                  <a16:creationId xmlns:a16="http://schemas.microsoft.com/office/drawing/2014/main" id="{A7BF04B5-D7FB-4D0A-994C-57A8863D1184}"/>
                </a:ext>
              </a:extLst>
            </p:cNvPr>
            <p:cNvSpPr/>
            <p:nvPr/>
          </p:nvSpPr>
          <p:spPr>
            <a:xfrm>
              <a:off x="838114" y="1851314"/>
              <a:ext cx="631102" cy="631102"/>
            </a:xfrm>
            <a:prstGeom prst="roundRect">
              <a:avLst>
                <a:gd name="adj" fmla="val 16670"/>
              </a:avLst>
            </a:prstGeom>
            <a:solidFill>
              <a:schemeClr val="accent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 A</a:t>
              </a:r>
            </a:p>
          </p:txBody>
        </p:sp>
        <p:sp>
          <p:nvSpPr>
            <p:cNvPr id="8" name="Freeform: Shape 7">
              <a:extLst>
                <a:ext uri="{FF2B5EF4-FFF2-40B4-BE49-F238E27FC236}">
                  <a16:creationId xmlns:a16="http://schemas.microsoft.com/office/drawing/2014/main" id="{E635DC9D-9A71-40C8-BF1A-76CB3AA0DBCF}"/>
                </a:ext>
              </a:extLst>
            </p:cNvPr>
            <p:cNvSpPr/>
            <p:nvPr/>
          </p:nvSpPr>
          <p:spPr>
            <a:xfrm>
              <a:off x="1507082" y="1851314"/>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a:solidFill>
              <a:schemeClr val="accent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Intersect</a:t>
              </a:r>
            </a:p>
          </p:txBody>
        </p:sp>
        <p:sp>
          <p:nvSpPr>
            <p:cNvPr id="10" name="Rectangle: Rounded Corners 9">
              <a:extLst>
                <a:ext uri="{FF2B5EF4-FFF2-40B4-BE49-F238E27FC236}">
                  <a16:creationId xmlns:a16="http://schemas.microsoft.com/office/drawing/2014/main" id="{BA77296D-E0EE-4BF9-9A0A-F1D9C59ED68C}"/>
                </a:ext>
              </a:extLst>
            </p:cNvPr>
            <p:cNvSpPr/>
            <p:nvPr/>
          </p:nvSpPr>
          <p:spPr>
            <a:xfrm>
              <a:off x="838114" y="2558149"/>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B</a:t>
              </a:r>
            </a:p>
          </p:txBody>
        </p:sp>
        <p:sp>
          <p:nvSpPr>
            <p:cNvPr id="11" name="Freeform: Shape 10">
              <a:extLst>
                <a:ext uri="{FF2B5EF4-FFF2-40B4-BE49-F238E27FC236}">
                  <a16:creationId xmlns:a16="http://schemas.microsoft.com/office/drawing/2014/main" id="{E0750776-FA56-43C5-986A-C2499F5D1BE2}"/>
                </a:ext>
              </a:extLst>
            </p:cNvPr>
            <p:cNvSpPr/>
            <p:nvPr/>
          </p:nvSpPr>
          <p:spPr>
            <a:xfrm>
              <a:off x="1507082" y="2558149"/>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Union All</a:t>
              </a:r>
            </a:p>
          </p:txBody>
        </p:sp>
        <p:sp>
          <p:nvSpPr>
            <p:cNvPr id="12" name="Rectangle: Rounded Corners 11">
              <a:extLst>
                <a:ext uri="{FF2B5EF4-FFF2-40B4-BE49-F238E27FC236}">
                  <a16:creationId xmlns:a16="http://schemas.microsoft.com/office/drawing/2014/main" id="{1BE75CAA-164A-419C-BA62-731EC719ABFE}"/>
                </a:ext>
              </a:extLst>
            </p:cNvPr>
            <p:cNvSpPr/>
            <p:nvPr/>
          </p:nvSpPr>
          <p:spPr>
            <a:xfrm>
              <a:off x="838114" y="3264983"/>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C</a:t>
              </a:r>
            </a:p>
          </p:txBody>
        </p:sp>
        <p:sp>
          <p:nvSpPr>
            <p:cNvPr id="14" name="Freeform: Shape 13">
              <a:extLst>
                <a:ext uri="{FF2B5EF4-FFF2-40B4-BE49-F238E27FC236}">
                  <a16:creationId xmlns:a16="http://schemas.microsoft.com/office/drawing/2014/main" id="{5999A350-46C0-4559-8397-3B9B7BB6AC75}"/>
                </a:ext>
              </a:extLst>
            </p:cNvPr>
            <p:cNvSpPr/>
            <p:nvPr/>
          </p:nvSpPr>
          <p:spPr>
            <a:xfrm>
              <a:off x="1507082" y="3264983"/>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Union</a:t>
              </a:r>
            </a:p>
          </p:txBody>
        </p:sp>
        <p:sp>
          <p:nvSpPr>
            <p:cNvPr id="15" name="Rectangle: Rounded Corners 14">
              <a:extLst>
                <a:ext uri="{FF2B5EF4-FFF2-40B4-BE49-F238E27FC236}">
                  <a16:creationId xmlns:a16="http://schemas.microsoft.com/office/drawing/2014/main" id="{44C466FA-94BD-450E-AF0E-1A9255EB53B4}"/>
                </a:ext>
              </a:extLst>
            </p:cNvPr>
            <p:cNvSpPr/>
            <p:nvPr/>
          </p:nvSpPr>
          <p:spPr>
            <a:xfrm>
              <a:off x="838114" y="3971818"/>
              <a:ext cx="631102" cy="631102"/>
            </a:xfrm>
            <a:prstGeom prst="roundRect">
              <a:avLst>
                <a:gd name="adj" fmla="val 1667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r>
                <a:rPr lang="en-US" sz="2000" b="1" dirty="0"/>
                <a:t>D</a:t>
              </a:r>
            </a:p>
          </p:txBody>
        </p:sp>
        <p:sp>
          <p:nvSpPr>
            <p:cNvPr id="16" name="Freeform: Shape 15">
              <a:extLst>
                <a:ext uri="{FF2B5EF4-FFF2-40B4-BE49-F238E27FC236}">
                  <a16:creationId xmlns:a16="http://schemas.microsoft.com/office/drawing/2014/main" id="{451B8A2B-69B8-4DE6-B112-B01EC6AD50A3}"/>
                </a:ext>
              </a:extLst>
            </p:cNvPr>
            <p:cNvSpPr/>
            <p:nvPr/>
          </p:nvSpPr>
          <p:spPr>
            <a:xfrm>
              <a:off x="1507082" y="3971818"/>
              <a:ext cx="4339139" cy="631102"/>
            </a:xfrm>
            <a:custGeom>
              <a:avLst/>
              <a:gdLst>
                <a:gd name="connsiteX0" fmla="*/ 0 w 4339139"/>
                <a:gd name="connsiteY0" fmla="*/ 105205 h 631102"/>
                <a:gd name="connsiteX1" fmla="*/ 105205 w 4339139"/>
                <a:gd name="connsiteY1" fmla="*/ 0 h 631102"/>
                <a:gd name="connsiteX2" fmla="*/ 4233934 w 4339139"/>
                <a:gd name="connsiteY2" fmla="*/ 0 h 631102"/>
                <a:gd name="connsiteX3" fmla="*/ 4339139 w 4339139"/>
                <a:gd name="connsiteY3" fmla="*/ 105205 h 631102"/>
                <a:gd name="connsiteX4" fmla="*/ 4339139 w 4339139"/>
                <a:gd name="connsiteY4" fmla="*/ 525897 h 631102"/>
                <a:gd name="connsiteX5" fmla="*/ 4233934 w 4339139"/>
                <a:gd name="connsiteY5" fmla="*/ 631102 h 631102"/>
                <a:gd name="connsiteX6" fmla="*/ 105205 w 4339139"/>
                <a:gd name="connsiteY6" fmla="*/ 631102 h 631102"/>
                <a:gd name="connsiteX7" fmla="*/ 0 w 4339139"/>
                <a:gd name="connsiteY7" fmla="*/ 525897 h 631102"/>
                <a:gd name="connsiteX8" fmla="*/ 0 w 4339139"/>
                <a:gd name="connsiteY8" fmla="*/ 105205 h 6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139" h="631102">
                  <a:moveTo>
                    <a:pt x="0" y="105205"/>
                  </a:moveTo>
                  <a:cubicBezTo>
                    <a:pt x="0" y="47102"/>
                    <a:pt x="47102" y="0"/>
                    <a:pt x="105205" y="0"/>
                  </a:cubicBezTo>
                  <a:lnTo>
                    <a:pt x="4233934" y="0"/>
                  </a:lnTo>
                  <a:cubicBezTo>
                    <a:pt x="4292037" y="0"/>
                    <a:pt x="4339139" y="47102"/>
                    <a:pt x="4339139" y="105205"/>
                  </a:cubicBezTo>
                  <a:lnTo>
                    <a:pt x="4339139" y="525897"/>
                  </a:lnTo>
                  <a:cubicBezTo>
                    <a:pt x="4339139" y="584000"/>
                    <a:pt x="4292037" y="631102"/>
                    <a:pt x="4233934" y="631102"/>
                  </a:cubicBezTo>
                  <a:lnTo>
                    <a:pt x="105205" y="631102"/>
                  </a:lnTo>
                  <a:cubicBezTo>
                    <a:pt x="47102" y="631102"/>
                    <a:pt x="0" y="584000"/>
                    <a:pt x="0" y="525897"/>
                  </a:cubicBezTo>
                  <a:lnTo>
                    <a:pt x="0" y="10520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3053" tIns="173053" rIns="173053" bIns="173053" numCol="1" spcCol="1270" anchor="ctr" anchorCtr="0">
              <a:noAutofit/>
            </a:bodyPr>
            <a:lstStyle/>
            <a:p>
              <a:r>
                <a:rPr lang="en-IN" sz="1400" dirty="0"/>
                <a:t>Minus</a:t>
              </a:r>
            </a:p>
          </p:txBody>
        </p:sp>
      </p:grpSp>
    </p:spTree>
    <p:extLst>
      <p:ext uri="{BB962C8B-B14F-4D97-AF65-F5344CB8AC3E}">
        <p14:creationId xmlns:p14="http://schemas.microsoft.com/office/powerpoint/2010/main" val="35818661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2ADE01-946F-4052-90AD-2BE245388AA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02000" y="357456"/>
            <a:ext cx="2540000" cy="885422"/>
          </a:xfrm>
          <a:prstGeom prst="rect">
            <a:avLst/>
          </a:prstGeom>
        </p:spPr>
      </p:pic>
      <p:grpSp>
        <p:nvGrpSpPr>
          <p:cNvPr id="11" name="Group 10">
            <a:extLst>
              <a:ext uri="{FF2B5EF4-FFF2-40B4-BE49-F238E27FC236}">
                <a16:creationId xmlns:a16="http://schemas.microsoft.com/office/drawing/2014/main" id="{1B9B9199-166E-4BFD-9B85-5CA80213BE93}"/>
              </a:ext>
            </a:extLst>
          </p:cNvPr>
          <p:cNvGrpSpPr/>
          <p:nvPr/>
        </p:nvGrpSpPr>
        <p:grpSpPr>
          <a:xfrm>
            <a:off x="924894" y="1655664"/>
            <a:ext cx="7281387" cy="3083597"/>
            <a:chOff x="591670" y="2090218"/>
            <a:chExt cx="10688149" cy="4526327"/>
          </a:xfrm>
        </p:grpSpPr>
        <p:pic>
          <p:nvPicPr>
            <p:cNvPr id="12" name="Picture 11">
              <a:extLst>
                <a:ext uri="{FF2B5EF4-FFF2-40B4-BE49-F238E27FC236}">
                  <a16:creationId xmlns:a16="http://schemas.microsoft.com/office/drawing/2014/main" id="{8792E514-88A8-44EC-8F50-1004CFC1F2BD}"/>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663" b="10935"/>
            <a:stretch/>
          </p:blipFill>
          <p:spPr>
            <a:xfrm>
              <a:off x="591670" y="2090218"/>
              <a:ext cx="10652248" cy="4526327"/>
            </a:xfrm>
            <a:prstGeom prst="rect">
              <a:avLst/>
            </a:prstGeom>
          </p:spPr>
        </p:pic>
        <p:sp>
          <p:nvSpPr>
            <p:cNvPr id="13" name="TextBox 12">
              <a:extLst>
                <a:ext uri="{FF2B5EF4-FFF2-40B4-BE49-F238E27FC236}">
                  <a16:creationId xmlns:a16="http://schemas.microsoft.com/office/drawing/2014/main" id="{95982313-48B0-4D9B-8370-9FF41CF8F19E}"/>
                </a:ext>
              </a:extLst>
            </p:cNvPr>
            <p:cNvSpPr txBox="1"/>
            <p:nvPr/>
          </p:nvSpPr>
          <p:spPr>
            <a:xfrm>
              <a:off x="6880643" y="2451478"/>
              <a:ext cx="3122906" cy="440482"/>
            </a:xfrm>
            <a:prstGeom prst="rect">
              <a:avLst/>
            </a:prstGeom>
            <a:noFill/>
          </p:spPr>
          <p:txBody>
            <a:bodyPr wrap="none" rtlCol="0">
              <a:spAutoFit/>
            </a:bodyPr>
            <a:lstStyle/>
            <a:p>
              <a:r>
                <a:rPr lang="en-US" b="1" dirty="0">
                  <a:solidFill>
                    <a:schemeClr val="accent1"/>
                  </a:solidFill>
                  <a:latin typeface="Raleway"/>
                </a:rPr>
                <a:t>India: +91-7847955955</a:t>
              </a:r>
            </a:p>
          </p:txBody>
        </p:sp>
        <p:sp>
          <p:nvSpPr>
            <p:cNvPr id="14" name="TextBox 13">
              <a:extLst>
                <a:ext uri="{FF2B5EF4-FFF2-40B4-BE49-F238E27FC236}">
                  <a16:creationId xmlns:a16="http://schemas.microsoft.com/office/drawing/2014/main" id="{AF0135DA-139D-4BD1-8B64-8F332204EF55}"/>
                </a:ext>
              </a:extLst>
            </p:cNvPr>
            <p:cNvSpPr txBox="1"/>
            <p:nvPr/>
          </p:nvSpPr>
          <p:spPr>
            <a:xfrm>
              <a:off x="6880643" y="3152473"/>
              <a:ext cx="4260726" cy="440482"/>
            </a:xfrm>
            <a:prstGeom prst="rect">
              <a:avLst/>
            </a:prstGeom>
            <a:noFill/>
          </p:spPr>
          <p:txBody>
            <a:bodyPr wrap="none" rtlCol="0">
              <a:spAutoFit/>
            </a:bodyPr>
            <a:lstStyle/>
            <a:p>
              <a:r>
                <a:rPr lang="en-US" b="1" dirty="0">
                  <a:solidFill>
                    <a:schemeClr val="accent1"/>
                  </a:solidFill>
                  <a:latin typeface="Raleway"/>
                </a:rPr>
                <a:t>US: 1-800-216-8930 (TOLL FREE)</a:t>
              </a:r>
            </a:p>
          </p:txBody>
        </p:sp>
        <p:sp>
          <p:nvSpPr>
            <p:cNvPr id="15" name="TextBox 14">
              <a:extLst>
                <a:ext uri="{FF2B5EF4-FFF2-40B4-BE49-F238E27FC236}">
                  <a16:creationId xmlns:a16="http://schemas.microsoft.com/office/drawing/2014/main" id="{C5F3A766-3167-4485-A3B1-18C2C60B1D16}"/>
                </a:ext>
              </a:extLst>
            </p:cNvPr>
            <p:cNvSpPr txBox="1"/>
            <p:nvPr/>
          </p:nvSpPr>
          <p:spPr>
            <a:xfrm>
              <a:off x="6880643" y="4099242"/>
              <a:ext cx="2852313" cy="440482"/>
            </a:xfrm>
            <a:prstGeom prst="rect">
              <a:avLst/>
            </a:prstGeom>
            <a:noFill/>
          </p:spPr>
          <p:txBody>
            <a:bodyPr wrap="none" rtlCol="0">
              <a:spAutoFit/>
            </a:bodyPr>
            <a:lstStyle/>
            <a:p>
              <a:r>
                <a:rPr lang="en-US" b="1" dirty="0">
                  <a:solidFill>
                    <a:srgbClr val="7671B3"/>
                  </a:solidFill>
                  <a:latin typeface="Raleway"/>
                </a:rPr>
                <a:t>sales@intellipaat.com</a:t>
              </a:r>
            </a:p>
          </p:txBody>
        </p:sp>
        <p:sp>
          <p:nvSpPr>
            <p:cNvPr id="16" name="TextBox 15">
              <a:extLst>
                <a:ext uri="{FF2B5EF4-FFF2-40B4-BE49-F238E27FC236}">
                  <a16:creationId xmlns:a16="http://schemas.microsoft.com/office/drawing/2014/main" id="{15A40A4E-660A-4A32-ADAE-5CA538731B75}"/>
                </a:ext>
              </a:extLst>
            </p:cNvPr>
            <p:cNvSpPr txBox="1"/>
            <p:nvPr/>
          </p:nvSpPr>
          <p:spPr>
            <a:xfrm>
              <a:off x="6880643" y="5486326"/>
              <a:ext cx="4399176" cy="440482"/>
            </a:xfrm>
            <a:prstGeom prst="rect">
              <a:avLst/>
            </a:prstGeom>
            <a:noFill/>
          </p:spPr>
          <p:txBody>
            <a:bodyPr wrap="none" rtlCol="0">
              <a:spAutoFit/>
            </a:bodyPr>
            <a:lstStyle/>
            <a:p>
              <a:r>
                <a:rPr lang="en-US" b="1" dirty="0">
                  <a:solidFill>
                    <a:srgbClr val="3C8478"/>
                  </a:solidFill>
                  <a:latin typeface="Raleway"/>
                </a:rPr>
                <a:t>24/7 Chat with Our Course Advisor</a:t>
              </a:r>
            </a:p>
          </p:txBody>
        </p:sp>
      </p:grpSp>
    </p:spTree>
    <p:extLst>
      <p:ext uri="{BB962C8B-B14F-4D97-AF65-F5344CB8AC3E}">
        <p14:creationId xmlns:p14="http://schemas.microsoft.com/office/powerpoint/2010/main" val="361542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64085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3600" dirty="0"/>
              <a:t>Dropping a Column in the Table</a:t>
            </a:r>
            <a:endParaRPr lang="en-US" sz="3600" dirty="0"/>
          </a:p>
        </p:txBody>
      </p:sp>
      <p:sp>
        <p:nvSpPr>
          <p:cNvPr id="3" name="Rectangle 2">
            <a:extLst>
              <a:ext uri="{FF2B5EF4-FFF2-40B4-BE49-F238E27FC236}">
                <a16:creationId xmlns:a16="http://schemas.microsoft.com/office/drawing/2014/main" id="{F0CF450F-767F-474D-8DD3-3E2868D133EC}"/>
              </a:ext>
            </a:extLst>
          </p:cNvPr>
          <p:cNvSpPr/>
          <p:nvPr/>
        </p:nvSpPr>
        <p:spPr>
          <a:xfrm>
            <a:off x="472328" y="1043360"/>
            <a:ext cx="7774364" cy="443711"/>
          </a:xfrm>
          <a:prstGeom prst="rect">
            <a:avLst/>
          </a:prstGeom>
        </p:spPr>
        <p:txBody>
          <a:bodyPr wrap="square">
            <a:spAutoFit/>
          </a:bodyPr>
          <a:lstStyle/>
          <a:p>
            <a:pPr>
              <a:lnSpc>
                <a:spcPct val="200000"/>
              </a:lnSpc>
            </a:pPr>
            <a:r>
              <a:rPr lang="en-IN" dirty="0">
                <a:latin typeface="Raleway"/>
              </a:rPr>
              <a:t>The DROP COLUMN statement is used to drop a column in an existing table.</a:t>
            </a:r>
          </a:p>
        </p:txBody>
      </p:sp>
      <p:sp>
        <p:nvSpPr>
          <p:cNvPr id="4" name="Rectangle 3">
            <a:extLst>
              <a:ext uri="{FF2B5EF4-FFF2-40B4-BE49-F238E27FC236}">
                <a16:creationId xmlns:a16="http://schemas.microsoft.com/office/drawing/2014/main" id="{5D44C488-891A-4197-AA1C-F6AEC3C509D5}"/>
              </a:ext>
            </a:extLst>
          </p:cNvPr>
          <p:cNvSpPr/>
          <p:nvPr/>
        </p:nvSpPr>
        <p:spPr>
          <a:xfrm>
            <a:off x="2782810" y="2271073"/>
            <a:ext cx="3578379" cy="797078"/>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ALTER TABLE table_name</a:t>
            </a:r>
          </a:p>
          <a:p>
            <a:pPr>
              <a:lnSpc>
                <a:spcPct val="150000"/>
              </a:lnSpc>
            </a:pPr>
            <a:r>
              <a:rPr lang="en-IN" sz="1200" dirty="0">
                <a:latin typeface="Raleway"/>
              </a:rPr>
              <a:t> 	 DROP COLUMN column_name;</a:t>
            </a:r>
          </a:p>
        </p:txBody>
      </p:sp>
      <p:sp>
        <p:nvSpPr>
          <p:cNvPr id="2" name="Rectangle 1">
            <a:extLst>
              <a:ext uri="{FF2B5EF4-FFF2-40B4-BE49-F238E27FC236}">
                <a16:creationId xmlns:a16="http://schemas.microsoft.com/office/drawing/2014/main" id="{E50C55D7-E230-4672-8767-8B60D25A652D}"/>
              </a:ext>
            </a:extLst>
          </p:cNvPr>
          <p:cNvSpPr/>
          <p:nvPr/>
        </p:nvSpPr>
        <p:spPr>
          <a:xfrm>
            <a:off x="2782810" y="1903549"/>
            <a:ext cx="2372765" cy="300082"/>
          </a:xfrm>
          <a:prstGeom prst="rect">
            <a:avLst/>
          </a:prstGeom>
          <a:solidFill>
            <a:schemeClr val="accent2"/>
          </a:solidFill>
        </p:spPr>
        <p:txBody>
          <a:bodyPr wrap="none">
            <a:spAutoFit/>
          </a:bodyPr>
          <a:lstStyle/>
          <a:p>
            <a:r>
              <a:rPr lang="en-IN" b="1" dirty="0">
                <a:solidFill>
                  <a:schemeClr val="bg1"/>
                </a:solidFill>
                <a:latin typeface="Raleway"/>
              </a:rPr>
              <a:t>Drop a Column in the Table</a:t>
            </a:r>
            <a:endParaRPr lang="en-IN" b="1" i="0" dirty="0">
              <a:solidFill>
                <a:schemeClr val="bg1"/>
              </a:solidFill>
              <a:effectLst/>
              <a:latin typeface="Raleway"/>
            </a:endParaRPr>
          </a:p>
        </p:txBody>
      </p:sp>
    </p:spTree>
    <p:extLst>
      <p:ext uri="{BB962C8B-B14F-4D97-AF65-F5344CB8AC3E}">
        <p14:creationId xmlns:p14="http://schemas.microsoft.com/office/powerpoint/2010/main" val="345021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B39490F-EE84-40CE-BCEC-6DE522862CF1}"/>
              </a:ext>
            </a:extLst>
          </p:cNvPr>
          <p:cNvCxnSpPr>
            <a:cxnSpLocks/>
          </p:cNvCxnSpPr>
          <p:nvPr/>
        </p:nvCxnSpPr>
        <p:spPr>
          <a:xfrm>
            <a:off x="287079" y="737255"/>
            <a:ext cx="6751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D934BE-223A-4BFF-8825-C4F6AE1CB710}"/>
              </a:ext>
            </a:extLst>
          </p:cNvPr>
          <p:cNvCxnSpPr>
            <a:cxnSpLocks/>
          </p:cNvCxnSpPr>
          <p:nvPr/>
        </p:nvCxnSpPr>
        <p:spPr>
          <a:xfrm>
            <a:off x="7038753" y="737255"/>
            <a:ext cx="265811" cy="0"/>
          </a:xfrm>
          <a:prstGeom prst="line">
            <a:avLst/>
          </a:prstGeom>
          <a:ln w="38100">
            <a:solidFill>
              <a:srgbClr val="827CA8"/>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72328" y="143207"/>
            <a:ext cx="6492493"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3600" dirty="0"/>
              <a:t>Renaming a Column/Table</a:t>
            </a:r>
            <a:endParaRPr lang="en-US" sz="3600" dirty="0"/>
          </a:p>
        </p:txBody>
      </p:sp>
      <p:sp>
        <p:nvSpPr>
          <p:cNvPr id="3" name="Rectangle 2">
            <a:extLst>
              <a:ext uri="{FF2B5EF4-FFF2-40B4-BE49-F238E27FC236}">
                <a16:creationId xmlns:a16="http://schemas.microsoft.com/office/drawing/2014/main" id="{F0CF450F-767F-474D-8DD3-3E2868D133EC}"/>
              </a:ext>
            </a:extLst>
          </p:cNvPr>
          <p:cNvSpPr/>
          <p:nvPr/>
        </p:nvSpPr>
        <p:spPr>
          <a:xfrm>
            <a:off x="472328" y="1043360"/>
            <a:ext cx="7774364" cy="443711"/>
          </a:xfrm>
          <a:prstGeom prst="rect">
            <a:avLst/>
          </a:prstGeom>
        </p:spPr>
        <p:txBody>
          <a:bodyPr wrap="square">
            <a:spAutoFit/>
          </a:bodyPr>
          <a:lstStyle/>
          <a:p>
            <a:pPr>
              <a:lnSpc>
                <a:spcPct val="200000"/>
              </a:lnSpc>
            </a:pPr>
            <a:r>
              <a:rPr lang="en-IN" dirty="0">
                <a:latin typeface="Raleway"/>
              </a:rPr>
              <a:t>The RENAME COLUMN statement is used to rename a column in an existing table.</a:t>
            </a:r>
          </a:p>
        </p:txBody>
      </p:sp>
      <p:sp>
        <p:nvSpPr>
          <p:cNvPr id="4" name="Rectangle 3">
            <a:extLst>
              <a:ext uri="{FF2B5EF4-FFF2-40B4-BE49-F238E27FC236}">
                <a16:creationId xmlns:a16="http://schemas.microsoft.com/office/drawing/2014/main" id="{5D44C488-891A-4197-AA1C-F6AEC3C509D5}"/>
              </a:ext>
            </a:extLst>
          </p:cNvPr>
          <p:cNvSpPr/>
          <p:nvPr/>
        </p:nvSpPr>
        <p:spPr>
          <a:xfrm>
            <a:off x="2782810" y="2048882"/>
            <a:ext cx="4521754" cy="797078"/>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ALTER TABLE table_name</a:t>
            </a:r>
          </a:p>
          <a:p>
            <a:pPr>
              <a:lnSpc>
                <a:spcPct val="150000"/>
              </a:lnSpc>
            </a:pPr>
            <a:r>
              <a:rPr lang="en-IN" sz="1200" dirty="0">
                <a:latin typeface="Raleway"/>
              </a:rPr>
              <a:t>  	RENAME COLUMN old_name TO new_name;</a:t>
            </a:r>
          </a:p>
        </p:txBody>
      </p:sp>
      <p:sp>
        <p:nvSpPr>
          <p:cNvPr id="2" name="Rectangle 1">
            <a:extLst>
              <a:ext uri="{FF2B5EF4-FFF2-40B4-BE49-F238E27FC236}">
                <a16:creationId xmlns:a16="http://schemas.microsoft.com/office/drawing/2014/main" id="{E50C55D7-E230-4672-8767-8B60D25A652D}"/>
              </a:ext>
            </a:extLst>
          </p:cNvPr>
          <p:cNvSpPr/>
          <p:nvPr/>
        </p:nvSpPr>
        <p:spPr>
          <a:xfrm>
            <a:off x="2782810" y="1681358"/>
            <a:ext cx="2638864" cy="300082"/>
          </a:xfrm>
          <a:prstGeom prst="rect">
            <a:avLst/>
          </a:prstGeom>
          <a:solidFill>
            <a:schemeClr val="accent2"/>
          </a:solidFill>
        </p:spPr>
        <p:txBody>
          <a:bodyPr wrap="none">
            <a:spAutoFit/>
          </a:bodyPr>
          <a:lstStyle/>
          <a:p>
            <a:r>
              <a:rPr lang="en-IN" b="1" dirty="0">
                <a:solidFill>
                  <a:schemeClr val="bg1"/>
                </a:solidFill>
                <a:latin typeface="Raleway"/>
              </a:rPr>
              <a:t>Rename a Column in the Table</a:t>
            </a:r>
            <a:endParaRPr lang="en-IN" b="1" i="0" dirty="0">
              <a:solidFill>
                <a:schemeClr val="bg1"/>
              </a:solidFill>
              <a:effectLst/>
              <a:latin typeface="Raleway"/>
            </a:endParaRPr>
          </a:p>
        </p:txBody>
      </p:sp>
      <p:sp>
        <p:nvSpPr>
          <p:cNvPr id="8" name="Rectangle 7">
            <a:extLst>
              <a:ext uri="{FF2B5EF4-FFF2-40B4-BE49-F238E27FC236}">
                <a16:creationId xmlns:a16="http://schemas.microsoft.com/office/drawing/2014/main" id="{58784091-8961-44F8-9DC2-78800AADB976}"/>
              </a:ext>
            </a:extLst>
          </p:cNvPr>
          <p:cNvSpPr/>
          <p:nvPr/>
        </p:nvSpPr>
        <p:spPr>
          <a:xfrm>
            <a:off x="472328" y="2836093"/>
            <a:ext cx="7774364" cy="443711"/>
          </a:xfrm>
          <a:prstGeom prst="rect">
            <a:avLst/>
          </a:prstGeom>
        </p:spPr>
        <p:txBody>
          <a:bodyPr wrap="square">
            <a:spAutoFit/>
          </a:bodyPr>
          <a:lstStyle/>
          <a:p>
            <a:pPr>
              <a:lnSpc>
                <a:spcPct val="200000"/>
              </a:lnSpc>
            </a:pPr>
            <a:r>
              <a:rPr lang="en-IN" dirty="0">
                <a:latin typeface="Raleway"/>
              </a:rPr>
              <a:t>The RENAME TABLE statement is used to rename a table.</a:t>
            </a:r>
          </a:p>
        </p:txBody>
      </p:sp>
      <p:sp>
        <p:nvSpPr>
          <p:cNvPr id="10" name="Rectangle 9">
            <a:extLst>
              <a:ext uri="{FF2B5EF4-FFF2-40B4-BE49-F238E27FC236}">
                <a16:creationId xmlns:a16="http://schemas.microsoft.com/office/drawing/2014/main" id="{DC2A0C91-EC36-4F87-90AC-3CAA71002B4A}"/>
              </a:ext>
            </a:extLst>
          </p:cNvPr>
          <p:cNvSpPr/>
          <p:nvPr/>
        </p:nvSpPr>
        <p:spPr>
          <a:xfrm>
            <a:off x="2782810" y="3841615"/>
            <a:ext cx="4521754" cy="797078"/>
          </a:xfrm>
          <a:prstGeom prst="rect">
            <a:avLst/>
          </a:prstGeom>
          <a:ln>
            <a:solidFill>
              <a:schemeClr val="accent2"/>
            </a:solidFill>
          </a:ln>
        </p:spPr>
        <p:txBody>
          <a:bodyPr wrap="square">
            <a:spAutoFit/>
          </a:bodyPr>
          <a:lstStyle/>
          <a:p>
            <a:r>
              <a:rPr lang="en-IN" sz="1200" b="1" dirty="0">
                <a:latin typeface="Raleway"/>
              </a:rPr>
              <a:t>Syntax:</a:t>
            </a:r>
          </a:p>
          <a:p>
            <a:pPr>
              <a:lnSpc>
                <a:spcPct val="150000"/>
              </a:lnSpc>
            </a:pPr>
            <a:r>
              <a:rPr lang="en-IN" sz="1200" b="1" dirty="0">
                <a:latin typeface="Raleway"/>
              </a:rPr>
              <a:t>	</a:t>
            </a:r>
            <a:r>
              <a:rPr lang="en-IN" sz="1200" dirty="0">
                <a:latin typeface="Raleway"/>
              </a:rPr>
              <a:t>ALTER TABLE table_name</a:t>
            </a:r>
          </a:p>
          <a:p>
            <a:pPr>
              <a:lnSpc>
                <a:spcPct val="150000"/>
              </a:lnSpc>
            </a:pPr>
            <a:r>
              <a:rPr lang="en-IN" sz="1200" dirty="0">
                <a:latin typeface="Raleway"/>
              </a:rPr>
              <a:t>  	RENAME TO new_table_name;</a:t>
            </a:r>
          </a:p>
        </p:txBody>
      </p:sp>
      <p:sp>
        <p:nvSpPr>
          <p:cNvPr id="11" name="Rectangle 10">
            <a:extLst>
              <a:ext uri="{FF2B5EF4-FFF2-40B4-BE49-F238E27FC236}">
                <a16:creationId xmlns:a16="http://schemas.microsoft.com/office/drawing/2014/main" id="{1C80CF37-B89F-4F6D-B399-21D1E41E88D4}"/>
              </a:ext>
            </a:extLst>
          </p:cNvPr>
          <p:cNvSpPr/>
          <p:nvPr/>
        </p:nvSpPr>
        <p:spPr>
          <a:xfrm>
            <a:off x="2782810" y="3474091"/>
            <a:ext cx="1460785" cy="300082"/>
          </a:xfrm>
          <a:prstGeom prst="rect">
            <a:avLst/>
          </a:prstGeom>
          <a:solidFill>
            <a:schemeClr val="accent2"/>
          </a:solidFill>
        </p:spPr>
        <p:txBody>
          <a:bodyPr wrap="none">
            <a:spAutoFit/>
          </a:bodyPr>
          <a:lstStyle/>
          <a:p>
            <a:r>
              <a:rPr lang="en-IN" b="1" dirty="0">
                <a:solidFill>
                  <a:schemeClr val="bg1"/>
                </a:solidFill>
                <a:latin typeface="Raleway"/>
              </a:rPr>
              <a:t>Rename a Table</a:t>
            </a:r>
          </a:p>
        </p:txBody>
      </p:sp>
    </p:spTree>
    <p:extLst>
      <p:ext uri="{BB962C8B-B14F-4D97-AF65-F5344CB8AC3E}">
        <p14:creationId xmlns:p14="http://schemas.microsoft.com/office/powerpoint/2010/main" val="285982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2362085" y="2283272"/>
            <a:ext cx="5440225" cy="576956"/>
          </a:xfrm>
        </p:spPr>
        <p:txBody>
          <a:bodyPr anchor="ctr"/>
          <a:lstStyle/>
          <a:p>
            <a:pPr algn="ctr"/>
            <a:r>
              <a:rPr lang="en-US" dirty="0"/>
              <a:t>Querying a Database </a:t>
            </a:r>
          </a:p>
        </p:txBody>
      </p:sp>
    </p:spTree>
    <p:extLst>
      <p:ext uri="{BB962C8B-B14F-4D97-AF65-F5344CB8AC3E}">
        <p14:creationId xmlns:p14="http://schemas.microsoft.com/office/powerpoint/2010/main" val="269970199"/>
      </p:ext>
    </p:extLst>
  </p:cSld>
  <p:clrMapOvr>
    <a:masterClrMapping/>
  </p:clrMapOvr>
</p:sld>
</file>

<file path=ppt/theme/theme1.xml><?xml version="1.0" encoding="utf-8"?>
<a:theme xmlns:a="http://schemas.openxmlformats.org/drawingml/2006/main" name="Diseño personalizado">
  <a:themeElements>
    <a:clrScheme name="Custom 12">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323232"/>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23861</TotalTime>
  <Words>3899</Words>
  <Application>Microsoft Office PowerPoint</Application>
  <PresentationFormat>On-screen Show (16:9)</PresentationFormat>
  <Paragraphs>730</Paragraphs>
  <Slides>61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61</vt:i4>
      </vt:variant>
    </vt:vector>
  </HeadingPairs>
  <TitlesOfParts>
    <vt:vector size="69" baseType="lpstr">
      <vt:lpstr>Arial</vt:lpstr>
      <vt:lpstr>Calibri</vt:lpstr>
      <vt:lpstr>Lato</vt:lpstr>
      <vt:lpstr>Raleway</vt:lpstr>
      <vt:lpstr>Raleway Black</vt:lpstr>
      <vt:lpstr>Raleway Light</vt:lpstr>
      <vt:lpstr>Diseño personalizado</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richa goal</dc:creator>
  <cp:lastModifiedBy>Intellipaat-Richa</cp:lastModifiedBy>
  <cp:revision>924</cp:revision>
  <dcterms:created xsi:type="dcterms:W3CDTF">2016-05-27T21:17:44Z</dcterms:created>
  <dcterms:modified xsi:type="dcterms:W3CDTF">2019-04-04T04:33:39Z</dcterms:modified>
</cp:coreProperties>
</file>