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51" r:id="rId2"/>
  </p:sldMasterIdLst>
  <p:notesMasterIdLst>
    <p:notesMasterId r:id="rId50"/>
  </p:notesMasterIdLst>
  <p:handoutMasterIdLst>
    <p:handoutMasterId r:id="rId51"/>
  </p:handoutMasterIdLst>
  <p:sldIdLst>
    <p:sldId id="465" r:id="rId3"/>
    <p:sldId id="469" r:id="rId4"/>
    <p:sldId id="561" r:id="rId5"/>
    <p:sldId id="633" r:id="rId6"/>
    <p:sldId id="579" r:id="rId7"/>
    <p:sldId id="600" r:id="rId8"/>
    <p:sldId id="599" r:id="rId9"/>
    <p:sldId id="601" r:id="rId10"/>
    <p:sldId id="604" r:id="rId11"/>
    <p:sldId id="605" r:id="rId12"/>
    <p:sldId id="606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26" r:id="rId32"/>
    <p:sldId id="627" r:id="rId33"/>
    <p:sldId id="628" r:id="rId34"/>
    <p:sldId id="629" r:id="rId35"/>
    <p:sldId id="630" r:id="rId36"/>
    <p:sldId id="631" r:id="rId37"/>
    <p:sldId id="634" r:id="rId38"/>
    <p:sldId id="635" r:id="rId39"/>
    <p:sldId id="636" r:id="rId40"/>
    <p:sldId id="637" r:id="rId41"/>
    <p:sldId id="638" r:id="rId42"/>
    <p:sldId id="639" r:id="rId43"/>
    <p:sldId id="640" r:id="rId44"/>
    <p:sldId id="641" r:id="rId45"/>
    <p:sldId id="642" r:id="rId46"/>
    <p:sldId id="643" r:id="rId47"/>
    <p:sldId id="644" r:id="rId48"/>
    <p:sldId id="405" r:id="rId49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82E3A"/>
    <a:srgbClr val="827CA8"/>
    <a:srgbClr val="7F7F7F"/>
    <a:srgbClr val="146074"/>
    <a:srgbClr val="F6F6F6"/>
    <a:srgbClr val="2D3F54"/>
    <a:srgbClr val="F0E6E5"/>
    <a:srgbClr val="EBC795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280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102" y="120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8A333-7298-418D-99C8-E2A66CAB083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0C429CB-0A3A-428C-A923-F10E9FCCAE97}">
      <dgm:prSet phldrT="[Text]"/>
      <dgm:spPr/>
      <dgm:t>
        <a:bodyPr/>
        <a:lstStyle/>
        <a:p>
          <a:r>
            <a:rPr lang="en-IN" dirty="0">
              <a:latin typeface="Raleway"/>
            </a:rPr>
            <a:t>Pragma  EXCEPTION_INIT</a:t>
          </a:r>
          <a:endParaRPr lang="en-IN" dirty="0"/>
        </a:p>
      </dgm:t>
    </dgm:pt>
    <dgm:pt modelId="{3829FFB6-AFA0-4FF5-8D1F-3876C22DC6CE}" type="parTrans" cxnId="{EBE244AB-6968-4825-99C5-7C81360C1250}">
      <dgm:prSet/>
      <dgm:spPr/>
      <dgm:t>
        <a:bodyPr/>
        <a:lstStyle/>
        <a:p>
          <a:endParaRPr lang="en-IN"/>
        </a:p>
      </dgm:t>
    </dgm:pt>
    <dgm:pt modelId="{F265C64A-4130-41D6-845B-0DBC172E1377}" type="sibTrans" cxnId="{EBE244AB-6968-4825-99C5-7C81360C1250}">
      <dgm:prSet/>
      <dgm:spPr/>
      <dgm:t>
        <a:bodyPr/>
        <a:lstStyle/>
        <a:p>
          <a:endParaRPr lang="en-IN"/>
        </a:p>
      </dgm:t>
    </dgm:pt>
    <dgm:pt modelId="{2BF15AD2-F2E5-46C9-A057-5F883642CB9F}">
      <dgm:prSet phldrT="[Text]"/>
      <dgm:spPr/>
      <dgm:t>
        <a:bodyPr/>
        <a:lstStyle/>
        <a:p>
          <a:r>
            <a:rPr lang="en-IN" dirty="0">
              <a:latin typeface="Raleway"/>
            </a:rPr>
            <a:t>or</a:t>
          </a:r>
          <a:endParaRPr lang="en-IN" dirty="0"/>
        </a:p>
      </dgm:t>
    </dgm:pt>
    <dgm:pt modelId="{38A91978-0542-46F8-A5DC-515903C4A290}" type="parTrans" cxnId="{0F3904B0-F083-4917-955B-6376462BEF25}">
      <dgm:prSet/>
      <dgm:spPr/>
      <dgm:t>
        <a:bodyPr/>
        <a:lstStyle/>
        <a:p>
          <a:endParaRPr lang="en-IN"/>
        </a:p>
      </dgm:t>
    </dgm:pt>
    <dgm:pt modelId="{0F910CCF-6686-4048-805C-5BC7E031EA59}" type="sibTrans" cxnId="{0F3904B0-F083-4917-955B-6376462BEF25}">
      <dgm:prSet/>
      <dgm:spPr/>
      <dgm:t>
        <a:bodyPr/>
        <a:lstStyle/>
        <a:p>
          <a:endParaRPr lang="en-IN"/>
        </a:p>
      </dgm:t>
    </dgm:pt>
    <dgm:pt modelId="{C8642E26-6636-4CE5-9478-3F03779CAF56}">
      <dgm:prSet phldrT="[Text]"/>
      <dgm:spPr/>
      <dgm:t>
        <a:bodyPr/>
        <a:lstStyle/>
        <a:p>
          <a:r>
            <a:rPr lang="en-IN" dirty="0">
              <a:latin typeface="Raleway"/>
            </a:rPr>
            <a:t>RAISE_APPLICATION_ERROR </a:t>
          </a:r>
          <a:endParaRPr lang="en-IN" dirty="0"/>
        </a:p>
      </dgm:t>
    </dgm:pt>
    <dgm:pt modelId="{EC2B840D-C0C6-431F-9F21-B221C9527ADB}" type="parTrans" cxnId="{36111C32-7FCB-48CD-B3AC-FEA5F667D818}">
      <dgm:prSet/>
      <dgm:spPr/>
      <dgm:t>
        <a:bodyPr/>
        <a:lstStyle/>
        <a:p>
          <a:endParaRPr lang="en-IN"/>
        </a:p>
      </dgm:t>
    </dgm:pt>
    <dgm:pt modelId="{5C62ECA8-B6E0-49DB-B042-5AC97BCD9F54}" type="sibTrans" cxnId="{36111C32-7FCB-48CD-B3AC-FEA5F667D818}">
      <dgm:prSet/>
      <dgm:spPr/>
      <dgm:t>
        <a:bodyPr/>
        <a:lstStyle/>
        <a:p>
          <a:endParaRPr lang="en-IN"/>
        </a:p>
      </dgm:t>
    </dgm:pt>
    <dgm:pt modelId="{46660B52-0496-4533-B05A-FE62EF61BA11}" type="pres">
      <dgm:prSet presAssocID="{C9F8A333-7298-418D-99C8-E2A66CAB0835}" presName="diagram" presStyleCnt="0">
        <dgm:presLayoutVars>
          <dgm:dir/>
          <dgm:resizeHandles val="exact"/>
        </dgm:presLayoutVars>
      </dgm:prSet>
      <dgm:spPr/>
    </dgm:pt>
    <dgm:pt modelId="{76D86F4D-C492-460B-AD95-BE773066E07D}" type="pres">
      <dgm:prSet presAssocID="{F0C429CB-0A3A-428C-A923-F10E9FCCAE97}" presName="node" presStyleLbl="node1" presStyleIdx="0" presStyleCnt="3">
        <dgm:presLayoutVars>
          <dgm:bulletEnabled val="1"/>
        </dgm:presLayoutVars>
      </dgm:prSet>
      <dgm:spPr/>
    </dgm:pt>
    <dgm:pt modelId="{32ED6789-6748-4BFF-A694-16F561DE989D}" type="pres">
      <dgm:prSet presAssocID="{F265C64A-4130-41D6-845B-0DBC172E1377}" presName="sibTrans" presStyleCnt="0"/>
      <dgm:spPr/>
    </dgm:pt>
    <dgm:pt modelId="{35AEBA5B-20A7-44CF-AFA3-1A04F7DC5177}" type="pres">
      <dgm:prSet presAssocID="{2BF15AD2-F2E5-46C9-A057-5F883642CB9F}" presName="node" presStyleLbl="node1" presStyleIdx="1" presStyleCnt="3">
        <dgm:presLayoutVars>
          <dgm:bulletEnabled val="1"/>
        </dgm:presLayoutVars>
      </dgm:prSet>
      <dgm:spPr/>
    </dgm:pt>
    <dgm:pt modelId="{FDC5D14F-C492-445A-8F56-7489C86D6E74}" type="pres">
      <dgm:prSet presAssocID="{0F910CCF-6686-4048-805C-5BC7E031EA59}" presName="sibTrans" presStyleCnt="0"/>
      <dgm:spPr/>
    </dgm:pt>
    <dgm:pt modelId="{A81E88B1-076B-46C5-BC3B-ED5013988BBE}" type="pres">
      <dgm:prSet presAssocID="{C8642E26-6636-4CE5-9478-3F03779CAF56}" presName="node" presStyleLbl="node1" presStyleIdx="2" presStyleCnt="3">
        <dgm:presLayoutVars>
          <dgm:bulletEnabled val="1"/>
        </dgm:presLayoutVars>
      </dgm:prSet>
      <dgm:spPr/>
    </dgm:pt>
  </dgm:ptLst>
  <dgm:cxnLst>
    <dgm:cxn modelId="{36111C32-7FCB-48CD-B3AC-FEA5F667D818}" srcId="{C9F8A333-7298-418D-99C8-E2A66CAB0835}" destId="{C8642E26-6636-4CE5-9478-3F03779CAF56}" srcOrd="2" destOrd="0" parTransId="{EC2B840D-C0C6-431F-9F21-B221C9527ADB}" sibTransId="{5C62ECA8-B6E0-49DB-B042-5AC97BCD9F54}"/>
    <dgm:cxn modelId="{D7ADD076-C8F9-4E5B-BBF9-D5E298775EE0}" type="presOf" srcId="{2BF15AD2-F2E5-46C9-A057-5F883642CB9F}" destId="{35AEBA5B-20A7-44CF-AFA3-1A04F7DC5177}" srcOrd="0" destOrd="0" presId="urn:microsoft.com/office/officeart/2005/8/layout/default"/>
    <dgm:cxn modelId="{EBE244AB-6968-4825-99C5-7C81360C1250}" srcId="{C9F8A333-7298-418D-99C8-E2A66CAB0835}" destId="{F0C429CB-0A3A-428C-A923-F10E9FCCAE97}" srcOrd="0" destOrd="0" parTransId="{3829FFB6-AFA0-4FF5-8D1F-3876C22DC6CE}" sibTransId="{F265C64A-4130-41D6-845B-0DBC172E1377}"/>
    <dgm:cxn modelId="{0C3E00AC-8621-40F0-B768-71ADF62213E6}" type="presOf" srcId="{C8642E26-6636-4CE5-9478-3F03779CAF56}" destId="{A81E88B1-076B-46C5-BC3B-ED5013988BBE}" srcOrd="0" destOrd="0" presId="urn:microsoft.com/office/officeart/2005/8/layout/default"/>
    <dgm:cxn modelId="{0F3904B0-F083-4917-955B-6376462BEF25}" srcId="{C9F8A333-7298-418D-99C8-E2A66CAB0835}" destId="{2BF15AD2-F2E5-46C9-A057-5F883642CB9F}" srcOrd="1" destOrd="0" parTransId="{38A91978-0542-46F8-A5DC-515903C4A290}" sibTransId="{0F910CCF-6686-4048-805C-5BC7E031EA59}"/>
    <dgm:cxn modelId="{EB7448D2-B7B5-481F-8262-5E49778B6F27}" type="presOf" srcId="{C9F8A333-7298-418D-99C8-E2A66CAB0835}" destId="{46660B52-0496-4533-B05A-FE62EF61BA11}" srcOrd="0" destOrd="0" presId="urn:microsoft.com/office/officeart/2005/8/layout/default"/>
    <dgm:cxn modelId="{A8BEB8F7-D5B6-4BC7-A01D-224622325279}" type="presOf" srcId="{F0C429CB-0A3A-428C-A923-F10E9FCCAE97}" destId="{76D86F4D-C492-460B-AD95-BE773066E07D}" srcOrd="0" destOrd="0" presId="urn:microsoft.com/office/officeart/2005/8/layout/default"/>
    <dgm:cxn modelId="{BD88D45D-D777-4A84-85FA-442219935796}" type="presParOf" srcId="{46660B52-0496-4533-B05A-FE62EF61BA11}" destId="{76D86F4D-C492-460B-AD95-BE773066E07D}" srcOrd="0" destOrd="0" presId="urn:microsoft.com/office/officeart/2005/8/layout/default"/>
    <dgm:cxn modelId="{093C351D-DF47-4C08-AA47-DBA33FE31FE5}" type="presParOf" srcId="{46660B52-0496-4533-B05A-FE62EF61BA11}" destId="{32ED6789-6748-4BFF-A694-16F561DE989D}" srcOrd="1" destOrd="0" presId="urn:microsoft.com/office/officeart/2005/8/layout/default"/>
    <dgm:cxn modelId="{F10E3E6E-E578-4AFA-B82A-5A81CE2A1AC3}" type="presParOf" srcId="{46660B52-0496-4533-B05A-FE62EF61BA11}" destId="{35AEBA5B-20A7-44CF-AFA3-1A04F7DC5177}" srcOrd="2" destOrd="0" presId="urn:microsoft.com/office/officeart/2005/8/layout/default"/>
    <dgm:cxn modelId="{CB434AF2-7883-45BE-BDE5-6FB9093AF746}" type="presParOf" srcId="{46660B52-0496-4533-B05A-FE62EF61BA11}" destId="{FDC5D14F-C492-445A-8F56-7489C86D6E74}" srcOrd="3" destOrd="0" presId="urn:microsoft.com/office/officeart/2005/8/layout/default"/>
    <dgm:cxn modelId="{5050B52A-6575-4C22-B8CE-D46A9BA15240}" type="presParOf" srcId="{46660B52-0496-4533-B05A-FE62EF61BA11}" destId="{A81E88B1-076B-46C5-BC3B-ED5013988BB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86F4D-C492-460B-AD95-BE773066E07D}">
      <dsp:nvSpPr>
        <dsp:cNvPr id="0" name=""/>
        <dsp:cNvSpPr/>
      </dsp:nvSpPr>
      <dsp:spPr>
        <a:xfrm>
          <a:off x="0" y="96004"/>
          <a:ext cx="2459586" cy="14757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Raleway"/>
            </a:rPr>
            <a:t>Pragma  EXCEPTION_INIT</a:t>
          </a:r>
          <a:endParaRPr lang="en-IN" sz="1500" kern="1200" dirty="0"/>
        </a:p>
      </dsp:txBody>
      <dsp:txXfrm>
        <a:off x="0" y="96004"/>
        <a:ext cx="2459586" cy="1475751"/>
      </dsp:txXfrm>
    </dsp:sp>
    <dsp:sp modelId="{35AEBA5B-20A7-44CF-AFA3-1A04F7DC5177}">
      <dsp:nvSpPr>
        <dsp:cNvPr id="0" name=""/>
        <dsp:cNvSpPr/>
      </dsp:nvSpPr>
      <dsp:spPr>
        <a:xfrm>
          <a:off x="2705545" y="96004"/>
          <a:ext cx="2459586" cy="14757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Raleway"/>
            </a:rPr>
            <a:t>or</a:t>
          </a:r>
          <a:endParaRPr lang="en-IN" sz="1500" kern="1200" dirty="0"/>
        </a:p>
      </dsp:txBody>
      <dsp:txXfrm>
        <a:off x="2705545" y="96004"/>
        <a:ext cx="2459586" cy="1475751"/>
      </dsp:txXfrm>
    </dsp:sp>
    <dsp:sp modelId="{A81E88B1-076B-46C5-BC3B-ED5013988BBE}">
      <dsp:nvSpPr>
        <dsp:cNvPr id="0" name=""/>
        <dsp:cNvSpPr/>
      </dsp:nvSpPr>
      <dsp:spPr>
        <a:xfrm>
          <a:off x="5411090" y="96004"/>
          <a:ext cx="2459586" cy="14757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Raleway"/>
            </a:rPr>
            <a:t>RAISE_APPLICATION_ERROR </a:t>
          </a:r>
          <a:endParaRPr lang="en-IN" sz="1500" kern="1200" dirty="0"/>
        </a:p>
      </dsp:txBody>
      <dsp:txXfrm>
        <a:off x="5411090" y="96004"/>
        <a:ext cx="2459586" cy="1475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04/04/2019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04/04/2019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2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47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3531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894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Intellipaat, All rights reserved. 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F21B-DC04-4F80-A64E-C574E14780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5535" y="88066"/>
            <a:ext cx="1704681" cy="5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1" r:id="rId2"/>
    <p:sldLayoutId id="2147483855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83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Intellipaat,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2" r:id="rId3"/>
    <p:sldLayoutId id="2147483764" r:id="rId4"/>
    <p:sldLayoutId id="214748385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5CAB7B-9704-492E-B4DB-D42ABB845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PL/SQL Exceptions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6" y="511897"/>
            <a:ext cx="2351113" cy="81957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46951-D414-4617-8833-B935E6CF4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132507"/>
            <a:ext cx="4163457" cy="5769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sz="3200" b="1" dirty="0"/>
              <a:t>Oracle PL/SQL</a:t>
            </a:r>
            <a:endParaRPr lang="en-US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7CB82-825F-4113-B671-CC8772E3D064}"/>
              </a:ext>
            </a:extLst>
          </p:cNvPr>
          <p:cNvSpPr/>
          <p:nvPr/>
        </p:nvSpPr>
        <p:spPr>
          <a:xfrm>
            <a:off x="6905002" y="0"/>
            <a:ext cx="2238998" cy="9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795EDC5-6D98-4767-8F69-DD506554A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71" y="1616633"/>
            <a:ext cx="3854238" cy="21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65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729292" cy="576956"/>
          </a:xfrm>
        </p:spPr>
        <p:txBody>
          <a:bodyPr anchor="ctr"/>
          <a:lstStyle/>
          <a:p>
            <a:pPr algn="ctr"/>
            <a:r>
              <a:rPr lang="en-US" dirty="0"/>
              <a:t>User-defined Exceptions</a:t>
            </a:r>
          </a:p>
        </p:txBody>
      </p:sp>
    </p:spTree>
    <p:extLst>
      <p:ext uri="{BB962C8B-B14F-4D97-AF65-F5344CB8AC3E}">
        <p14:creationId xmlns:p14="http://schemas.microsoft.com/office/powerpoint/2010/main" val="335389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2105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Provides facility to define the custom or user-defined exceptions according to the need of a program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Must be declared and then raised explicitly, using either a RAISE statement or the procedure </a:t>
            </a:r>
            <a:r>
              <a:rPr lang="fr-FR" dirty="0">
                <a:latin typeface="Raleway"/>
              </a:rPr>
              <a:t>DBMS_STANDARD.RAISE_APPLICATION_ERROR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PL/SQL exceptions consist of three parts: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Raleway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User-defined Exceptions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505874-680B-42F1-A60E-FF2C95A95826}"/>
              </a:ext>
            </a:extLst>
          </p:cNvPr>
          <p:cNvGrpSpPr/>
          <p:nvPr/>
        </p:nvGrpSpPr>
        <p:grpSpPr>
          <a:xfrm>
            <a:off x="1529358" y="2941660"/>
            <a:ext cx="6085284" cy="1231069"/>
            <a:chOff x="1529357" y="2930436"/>
            <a:chExt cx="6085284" cy="123106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DBDF23-9AFF-4997-B4C1-F2E6749BA7D5}"/>
                </a:ext>
              </a:extLst>
            </p:cNvPr>
            <p:cNvSpPr/>
            <p:nvPr/>
          </p:nvSpPr>
          <p:spPr>
            <a:xfrm>
              <a:off x="1529357" y="2930436"/>
              <a:ext cx="1601390" cy="1231069"/>
            </a:xfrm>
            <a:custGeom>
              <a:avLst/>
              <a:gdLst>
                <a:gd name="connsiteX0" fmla="*/ 0 w 1601390"/>
                <a:gd name="connsiteY0" fmla="*/ 123107 h 1231069"/>
                <a:gd name="connsiteX1" fmla="*/ 123107 w 1601390"/>
                <a:gd name="connsiteY1" fmla="*/ 0 h 1231069"/>
                <a:gd name="connsiteX2" fmla="*/ 1478283 w 1601390"/>
                <a:gd name="connsiteY2" fmla="*/ 0 h 1231069"/>
                <a:gd name="connsiteX3" fmla="*/ 1601390 w 1601390"/>
                <a:gd name="connsiteY3" fmla="*/ 123107 h 1231069"/>
                <a:gd name="connsiteX4" fmla="*/ 1601390 w 1601390"/>
                <a:gd name="connsiteY4" fmla="*/ 1107962 h 1231069"/>
                <a:gd name="connsiteX5" fmla="*/ 1478283 w 1601390"/>
                <a:gd name="connsiteY5" fmla="*/ 1231069 h 1231069"/>
                <a:gd name="connsiteX6" fmla="*/ 123107 w 1601390"/>
                <a:gd name="connsiteY6" fmla="*/ 1231069 h 1231069"/>
                <a:gd name="connsiteX7" fmla="*/ 0 w 1601390"/>
                <a:gd name="connsiteY7" fmla="*/ 1107962 h 1231069"/>
                <a:gd name="connsiteX8" fmla="*/ 0 w 1601390"/>
                <a:gd name="connsiteY8" fmla="*/ 123107 h 123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1231069">
                  <a:moveTo>
                    <a:pt x="0" y="123107"/>
                  </a:moveTo>
                  <a:cubicBezTo>
                    <a:pt x="0" y="55117"/>
                    <a:pt x="55117" y="0"/>
                    <a:pt x="123107" y="0"/>
                  </a:cubicBezTo>
                  <a:lnTo>
                    <a:pt x="1478283" y="0"/>
                  </a:lnTo>
                  <a:cubicBezTo>
                    <a:pt x="1546273" y="0"/>
                    <a:pt x="1601390" y="55117"/>
                    <a:pt x="1601390" y="123107"/>
                  </a:cubicBezTo>
                  <a:lnTo>
                    <a:pt x="1601390" y="1107962"/>
                  </a:lnTo>
                  <a:cubicBezTo>
                    <a:pt x="1601390" y="1175952"/>
                    <a:pt x="1546273" y="1231069"/>
                    <a:pt x="1478283" y="1231069"/>
                  </a:cubicBezTo>
                  <a:lnTo>
                    <a:pt x="123107" y="1231069"/>
                  </a:lnTo>
                  <a:cubicBezTo>
                    <a:pt x="55117" y="1231069"/>
                    <a:pt x="0" y="1175952"/>
                    <a:pt x="0" y="1107962"/>
                  </a:cubicBezTo>
                  <a:lnTo>
                    <a:pt x="0" y="12310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637" tIns="104637" rIns="104637" bIns="104637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dirty="0"/>
                <a:t>Exception Type</a:t>
              </a:r>
            </a:p>
          </p:txBody>
        </p:sp>
        <p:sp>
          <p:nvSpPr>
            <p:cNvPr id="16" name="Arrow: Quad 15">
              <a:extLst>
                <a:ext uri="{FF2B5EF4-FFF2-40B4-BE49-F238E27FC236}">
                  <a16:creationId xmlns:a16="http://schemas.microsoft.com/office/drawing/2014/main" id="{11F266D0-1467-4502-931C-90983B0B898F}"/>
                </a:ext>
              </a:extLst>
            </p:cNvPr>
            <p:cNvSpPr/>
            <p:nvPr/>
          </p:nvSpPr>
          <p:spPr>
            <a:xfrm>
              <a:off x="3290887" y="3347398"/>
              <a:ext cx="339494" cy="397144"/>
            </a:xfrm>
            <a:prstGeom prst="quad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9429" rIns="101848" bIns="7942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B4FB9B-7C95-4FA8-A1D7-91AE4D684801}"/>
                </a:ext>
              </a:extLst>
            </p:cNvPr>
            <p:cNvSpPr/>
            <p:nvPr/>
          </p:nvSpPr>
          <p:spPr>
            <a:xfrm>
              <a:off x="3771304" y="2930436"/>
              <a:ext cx="1601390" cy="1231069"/>
            </a:xfrm>
            <a:custGeom>
              <a:avLst/>
              <a:gdLst>
                <a:gd name="connsiteX0" fmla="*/ 0 w 1601390"/>
                <a:gd name="connsiteY0" fmla="*/ 123107 h 1231069"/>
                <a:gd name="connsiteX1" fmla="*/ 123107 w 1601390"/>
                <a:gd name="connsiteY1" fmla="*/ 0 h 1231069"/>
                <a:gd name="connsiteX2" fmla="*/ 1478283 w 1601390"/>
                <a:gd name="connsiteY2" fmla="*/ 0 h 1231069"/>
                <a:gd name="connsiteX3" fmla="*/ 1601390 w 1601390"/>
                <a:gd name="connsiteY3" fmla="*/ 123107 h 1231069"/>
                <a:gd name="connsiteX4" fmla="*/ 1601390 w 1601390"/>
                <a:gd name="connsiteY4" fmla="*/ 1107962 h 1231069"/>
                <a:gd name="connsiteX5" fmla="*/ 1478283 w 1601390"/>
                <a:gd name="connsiteY5" fmla="*/ 1231069 h 1231069"/>
                <a:gd name="connsiteX6" fmla="*/ 123107 w 1601390"/>
                <a:gd name="connsiteY6" fmla="*/ 1231069 h 1231069"/>
                <a:gd name="connsiteX7" fmla="*/ 0 w 1601390"/>
                <a:gd name="connsiteY7" fmla="*/ 1107962 h 1231069"/>
                <a:gd name="connsiteX8" fmla="*/ 0 w 1601390"/>
                <a:gd name="connsiteY8" fmla="*/ 123107 h 123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1231069">
                  <a:moveTo>
                    <a:pt x="0" y="123107"/>
                  </a:moveTo>
                  <a:cubicBezTo>
                    <a:pt x="0" y="55117"/>
                    <a:pt x="55117" y="0"/>
                    <a:pt x="123107" y="0"/>
                  </a:cubicBezTo>
                  <a:lnTo>
                    <a:pt x="1478283" y="0"/>
                  </a:lnTo>
                  <a:cubicBezTo>
                    <a:pt x="1546273" y="0"/>
                    <a:pt x="1601390" y="55117"/>
                    <a:pt x="1601390" y="123107"/>
                  </a:cubicBezTo>
                  <a:lnTo>
                    <a:pt x="1601390" y="1107962"/>
                  </a:lnTo>
                  <a:cubicBezTo>
                    <a:pt x="1601390" y="1175952"/>
                    <a:pt x="1546273" y="1231069"/>
                    <a:pt x="1478283" y="1231069"/>
                  </a:cubicBezTo>
                  <a:lnTo>
                    <a:pt x="123107" y="1231069"/>
                  </a:lnTo>
                  <a:cubicBezTo>
                    <a:pt x="55117" y="1231069"/>
                    <a:pt x="0" y="1175952"/>
                    <a:pt x="0" y="1107962"/>
                  </a:cubicBezTo>
                  <a:lnTo>
                    <a:pt x="0" y="12310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637" tIns="104637" rIns="104637" bIns="104637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800" dirty="0"/>
                <a:t>Error Code</a:t>
              </a:r>
            </a:p>
          </p:txBody>
        </p:sp>
        <p:sp>
          <p:nvSpPr>
            <p:cNvPr id="18" name="Arrow: Quad 17">
              <a:extLst>
                <a:ext uri="{FF2B5EF4-FFF2-40B4-BE49-F238E27FC236}">
                  <a16:creationId xmlns:a16="http://schemas.microsoft.com/office/drawing/2014/main" id="{C9C859CC-F367-4A56-9A2C-1E4DA1ABD034}"/>
                </a:ext>
              </a:extLst>
            </p:cNvPr>
            <p:cNvSpPr/>
            <p:nvPr/>
          </p:nvSpPr>
          <p:spPr>
            <a:xfrm>
              <a:off x="5532834" y="3347398"/>
              <a:ext cx="339494" cy="397144"/>
            </a:xfrm>
            <a:prstGeom prst="quad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9429" rIns="101848" bIns="7942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8D5E13-529D-482D-9F83-9455D1016272}"/>
                </a:ext>
              </a:extLst>
            </p:cNvPr>
            <p:cNvSpPr/>
            <p:nvPr/>
          </p:nvSpPr>
          <p:spPr>
            <a:xfrm>
              <a:off x="6013251" y="2930436"/>
              <a:ext cx="1601390" cy="1231069"/>
            </a:xfrm>
            <a:custGeom>
              <a:avLst/>
              <a:gdLst>
                <a:gd name="connsiteX0" fmla="*/ 0 w 1601390"/>
                <a:gd name="connsiteY0" fmla="*/ 123107 h 1231069"/>
                <a:gd name="connsiteX1" fmla="*/ 123107 w 1601390"/>
                <a:gd name="connsiteY1" fmla="*/ 0 h 1231069"/>
                <a:gd name="connsiteX2" fmla="*/ 1478283 w 1601390"/>
                <a:gd name="connsiteY2" fmla="*/ 0 h 1231069"/>
                <a:gd name="connsiteX3" fmla="*/ 1601390 w 1601390"/>
                <a:gd name="connsiteY3" fmla="*/ 123107 h 1231069"/>
                <a:gd name="connsiteX4" fmla="*/ 1601390 w 1601390"/>
                <a:gd name="connsiteY4" fmla="*/ 1107962 h 1231069"/>
                <a:gd name="connsiteX5" fmla="*/ 1478283 w 1601390"/>
                <a:gd name="connsiteY5" fmla="*/ 1231069 h 1231069"/>
                <a:gd name="connsiteX6" fmla="*/ 123107 w 1601390"/>
                <a:gd name="connsiteY6" fmla="*/ 1231069 h 1231069"/>
                <a:gd name="connsiteX7" fmla="*/ 0 w 1601390"/>
                <a:gd name="connsiteY7" fmla="*/ 1107962 h 1231069"/>
                <a:gd name="connsiteX8" fmla="*/ 0 w 1601390"/>
                <a:gd name="connsiteY8" fmla="*/ 123107 h 123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1231069">
                  <a:moveTo>
                    <a:pt x="0" y="123107"/>
                  </a:moveTo>
                  <a:cubicBezTo>
                    <a:pt x="0" y="55117"/>
                    <a:pt x="55117" y="0"/>
                    <a:pt x="123107" y="0"/>
                  </a:cubicBezTo>
                  <a:lnTo>
                    <a:pt x="1478283" y="0"/>
                  </a:lnTo>
                  <a:cubicBezTo>
                    <a:pt x="1546273" y="0"/>
                    <a:pt x="1601390" y="55117"/>
                    <a:pt x="1601390" y="123107"/>
                  </a:cubicBezTo>
                  <a:lnTo>
                    <a:pt x="1601390" y="1107962"/>
                  </a:lnTo>
                  <a:cubicBezTo>
                    <a:pt x="1601390" y="1175952"/>
                    <a:pt x="1546273" y="1231069"/>
                    <a:pt x="1478283" y="1231069"/>
                  </a:cubicBezTo>
                  <a:lnTo>
                    <a:pt x="123107" y="1231069"/>
                  </a:lnTo>
                  <a:cubicBezTo>
                    <a:pt x="55117" y="1231069"/>
                    <a:pt x="0" y="1175952"/>
                    <a:pt x="0" y="1107962"/>
                  </a:cubicBezTo>
                  <a:lnTo>
                    <a:pt x="0" y="12310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637" tIns="104637" rIns="104637" bIns="104637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800" dirty="0"/>
                <a:t>Error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76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How to Define an Exception?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25959B-5CD6-46E2-8260-0470B905E3A3}"/>
              </a:ext>
            </a:extLst>
          </p:cNvPr>
          <p:cNvGrpSpPr/>
          <p:nvPr/>
        </p:nvGrpSpPr>
        <p:grpSpPr>
          <a:xfrm>
            <a:off x="642226" y="1025499"/>
            <a:ext cx="8294531" cy="3794331"/>
            <a:chOff x="1759736" y="1026527"/>
            <a:chExt cx="5776161" cy="328909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31ED7C-3322-4B46-AB6B-5B8910D8A74B}"/>
                </a:ext>
              </a:extLst>
            </p:cNvPr>
            <p:cNvSpPr/>
            <p:nvPr/>
          </p:nvSpPr>
          <p:spPr>
            <a:xfrm>
              <a:off x="1759736" y="1026527"/>
              <a:ext cx="1589546" cy="794773"/>
            </a:xfrm>
            <a:custGeom>
              <a:avLst/>
              <a:gdLst>
                <a:gd name="connsiteX0" fmla="*/ 0 w 1589546"/>
                <a:gd name="connsiteY0" fmla="*/ 79477 h 794773"/>
                <a:gd name="connsiteX1" fmla="*/ 79477 w 1589546"/>
                <a:gd name="connsiteY1" fmla="*/ 0 h 794773"/>
                <a:gd name="connsiteX2" fmla="*/ 1510069 w 1589546"/>
                <a:gd name="connsiteY2" fmla="*/ 0 h 794773"/>
                <a:gd name="connsiteX3" fmla="*/ 1589546 w 1589546"/>
                <a:gd name="connsiteY3" fmla="*/ 79477 h 794773"/>
                <a:gd name="connsiteX4" fmla="*/ 1589546 w 1589546"/>
                <a:gd name="connsiteY4" fmla="*/ 715296 h 794773"/>
                <a:gd name="connsiteX5" fmla="*/ 1510069 w 1589546"/>
                <a:gd name="connsiteY5" fmla="*/ 794773 h 794773"/>
                <a:gd name="connsiteX6" fmla="*/ 79477 w 1589546"/>
                <a:gd name="connsiteY6" fmla="*/ 794773 h 794773"/>
                <a:gd name="connsiteX7" fmla="*/ 0 w 1589546"/>
                <a:gd name="connsiteY7" fmla="*/ 715296 h 794773"/>
                <a:gd name="connsiteX8" fmla="*/ 0 w 1589546"/>
                <a:gd name="connsiteY8" fmla="*/ 79477 h 79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9546" h="794773">
                  <a:moveTo>
                    <a:pt x="0" y="79477"/>
                  </a:moveTo>
                  <a:cubicBezTo>
                    <a:pt x="0" y="35583"/>
                    <a:pt x="35583" y="0"/>
                    <a:pt x="79477" y="0"/>
                  </a:cubicBezTo>
                  <a:lnTo>
                    <a:pt x="1510069" y="0"/>
                  </a:lnTo>
                  <a:cubicBezTo>
                    <a:pt x="1553963" y="0"/>
                    <a:pt x="1589546" y="35583"/>
                    <a:pt x="1589546" y="79477"/>
                  </a:cubicBezTo>
                  <a:lnTo>
                    <a:pt x="1589546" y="715296"/>
                  </a:lnTo>
                  <a:cubicBezTo>
                    <a:pt x="1589546" y="759190"/>
                    <a:pt x="1553963" y="794773"/>
                    <a:pt x="1510069" y="794773"/>
                  </a:cubicBezTo>
                  <a:lnTo>
                    <a:pt x="79477" y="794773"/>
                  </a:lnTo>
                  <a:cubicBezTo>
                    <a:pt x="35583" y="794773"/>
                    <a:pt x="0" y="759190"/>
                    <a:pt x="0" y="715296"/>
                  </a:cubicBezTo>
                  <a:lnTo>
                    <a:pt x="0" y="794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58" tIns="43598" rIns="53758" bIns="4359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Raleway"/>
                </a:rPr>
                <a:t>Declare an Exception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9FF5E2-3921-4850-B183-5AB590D9B1F1}"/>
                </a:ext>
              </a:extLst>
            </p:cNvPr>
            <p:cNvSpPr/>
            <p:nvPr/>
          </p:nvSpPr>
          <p:spPr>
            <a:xfrm>
              <a:off x="1918691" y="1821301"/>
              <a:ext cx="158954" cy="5960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96080"/>
                  </a:lnTo>
                  <a:lnTo>
                    <a:pt x="158954" y="59608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5E4B4C-F14D-49BC-AF17-1DDFB2CDA94C}"/>
                </a:ext>
              </a:extLst>
            </p:cNvPr>
            <p:cNvSpPr/>
            <p:nvPr/>
          </p:nvSpPr>
          <p:spPr>
            <a:xfrm>
              <a:off x="2077646" y="2019994"/>
              <a:ext cx="1271637" cy="794773"/>
            </a:xfrm>
            <a:custGeom>
              <a:avLst/>
              <a:gdLst>
                <a:gd name="connsiteX0" fmla="*/ 0 w 1271637"/>
                <a:gd name="connsiteY0" fmla="*/ 79477 h 794773"/>
                <a:gd name="connsiteX1" fmla="*/ 79477 w 1271637"/>
                <a:gd name="connsiteY1" fmla="*/ 0 h 794773"/>
                <a:gd name="connsiteX2" fmla="*/ 1192160 w 1271637"/>
                <a:gd name="connsiteY2" fmla="*/ 0 h 794773"/>
                <a:gd name="connsiteX3" fmla="*/ 1271637 w 1271637"/>
                <a:gd name="connsiteY3" fmla="*/ 79477 h 794773"/>
                <a:gd name="connsiteX4" fmla="*/ 1271637 w 1271637"/>
                <a:gd name="connsiteY4" fmla="*/ 715296 h 794773"/>
                <a:gd name="connsiteX5" fmla="*/ 1192160 w 1271637"/>
                <a:gd name="connsiteY5" fmla="*/ 794773 h 794773"/>
                <a:gd name="connsiteX6" fmla="*/ 79477 w 1271637"/>
                <a:gd name="connsiteY6" fmla="*/ 794773 h 794773"/>
                <a:gd name="connsiteX7" fmla="*/ 0 w 1271637"/>
                <a:gd name="connsiteY7" fmla="*/ 715296 h 794773"/>
                <a:gd name="connsiteX8" fmla="*/ 0 w 1271637"/>
                <a:gd name="connsiteY8" fmla="*/ 79477 h 79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637" h="794773">
                  <a:moveTo>
                    <a:pt x="0" y="79477"/>
                  </a:moveTo>
                  <a:cubicBezTo>
                    <a:pt x="0" y="35583"/>
                    <a:pt x="35583" y="0"/>
                    <a:pt x="79477" y="0"/>
                  </a:cubicBezTo>
                  <a:lnTo>
                    <a:pt x="1192160" y="0"/>
                  </a:lnTo>
                  <a:cubicBezTo>
                    <a:pt x="1236054" y="0"/>
                    <a:pt x="1271637" y="35583"/>
                    <a:pt x="1271637" y="79477"/>
                  </a:cubicBezTo>
                  <a:lnTo>
                    <a:pt x="1271637" y="715296"/>
                  </a:lnTo>
                  <a:cubicBezTo>
                    <a:pt x="1271637" y="759190"/>
                    <a:pt x="1236054" y="794773"/>
                    <a:pt x="1192160" y="794773"/>
                  </a:cubicBezTo>
                  <a:lnTo>
                    <a:pt x="79477" y="794773"/>
                  </a:lnTo>
                  <a:cubicBezTo>
                    <a:pt x="35583" y="794773"/>
                    <a:pt x="0" y="759190"/>
                    <a:pt x="0" y="715296"/>
                  </a:cubicBezTo>
                  <a:lnTo>
                    <a:pt x="0" y="7947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613" tIns="32168" rIns="36613" bIns="32168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>
                  <a:latin typeface="Raleway"/>
                </a:rPr>
                <a:t>You have to declare the user-defined exception name in the DECLARE block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89B40B6-BB94-4D04-A441-805DA9668F95}"/>
                </a:ext>
              </a:extLst>
            </p:cNvPr>
            <p:cNvSpPr/>
            <p:nvPr/>
          </p:nvSpPr>
          <p:spPr>
            <a:xfrm>
              <a:off x="1918691" y="1821301"/>
              <a:ext cx="158954" cy="15895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89546"/>
                  </a:lnTo>
                  <a:lnTo>
                    <a:pt x="158954" y="1589546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C15E99-DCD0-4216-8EB4-FB3CCDBB139B}"/>
                </a:ext>
              </a:extLst>
            </p:cNvPr>
            <p:cNvSpPr/>
            <p:nvPr/>
          </p:nvSpPr>
          <p:spPr>
            <a:xfrm>
              <a:off x="2077646" y="3013461"/>
              <a:ext cx="1484385" cy="794773"/>
            </a:xfrm>
            <a:custGeom>
              <a:avLst/>
              <a:gdLst>
                <a:gd name="connsiteX0" fmla="*/ 0 w 1271637"/>
                <a:gd name="connsiteY0" fmla="*/ 79477 h 794773"/>
                <a:gd name="connsiteX1" fmla="*/ 79477 w 1271637"/>
                <a:gd name="connsiteY1" fmla="*/ 0 h 794773"/>
                <a:gd name="connsiteX2" fmla="*/ 1192160 w 1271637"/>
                <a:gd name="connsiteY2" fmla="*/ 0 h 794773"/>
                <a:gd name="connsiteX3" fmla="*/ 1271637 w 1271637"/>
                <a:gd name="connsiteY3" fmla="*/ 79477 h 794773"/>
                <a:gd name="connsiteX4" fmla="*/ 1271637 w 1271637"/>
                <a:gd name="connsiteY4" fmla="*/ 715296 h 794773"/>
                <a:gd name="connsiteX5" fmla="*/ 1192160 w 1271637"/>
                <a:gd name="connsiteY5" fmla="*/ 794773 h 794773"/>
                <a:gd name="connsiteX6" fmla="*/ 79477 w 1271637"/>
                <a:gd name="connsiteY6" fmla="*/ 794773 h 794773"/>
                <a:gd name="connsiteX7" fmla="*/ 0 w 1271637"/>
                <a:gd name="connsiteY7" fmla="*/ 715296 h 794773"/>
                <a:gd name="connsiteX8" fmla="*/ 0 w 1271637"/>
                <a:gd name="connsiteY8" fmla="*/ 79477 h 79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637" h="794773">
                  <a:moveTo>
                    <a:pt x="0" y="79477"/>
                  </a:moveTo>
                  <a:cubicBezTo>
                    <a:pt x="0" y="35583"/>
                    <a:pt x="35583" y="0"/>
                    <a:pt x="79477" y="0"/>
                  </a:cubicBezTo>
                  <a:lnTo>
                    <a:pt x="1192160" y="0"/>
                  </a:lnTo>
                  <a:cubicBezTo>
                    <a:pt x="1236054" y="0"/>
                    <a:pt x="1271637" y="35583"/>
                    <a:pt x="1271637" y="79477"/>
                  </a:cubicBezTo>
                  <a:lnTo>
                    <a:pt x="1271637" y="715296"/>
                  </a:lnTo>
                  <a:cubicBezTo>
                    <a:pt x="1271637" y="759190"/>
                    <a:pt x="1236054" y="794773"/>
                    <a:pt x="1192160" y="794773"/>
                  </a:cubicBezTo>
                  <a:lnTo>
                    <a:pt x="79477" y="794773"/>
                  </a:lnTo>
                  <a:cubicBezTo>
                    <a:pt x="35583" y="794773"/>
                    <a:pt x="0" y="759190"/>
                    <a:pt x="0" y="715296"/>
                  </a:cubicBezTo>
                  <a:lnTo>
                    <a:pt x="0" y="79477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613" tIns="32168" rIns="36613" bIns="32168" numCol="1" spcCol="1270" anchor="ctr" anchorCtr="0">
              <a:noAutofit/>
            </a:bodyPr>
            <a:lstStyle/>
            <a:p>
              <a:pPr marL="108000" lvl="0" indent="0" defTabSz="3111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b="1" kern="1200" dirty="0">
                  <a:latin typeface="Raleway"/>
                </a:rPr>
                <a:t>user_define_exception_name EXCEPTION;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A50A526-0C64-4D6E-A90B-52B22D4A56F4}"/>
                </a:ext>
              </a:extLst>
            </p:cNvPr>
            <p:cNvSpPr/>
            <p:nvPr/>
          </p:nvSpPr>
          <p:spPr>
            <a:xfrm>
              <a:off x="3746670" y="1026527"/>
              <a:ext cx="1589546" cy="794773"/>
            </a:xfrm>
            <a:custGeom>
              <a:avLst/>
              <a:gdLst>
                <a:gd name="connsiteX0" fmla="*/ 0 w 1589546"/>
                <a:gd name="connsiteY0" fmla="*/ 79477 h 794773"/>
                <a:gd name="connsiteX1" fmla="*/ 79477 w 1589546"/>
                <a:gd name="connsiteY1" fmla="*/ 0 h 794773"/>
                <a:gd name="connsiteX2" fmla="*/ 1510069 w 1589546"/>
                <a:gd name="connsiteY2" fmla="*/ 0 h 794773"/>
                <a:gd name="connsiteX3" fmla="*/ 1589546 w 1589546"/>
                <a:gd name="connsiteY3" fmla="*/ 79477 h 794773"/>
                <a:gd name="connsiteX4" fmla="*/ 1589546 w 1589546"/>
                <a:gd name="connsiteY4" fmla="*/ 715296 h 794773"/>
                <a:gd name="connsiteX5" fmla="*/ 1510069 w 1589546"/>
                <a:gd name="connsiteY5" fmla="*/ 794773 h 794773"/>
                <a:gd name="connsiteX6" fmla="*/ 79477 w 1589546"/>
                <a:gd name="connsiteY6" fmla="*/ 794773 h 794773"/>
                <a:gd name="connsiteX7" fmla="*/ 0 w 1589546"/>
                <a:gd name="connsiteY7" fmla="*/ 715296 h 794773"/>
                <a:gd name="connsiteX8" fmla="*/ 0 w 1589546"/>
                <a:gd name="connsiteY8" fmla="*/ 79477 h 79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9546" h="794773">
                  <a:moveTo>
                    <a:pt x="0" y="79477"/>
                  </a:moveTo>
                  <a:cubicBezTo>
                    <a:pt x="0" y="35583"/>
                    <a:pt x="35583" y="0"/>
                    <a:pt x="79477" y="0"/>
                  </a:cubicBezTo>
                  <a:lnTo>
                    <a:pt x="1510069" y="0"/>
                  </a:lnTo>
                  <a:cubicBezTo>
                    <a:pt x="1553963" y="0"/>
                    <a:pt x="1589546" y="35583"/>
                    <a:pt x="1589546" y="79477"/>
                  </a:cubicBezTo>
                  <a:lnTo>
                    <a:pt x="1589546" y="715296"/>
                  </a:lnTo>
                  <a:cubicBezTo>
                    <a:pt x="1589546" y="759190"/>
                    <a:pt x="1553963" y="794773"/>
                    <a:pt x="1510069" y="794773"/>
                  </a:cubicBezTo>
                  <a:lnTo>
                    <a:pt x="79477" y="794773"/>
                  </a:lnTo>
                  <a:cubicBezTo>
                    <a:pt x="35583" y="794773"/>
                    <a:pt x="0" y="759190"/>
                    <a:pt x="0" y="715296"/>
                  </a:cubicBezTo>
                  <a:lnTo>
                    <a:pt x="0" y="794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58" tIns="43598" rIns="53758" bIns="4359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Raleway"/>
                </a:rPr>
                <a:t>RAISE the Exception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65ED9F0-DF72-485C-81D0-6B628ADEC7A0}"/>
                </a:ext>
              </a:extLst>
            </p:cNvPr>
            <p:cNvSpPr/>
            <p:nvPr/>
          </p:nvSpPr>
          <p:spPr>
            <a:xfrm>
              <a:off x="3905624" y="1821301"/>
              <a:ext cx="158954" cy="5960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96080"/>
                  </a:lnTo>
                  <a:lnTo>
                    <a:pt x="158954" y="59608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AF8C874-26FB-4242-9579-307C20B3C8BC}"/>
                </a:ext>
              </a:extLst>
            </p:cNvPr>
            <p:cNvSpPr/>
            <p:nvPr/>
          </p:nvSpPr>
          <p:spPr>
            <a:xfrm>
              <a:off x="4064579" y="2019994"/>
              <a:ext cx="1271637" cy="794773"/>
            </a:xfrm>
            <a:custGeom>
              <a:avLst/>
              <a:gdLst>
                <a:gd name="connsiteX0" fmla="*/ 0 w 1271637"/>
                <a:gd name="connsiteY0" fmla="*/ 79477 h 794773"/>
                <a:gd name="connsiteX1" fmla="*/ 79477 w 1271637"/>
                <a:gd name="connsiteY1" fmla="*/ 0 h 794773"/>
                <a:gd name="connsiteX2" fmla="*/ 1192160 w 1271637"/>
                <a:gd name="connsiteY2" fmla="*/ 0 h 794773"/>
                <a:gd name="connsiteX3" fmla="*/ 1271637 w 1271637"/>
                <a:gd name="connsiteY3" fmla="*/ 79477 h 794773"/>
                <a:gd name="connsiteX4" fmla="*/ 1271637 w 1271637"/>
                <a:gd name="connsiteY4" fmla="*/ 715296 h 794773"/>
                <a:gd name="connsiteX5" fmla="*/ 1192160 w 1271637"/>
                <a:gd name="connsiteY5" fmla="*/ 794773 h 794773"/>
                <a:gd name="connsiteX6" fmla="*/ 79477 w 1271637"/>
                <a:gd name="connsiteY6" fmla="*/ 794773 h 794773"/>
                <a:gd name="connsiteX7" fmla="*/ 0 w 1271637"/>
                <a:gd name="connsiteY7" fmla="*/ 715296 h 794773"/>
                <a:gd name="connsiteX8" fmla="*/ 0 w 1271637"/>
                <a:gd name="connsiteY8" fmla="*/ 79477 h 79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637" h="794773">
                  <a:moveTo>
                    <a:pt x="0" y="79477"/>
                  </a:moveTo>
                  <a:cubicBezTo>
                    <a:pt x="0" y="35583"/>
                    <a:pt x="35583" y="0"/>
                    <a:pt x="79477" y="0"/>
                  </a:cubicBezTo>
                  <a:lnTo>
                    <a:pt x="1192160" y="0"/>
                  </a:lnTo>
                  <a:cubicBezTo>
                    <a:pt x="1236054" y="0"/>
                    <a:pt x="1271637" y="35583"/>
                    <a:pt x="1271637" y="79477"/>
                  </a:cubicBezTo>
                  <a:lnTo>
                    <a:pt x="1271637" y="715296"/>
                  </a:lnTo>
                  <a:cubicBezTo>
                    <a:pt x="1271637" y="759190"/>
                    <a:pt x="1236054" y="794773"/>
                    <a:pt x="1192160" y="794773"/>
                  </a:cubicBezTo>
                  <a:lnTo>
                    <a:pt x="79477" y="794773"/>
                  </a:lnTo>
                  <a:cubicBezTo>
                    <a:pt x="35583" y="794773"/>
                    <a:pt x="0" y="759190"/>
                    <a:pt x="0" y="715296"/>
                  </a:cubicBezTo>
                  <a:lnTo>
                    <a:pt x="0" y="79477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613" tIns="32168" rIns="36613" bIns="32168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>
                  <a:latin typeface="Raleway"/>
                </a:rPr>
                <a:t>Use the RAISE statement to raise the defined exception name and control transfer to an EXCEPTION block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84547A0-10C1-4B3A-8073-BD8FA1BCC040}"/>
                </a:ext>
              </a:extLst>
            </p:cNvPr>
            <p:cNvSpPr/>
            <p:nvPr/>
          </p:nvSpPr>
          <p:spPr>
            <a:xfrm>
              <a:off x="3905624" y="1821301"/>
              <a:ext cx="158954" cy="15895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89546"/>
                  </a:lnTo>
                  <a:lnTo>
                    <a:pt x="158954" y="1589546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8EE87C8-1703-4A43-8D69-FCEC789285F2}"/>
                </a:ext>
              </a:extLst>
            </p:cNvPr>
            <p:cNvSpPr/>
            <p:nvPr/>
          </p:nvSpPr>
          <p:spPr>
            <a:xfrm>
              <a:off x="4064579" y="3013461"/>
              <a:ext cx="1484385" cy="794773"/>
            </a:xfrm>
            <a:custGeom>
              <a:avLst/>
              <a:gdLst>
                <a:gd name="connsiteX0" fmla="*/ 0 w 1271637"/>
                <a:gd name="connsiteY0" fmla="*/ 79477 h 794773"/>
                <a:gd name="connsiteX1" fmla="*/ 79477 w 1271637"/>
                <a:gd name="connsiteY1" fmla="*/ 0 h 794773"/>
                <a:gd name="connsiteX2" fmla="*/ 1192160 w 1271637"/>
                <a:gd name="connsiteY2" fmla="*/ 0 h 794773"/>
                <a:gd name="connsiteX3" fmla="*/ 1271637 w 1271637"/>
                <a:gd name="connsiteY3" fmla="*/ 79477 h 794773"/>
                <a:gd name="connsiteX4" fmla="*/ 1271637 w 1271637"/>
                <a:gd name="connsiteY4" fmla="*/ 715296 h 794773"/>
                <a:gd name="connsiteX5" fmla="*/ 1192160 w 1271637"/>
                <a:gd name="connsiteY5" fmla="*/ 794773 h 794773"/>
                <a:gd name="connsiteX6" fmla="*/ 79477 w 1271637"/>
                <a:gd name="connsiteY6" fmla="*/ 794773 h 794773"/>
                <a:gd name="connsiteX7" fmla="*/ 0 w 1271637"/>
                <a:gd name="connsiteY7" fmla="*/ 715296 h 794773"/>
                <a:gd name="connsiteX8" fmla="*/ 0 w 1271637"/>
                <a:gd name="connsiteY8" fmla="*/ 79477 h 79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637" h="794773">
                  <a:moveTo>
                    <a:pt x="0" y="79477"/>
                  </a:moveTo>
                  <a:cubicBezTo>
                    <a:pt x="0" y="35583"/>
                    <a:pt x="35583" y="0"/>
                    <a:pt x="79477" y="0"/>
                  </a:cubicBezTo>
                  <a:lnTo>
                    <a:pt x="1192160" y="0"/>
                  </a:lnTo>
                  <a:cubicBezTo>
                    <a:pt x="1236054" y="0"/>
                    <a:pt x="1271637" y="35583"/>
                    <a:pt x="1271637" y="79477"/>
                  </a:cubicBezTo>
                  <a:lnTo>
                    <a:pt x="1271637" y="715296"/>
                  </a:lnTo>
                  <a:cubicBezTo>
                    <a:pt x="1271637" y="759190"/>
                    <a:pt x="1236054" y="794773"/>
                    <a:pt x="1192160" y="794773"/>
                  </a:cubicBezTo>
                  <a:lnTo>
                    <a:pt x="79477" y="794773"/>
                  </a:lnTo>
                  <a:cubicBezTo>
                    <a:pt x="35583" y="794773"/>
                    <a:pt x="0" y="759190"/>
                    <a:pt x="0" y="715296"/>
                  </a:cubicBezTo>
                  <a:lnTo>
                    <a:pt x="0" y="79477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613" tIns="32168" rIns="36613" bIns="32168" numCol="1" spcCol="1270" anchor="ctr" anchorCtr="0">
              <a:noAutofit/>
            </a:bodyPr>
            <a:lstStyle/>
            <a:p>
              <a:pPr marL="108000" lvl="0" indent="0" defTabSz="3111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b="1" kern="1200" dirty="0">
                  <a:latin typeface="Raleway"/>
                </a:rPr>
                <a:t>RAISE user_define_exception_name;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FDFB90-FF47-4D96-9FB4-ABC861FB5742}"/>
                </a:ext>
              </a:extLst>
            </p:cNvPr>
            <p:cNvSpPr/>
            <p:nvPr/>
          </p:nvSpPr>
          <p:spPr>
            <a:xfrm>
              <a:off x="5733603" y="1026527"/>
              <a:ext cx="1589546" cy="794773"/>
            </a:xfrm>
            <a:custGeom>
              <a:avLst/>
              <a:gdLst>
                <a:gd name="connsiteX0" fmla="*/ 0 w 1589546"/>
                <a:gd name="connsiteY0" fmla="*/ 79477 h 794773"/>
                <a:gd name="connsiteX1" fmla="*/ 79477 w 1589546"/>
                <a:gd name="connsiteY1" fmla="*/ 0 h 794773"/>
                <a:gd name="connsiteX2" fmla="*/ 1510069 w 1589546"/>
                <a:gd name="connsiteY2" fmla="*/ 0 h 794773"/>
                <a:gd name="connsiteX3" fmla="*/ 1589546 w 1589546"/>
                <a:gd name="connsiteY3" fmla="*/ 79477 h 794773"/>
                <a:gd name="connsiteX4" fmla="*/ 1589546 w 1589546"/>
                <a:gd name="connsiteY4" fmla="*/ 715296 h 794773"/>
                <a:gd name="connsiteX5" fmla="*/ 1510069 w 1589546"/>
                <a:gd name="connsiteY5" fmla="*/ 794773 h 794773"/>
                <a:gd name="connsiteX6" fmla="*/ 79477 w 1589546"/>
                <a:gd name="connsiteY6" fmla="*/ 794773 h 794773"/>
                <a:gd name="connsiteX7" fmla="*/ 0 w 1589546"/>
                <a:gd name="connsiteY7" fmla="*/ 715296 h 794773"/>
                <a:gd name="connsiteX8" fmla="*/ 0 w 1589546"/>
                <a:gd name="connsiteY8" fmla="*/ 79477 h 79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9546" h="794773">
                  <a:moveTo>
                    <a:pt x="0" y="79477"/>
                  </a:moveTo>
                  <a:cubicBezTo>
                    <a:pt x="0" y="35583"/>
                    <a:pt x="35583" y="0"/>
                    <a:pt x="79477" y="0"/>
                  </a:cubicBezTo>
                  <a:lnTo>
                    <a:pt x="1510069" y="0"/>
                  </a:lnTo>
                  <a:cubicBezTo>
                    <a:pt x="1553963" y="0"/>
                    <a:pt x="1589546" y="35583"/>
                    <a:pt x="1589546" y="79477"/>
                  </a:cubicBezTo>
                  <a:lnTo>
                    <a:pt x="1589546" y="715296"/>
                  </a:lnTo>
                  <a:cubicBezTo>
                    <a:pt x="1589546" y="759190"/>
                    <a:pt x="1553963" y="794773"/>
                    <a:pt x="1510069" y="794773"/>
                  </a:cubicBezTo>
                  <a:lnTo>
                    <a:pt x="79477" y="794773"/>
                  </a:lnTo>
                  <a:cubicBezTo>
                    <a:pt x="35583" y="794773"/>
                    <a:pt x="0" y="759190"/>
                    <a:pt x="0" y="715296"/>
                  </a:cubicBezTo>
                  <a:lnTo>
                    <a:pt x="0" y="794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758" tIns="43598" rIns="53758" bIns="4359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latin typeface="Raleway"/>
                </a:rPr>
                <a:t>Implement the Exception Condition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AA8760B-7636-4F70-AFAB-8044C8901785}"/>
                </a:ext>
              </a:extLst>
            </p:cNvPr>
            <p:cNvSpPr/>
            <p:nvPr/>
          </p:nvSpPr>
          <p:spPr>
            <a:xfrm>
              <a:off x="5892558" y="1821301"/>
              <a:ext cx="158954" cy="5960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96080"/>
                  </a:lnTo>
                  <a:lnTo>
                    <a:pt x="158954" y="59608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96593B-ADC7-45BD-AA88-0026EE2BFCDA}"/>
                </a:ext>
              </a:extLst>
            </p:cNvPr>
            <p:cNvSpPr/>
            <p:nvPr/>
          </p:nvSpPr>
          <p:spPr>
            <a:xfrm>
              <a:off x="6051512" y="2019994"/>
              <a:ext cx="1271637" cy="794773"/>
            </a:xfrm>
            <a:custGeom>
              <a:avLst/>
              <a:gdLst>
                <a:gd name="connsiteX0" fmla="*/ 0 w 1271637"/>
                <a:gd name="connsiteY0" fmla="*/ 79477 h 794773"/>
                <a:gd name="connsiteX1" fmla="*/ 79477 w 1271637"/>
                <a:gd name="connsiteY1" fmla="*/ 0 h 794773"/>
                <a:gd name="connsiteX2" fmla="*/ 1192160 w 1271637"/>
                <a:gd name="connsiteY2" fmla="*/ 0 h 794773"/>
                <a:gd name="connsiteX3" fmla="*/ 1271637 w 1271637"/>
                <a:gd name="connsiteY3" fmla="*/ 79477 h 794773"/>
                <a:gd name="connsiteX4" fmla="*/ 1271637 w 1271637"/>
                <a:gd name="connsiteY4" fmla="*/ 715296 h 794773"/>
                <a:gd name="connsiteX5" fmla="*/ 1192160 w 1271637"/>
                <a:gd name="connsiteY5" fmla="*/ 794773 h 794773"/>
                <a:gd name="connsiteX6" fmla="*/ 79477 w 1271637"/>
                <a:gd name="connsiteY6" fmla="*/ 794773 h 794773"/>
                <a:gd name="connsiteX7" fmla="*/ 0 w 1271637"/>
                <a:gd name="connsiteY7" fmla="*/ 715296 h 794773"/>
                <a:gd name="connsiteX8" fmla="*/ 0 w 1271637"/>
                <a:gd name="connsiteY8" fmla="*/ 79477 h 79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637" h="794773">
                  <a:moveTo>
                    <a:pt x="0" y="79477"/>
                  </a:moveTo>
                  <a:cubicBezTo>
                    <a:pt x="0" y="35583"/>
                    <a:pt x="35583" y="0"/>
                    <a:pt x="79477" y="0"/>
                  </a:cubicBezTo>
                  <a:lnTo>
                    <a:pt x="1192160" y="0"/>
                  </a:lnTo>
                  <a:cubicBezTo>
                    <a:pt x="1236054" y="0"/>
                    <a:pt x="1271637" y="35583"/>
                    <a:pt x="1271637" y="79477"/>
                  </a:cubicBezTo>
                  <a:lnTo>
                    <a:pt x="1271637" y="715296"/>
                  </a:lnTo>
                  <a:cubicBezTo>
                    <a:pt x="1271637" y="759190"/>
                    <a:pt x="1236054" y="794773"/>
                    <a:pt x="1192160" y="794773"/>
                  </a:cubicBezTo>
                  <a:lnTo>
                    <a:pt x="79477" y="794773"/>
                  </a:lnTo>
                  <a:cubicBezTo>
                    <a:pt x="35583" y="794773"/>
                    <a:pt x="0" y="759190"/>
                    <a:pt x="0" y="715296"/>
                  </a:cubicBezTo>
                  <a:lnTo>
                    <a:pt x="0" y="7947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613" tIns="32168" rIns="36613" bIns="32168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>
                  <a:latin typeface="Raleway"/>
                </a:rPr>
                <a:t>In the PL/SQL EXCEPTION block, add the WHEN condition to implement the user-defined action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93CB6C-904A-418B-9BC0-D607207D2CC4}"/>
                </a:ext>
              </a:extLst>
            </p:cNvPr>
            <p:cNvSpPr/>
            <p:nvPr/>
          </p:nvSpPr>
          <p:spPr>
            <a:xfrm>
              <a:off x="5892558" y="1821301"/>
              <a:ext cx="158954" cy="15895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89546"/>
                  </a:lnTo>
                  <a:lnTo>
                    <a:pt x="158954" y="1589546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3347967-B724-45E5-BD55-4D73BCC4E5B5}"/>
                </a:ext>
              </a:extLst>
            </p:cNvPr>
            <p:cNvSpPr/>
            <p:nvPr/>
          </p:nvSpPr>
          <p:spPr>
            <a:xfrm>
              <a:off x="6051512" y="3013461"/>
              <a:ext cx="1484385" cy="1302165"/>
            </a:xfrm>
            <a:custGeom>
              <a:avLst/>
              <a:gdLst>
                <a:gd name="connsiteX0" fmla="*/ 0 w 1271637"/>
                <a:gd name="connsiteY0" fmla="*/ 79477 h 794773"/>
                <a:gd name="connsiteX1" fmla="*/ 79477 w 1271637"/>
                <a:gd name="connsiteY1" fmla="*/ 0 h 794773"/>
                <a:gd name="connsiteX2" fmla="*/ 1192160 w 1271637"/>
                <a:gd name="connsiteY2" fmla="*/ 0 h 794773"/>
                <a:gd name="connsiteX3" fmla="*/ 1271637 w 1271637"/>
                <a:gd name="connsiteY3" fmla="*/ 79477 h 794773"/>
                <a:gd name="connsiteX4" fmla="*/ 1271637 w 1271637"/>
                <a:gd name="connsiteY4" fmla="*/ 715296 h 794773"/>
                <a:gd name="connsiteX5" fmla="*/ 1192160 w 1271637"/>
                <a:gd name="connsiteY5" fmla="*/ 794773 h 794773"/>
                <a:gd name="connsiteX6" fmla="*/ 79477 w 1271637"/>
                <a:gd name="connsiteY6" fmla="*/ 794773 h 794773"/>
                <a:gd name="connsiteX7" fmla="*/ 0 w 1271637"/>
                <a:gd name="connsiteY7" fmla="*/ 715296 h 794773"/>
                <a:gd name="connsiteX8" fmla="*/ 0 w 1271637"/>
                <a:gd name="connsiteY8" fmla="*/ 79477 h 79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637" h="794773">
                  <a:moveTo>
                    <a:pt x="0" y="79477"/>
                  </a:moveTo>
                  <a:cubicBezTo>
                    <a:pt x="0" y="35583"/>
                    <a:pt x="35583" y="0"/>
                    <a:pt x="79477" y="0"/>
                  </a:cubicBezTo>
                  <a:lnTo>
                    <a:pt x="1192160" y="0"/>
                  </a:lnTo>
                  <a:cubicBezTo>
                    <a:pt x="1236054" y="0"/>
                    <a:pt x="1271637" y="35583"/>
                    <a:pt x="1271637" y="79477"/>
                  </a:cubicBezTo>
                  <a:lnTo>
                    <a:pt x="1271637" y="715296"/>
                  </a:lnTo>
                  <a:cubicBezTo>
                    <a:pt x="1271637" y="759190"/>
                    <a:pt x="1236054" y="794773"/>
                    <a:pt x="1192160" y="794773"/>
                  </a:cubicBezTo>
                  <a:lnTo>
                    <a:pt x="79477" y="794773"/>
                  </a:lnTo>
                  <a:cubicBezTo>
                    <a:pt x="35583" y="794773"/>
                    <a:pt x="0" y="759190"/>
                    <a:pt x="0" y="715296"/>
                  </a:cubicBezTo>
                  <a:lnTo>
                    <a:pt x="0" y="79477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613" tIns="32168" rIns="36613" bIns="32168" numCol="1" spcCol="1270" anchor="ctr" anchorCtr="0">
              <a:noAutofit/>
            </a:bodyPr>
            <a:lstStyle/>
            <a:p>
              <a:pPr marL="108000" lvl="0" indent="0" defTabSz="3111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b="1" kern="1200" dirty="0">
                  <a:latin typeface="Raleway"/>
                </a:rPr>
                <a:t>WHEN user_define_exception_name </a:t>
              </a:r>
            </a:p>
            <a:p>
              <a:pPr marL="108000" lvl="0" indent="0" defTabSz="3111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b="1" kern="1200" dirty="0">
                  <a:latin typeface="Raleway"/>
                </a:rPr>
                <a:t>THEN</a:t>
              </a:r>
            </a:p>
            <a:p>
              <a:pPr marL="108000" defTabSz="3111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b="1" dirty="0">
                  <a:latin typeface="Raleway"/>
                </a:rPr>
                <a:t>User defined statement (action) will be taken;</a:t>
              </a:r>
              <a:endParaRPr lang="en-IN" sz="1050" b="1" kern="1200" dirty="0">
                <a:latin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42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How to Define an Exception?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E173B4-767D-42A3-A7E3-8023A7578501}"/>
              </a:ext>
            </a:extLst>
          </p:cNvPr>
          <p:cNvSpPr/>
          <p:nvPr/>
        </p:nvSpPr>
        <p:spPr>
          <a:xfrm>
            <a:off x="1405783" y="1695586"/>
            <a:ext cx="3824242" cy="258532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latin typeface="Raleway"/>
              </a:rPr>
              <a:t>DECLARE</a:t>
            </a:r>
          </a:p>
          <a:p>
            <a:r>
              <a:rPr lang="en-IN" dirty="0">
                <a:latin typeface="Raleway"/>
              </a:rPr>
              <a:t>    user_define_exception_name EXCEPTION;</a:t>
            </a:r>
          </a:p>
          <a:p>
            <a:r>
              <a:rPr lang="en-IN" dirty="0">
                <a:latin typeface="Raleway"/>
              </a:rPr>
              <a:t>BEGIN</a:t>
            </a:r>
          </a:p>
          <a:p>
            <a:r>
              <a:rPr lang="en-IN" dirty="0">
                <a:latin typeface="Raleway"/>
              </a:rPr>
              <a:t>    statement(s);</a:t>
            </a:r>
          </a:p>
          <a:p>
            <a:r>
              <a:rPr lang="en-IN" dirty="0">
                <a:latin typeface="Raleway"/>
              </a:rPr>
              <a:t>    IF condition THEN</a:t>
            </a:r>
          </a:p>
          <a:p>
            <a:r>
              <a:rPr lang="en-IN" dirty="0">
                <a:latin typeface="Raleway"/>
              </a:rPr>
              <a:t>        RAISE user_define_exception_name;</a:t>
            </a:r>
          </a:p>
          <a:p>
            <a:r>
              <a:rPr lang="en-IN" dirty="0">
                <a:latin typeface="Raleway"/>
              </a:rPr>
              <a:t>    END IF;</a:t>
            </a:r>
          </a:p>
          <a:p>
            <a:r>
              <a:rPr lang="en-IN" dirty="0">
                <a:latin typeface="Raleway"/>
              </a:rPr>
              <a:t>EXCEPTION</a:t>
            </a:r>
          </a:p>
          <a:p>
            <a:r>
              <a:rPr lang="en-IN" dirty="0">
                <a:latin typeface="Raleway"/>
              </a:rPr>
              <a:t>    WHEN user_define_exception_name THEN</a:t>
            </a:r>
          </a:p>
          <a:p>
            <a:r>
              <a:rPr lang="en-IN" dirty="0">
                <a:latin typeface="Raleway"/>
              </a:rPr>
              <a:t>        User defined statement (action) will be taken;  </a:t>
            </a:r>
          </a:p>
          <a:p>
            <a:r>
              <a:rPr lang="en-IN" dirty="0">
                <a:latin typeface="Raleway"/>
              </a:rPr>
              <a:t>END;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E4F16-C5AC-4E6C-862B-85216A9676F9}"/>
              </a:ext>
            </a:extLst>
          </p:cNvPr>
          <p:cNvSpPr/>
          <p:nvPr/>
        </p:nvSpPr>
        <p:spPr>
          <a:xfrm>
            <a:off x="640935" y="1058325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 Syntax</a:t>
            </a:r>
            <a:endParaRPr lang="en-IN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01746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How to Define an Exception?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E173B4-767D-42A3-A7E3-8023A7578501}"/>
              </a:ext>
            </a:extLst>
          </p:cNvPr>
          <p:cNvSpPr/>
          <p:nvPr/>
        </p:nvSpPr>
        <p:spPr>
          <a:xfrm>
            <a:off x="1405782" y="1601582"/>
            <a:ext cx="5695773" cy="34163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latin typeface="Raleway"/>
              </a:rPr>
              <a:t>SQL&gt;edit user_exp</a:t>
            </a:r>
          </a:p>
          <a:p>
            <a:r>
              <a:rPr lang="en-IN" dirty="0">
                <a:latin typeface="Raleway"/>
              </a:rPr>
              <a:t>DECLARE</a:t>
            </a:r>
          </a:p>
          <a:p>
            <a:r>
              <a:rPr lang="en-IN" dirty="0">
                <a:latin typeface="Raleway"/>
              </a:rPr>
              <a:t>    myex EXCEPTION;</a:t>
            </a:r>
          </a:p>
          <a:p>
            <a:r>
              <a:rPr lang="en-IN" dirty="0">
                <a:latin typeface="Raleway"/>
              </a:rPr>
              <a:t>    i NUMBER;</a:t>
            </a:r>
          </a:p>
          <a:p>
            <a:r>
              <a:rPr lang="en-IN" dirty="0">
                <a:latin typeface="Raleway"/>
              </a:rPr>
              <a:t>BEGIN</a:t>
            </a:r>
          </a:p>
          <a:p>
            <a:r>
              <a:rPr lang="en-IN" dirty="0">
                <a:latin typeface="Raleway"/>
              </a:rPr>
              <a:t>    FOR i IN (SELECT * FROM enum) LOOP</a:t>
            </a:r>
          </a:p>
          <a:p>
            <a:r>
              <a:rPr lang="en-IN" dirty="0">
                <a:latin typeface="Raleway"/>
              </a:rPr>
              <a:t>        IF i.eno = 3 THEN</a:t>
            </a:r>
          </a:p>
          <a:p>
            <a:r>
              <a:rPr lang="en-IN" dirty="0">
                <a:latin typeface="Raleway"/>
              </a:rPr>
              <a:t>            RAISE myex;</a:t>
            </a:r>
          </a:p>
          <a:p>
            <a:r>
              <a:rPr lang="en-IN" dirty="0">
                <a:latin typeface="Raleway"/>
              </a:rPr>
              <a:t>        END IF;</a:t>
            </a:r>
          </a:p>
          <a:p>
            <a:r>
              <a:rPr lang="en-IN" dirty="0">
                <a:latin typeface="Raleway"/>
              </a:rPr>
              <a:t>    END LOOP;</a:t>
            </a:r>
          </a:p>
          <a:p>
            <a:r>
              <a:rPr lang="en-IN" dirty="0">
                <a:latin typeface="Raleway"/>
              </a:rPr>
              <a:t>EXCEPTION</a:t>
            </a:r>
          </a:p>
          <a:p>
            <a:r>
              <a:rPr lang="en-IN" dirty="0">
                <a:latin typeface="Raleway"/>
              </a:rPr>
              <a:t>    WHEN myex THEN</a:t>
            </a:r>
          </a:p>
          <a:p>
            <a:r>
              <a:rPr lang="en-IN" dirty="0">
                <a:latin typeface="Raleway"/>
              </a:rPr>
              <a:t>        dbms_output.put.line('Employee number already exist in enum table.');</a:t>
            </a:r>
          </a:p>
          <a:p>
            <a:r>
              <a:rPr lang="en-IN" dirty="0">
                <a:latin typeface="Raleway"/>
              </a:rPr>
              <a:t>END;</a:t>
            </a:r>
          </a:p>
          <a:p>
            <a:r>
              <a:rPr lang="en-IN" dirty="0">
                <a:latin typeface="Raleway"/>
              </a:rPr>
              <a:t>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E4F16-C5AC-4E6C-862B-85216A9676F9}"/>
              </a:ext>
            </a:extLst>
          </p:cNvPr>
          <p:cNvSpPr/>
          <p:nvPr/>
        </p:nvSpPr>
        <p:spPr>
          <a:xfrm>
            <a:off x="640935" y="1058325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 Example</a:t>
            </a:r>
            <a:endParaRPr lang="en-IN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0632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How to Define an Exception?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E173B4-767D-42A3-A7E3-8023A7578501}"/>
              </a:ext>
            </a:extLst>
          </p:cNvPr>
          <p:cNvSpPr/>
          <p:nvPr/>
        </p:nvSpPr>
        <p:spPr>
          <a:xfrm>
            <a:off x="1405782" y="1601582"/>
            <a:ext cx="5695773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latin typeface="Raleway"/>
              </a:rPr>
              <a:t>SQL&gt;@user_exp</a:t>
            </a:r>
          </a:p>
          <a:p>
            <a:r>
              <a:rPr lang="en-IN" dirty="0">
                <a:latin typeface="Raleway"/>
              </a:rPr>
              <a:t>Employee number already exist in enum table.</a:t>
            </a:r>
          </a:p>
          <a:p>
            <a:endParaRPr lang="en-IN" dirty="0">
              <a:latin typeface="Raleway"/>
            </a:endParaRPr>
          </a:p>
          <a:p>
            <a:r>
              <a:rPr lang="en-IN" dirty="0">
                <a:latin typeface="Raleway"/>
              </a:rPr>
              <a:t>PL/SQL procedure successfully operation.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E4F16-C5AC-4E6C-862B-85216A9676F9}"/>
              </a:ext>
            </a:extLst>
          </p:cNvPr>
          <p:cNvSpPr/>
          <p:nvPr/>
        </p:nvSpPr>
        <p:spPr>
          <a:xfrm>
            <a:off x="640935" y="1058325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Output</a:t>
            </a:r>
            <a:endParaRPr lang="en-IN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8451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User-named Exceptions </a:t>
            </a:r>
          </a:p>
        </p:txBody>
      </p:sp>
    </p:spTree>
    <p:extLst>
      <p:ext uri="{BB962C8B-B14F-4D97-AF65-F5344CB8AC3E}">
        <p14:creationId xmlns:p14="http://schemas.microsoft.com/office/powerpoint/2010/main" val="85599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You can define your own error message and error number using the Pragma EXCEPTION_INIT or RAISE_APPLICATION_ERROR function.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User-named Exceptions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A35FBCE-690E-470F-89BA-85A1116667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955356"/>
              </p:ext>
            </p:extLst>
          </p:nvPr>
        </p:nvGraphicFramePr>
        <p:xfrm>
          <a:off x="863125" y="2321975"/>
          <a:ext cx="7870677" cy="166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29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 pragma is a keyword directive to execute proceed at compile time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 pragma EXCEPTION_INIT function takes two arguments: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Pragma EXCEPTION_INIT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7FFC44-F85A-42E6-BC05-4ECCAD4BCE5B}"/>
              </a:ext>
            </a:extLst>
          </p:cNvPr>
          <p:cNvGrpSpPr/>
          <p:nvPr/>
        </p:nvGrpSpPr>
        <p:grpSpPr>
          <a:xfrm>
            <a:off x="1809485" y="3093577"/>
            <a:ext cx="5834984" cy="1209559"/>
            <a:chOff x="1809485" y="2952193"/>
            <a:chExt cx="5834984" cy="166713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064C2F5-0030-4A54-9B3A-04EBE1692B28}"/>
                </a:ext>
              </a:extLst>
            </p:cNvPr>
            <p:cNvSpPr/>
            <p:nvPr/>
          </p:nvSpPr>
          <p:spPr>
            <a:xfrm>
              <a:off x="1809485" y="2952193"/>
              <a:ext cx="2778564" cy="1667138"/>
            </a:xfrm>
            <a:custGeom>
              <a:avLst/>
              <a:gdLst>
                <a:gd name="connsiteX0" fmla="*/ 0 w 2778564"/>
                <a:gd name="connsiteY0" fmla="*/ 0 h 1667138"/>
                <a:gd name="connsiteX1" fmla="*/ 2778564 w 2778564"/>
                <a:gd name="connsiteY1" fmla="*/ 0 h 1667138"/>
                <a:gd name="connsiteX2" fmla="*/ 2778564 w 2778564"/>
                <a:gd name="connsiteY2" fmla="*/ 1667138 h 1667138"/>
                <a:gd name="connsiteX3" fmla="*/ 0 w 2778564"/>
                <a:gd name="connsiteY3" fmla="*/ 1667138 h 1667138"/>
                <a:gd name="connsiteX4" fmla="*/ 0 w 2778564"/>
                <a:gd name="connsiteY4" fmla="*/ 0 h 16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8564" h="1667138">
                  <a:moveTo>
                    <a:pt x="0" y="0"/>
                  </a:moveTo>
                  <a:lnTo>
                    <a:pt x="2778564" y="0"/>
                  </a:lnTo>
                  <a:lnTo>
                    <a:pt x="2778564" y="1667138"/>
                  </a:lnTo>
                  <a:lnTo>
                    <a:pt x="0" y="16671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Raleway"/>
                </a:rPr>
                <a:t>exception_name</a:t>
              </a:r>
            </a:p>
            <a:p>
              <a:pPr lvl="0" algn="ctr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0" i="0" kern="1200" dirty="0">
                  <a:latin typeface="Raleway"/>
                </a:rPr>
                <a:t>A character string </a:t>
              </a:r>
              <a:r>
                <a:rPr lang="en-IN" sz="1100" dirty="0">
                  <a:latin typeface="Raleway"/>
                </a:rPr>
                <a:t>supporting</a:t>
              </a:r>
              <a:endParaRPr lang="en-IN" sz="1100" b="0" i="0" kern="1200" dirty="0">
                <a:latin typeface="Raleway"/>
              </a:endParaRPr>
            </a:p>
            <a:p>
              <a:pPr marL="0" lvl="0" indent="0" algn="ctr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b="0" i="0" kern="1200" dirty="0">
                  <a:latin typeface="Raleway"/>
                </a:rPr>
                <a:t>up to 2048 bytes</a:t>
              </a:r>
              <a:endParaRPr lang="en-IN" sz="1100" kern="1200" dirty="0">
                <a:latin typeface="Raleway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A963559-B300-42CE-981E-296CF18C5BCD}"/>
                </a:ext>
              </a:extLst>
            </p:cNvPr>
            <p:cNvSpPr/>
            <p:nvPr/>
          </p:nvSpPr>
          <p:spPr>
            <a:xfrm>
              <a:off x="4865905" y="2952193"/>
              <a:ext cx="2778564" cy="1667138"/>
            </a:xfrm>
            <a:custGeom>
              <a:avLst/>
              <a:gdLst>
                <a:gd name="connsiteX0" fmla="*/ 0 w 2778564"/>
                <a:gd name="connsiteY0" fmla="*/ 0 h 1667138"/>
                <a:gd name="connsiteX1" fmla="*/ 2778564 w 2778564"/>
                <a:gd name="connsiteY1" fmla="*/ 0 h 1667138"/>
                <a:gd name="connsiteX2" fmla="*/ 2778564 w 2778564"/>
                <a:gd name="connsiteY2" fmla="*/ 1667138 h 1667138"/>
                <a:gd name="connsiteX3" fmla="*/ 0 w 2778564"/>
                <a:gd name="connsiteY3" fmla="*/ 1667138 h 1667138"/>
                <a:gd name="connsiteX4" fmla="*/ 0 w 2778564"/>
                <a:gd name="connsiteY4" fmla="*/ 0 h 16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8564" h="1667138">
                  <a:moveTo>
                    <a:pt x="0" y="0"/>
                  </a:moveTo>
                  <a:lnTo>
                    <a:pt x="2778564" y="0"/>
                  </a:lnTo>
                  <a:lnTo>
                    <a:pt x="2778564" y="1667138"/>
                  </a:lnTo>
                  <a:lnTo>
                    <a:pt x="0" y="16671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Raleway"/>
                </a:rPr>
                <a:t>error_number</a:t>
              </a:r>
            </a:p>
            <a:p>
              <a:pPr marL="0" lvl="0" indent="0" algn="ctr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dirty="0">
                  <a:latin typeface="Raleway"/>
                </a:rPr>
                <a:t>A</a:t>
              </a:r>
              <a:r>
                <a:rPr lang="en-IN" sz="1100" b="0" i="0" kern="1200" dirty="0">
                  <a:latin typeface="Raleway"/>
                </a:rPr>
                <a:t> negative integer ranging </a:t>
              </a:r>
            </a:p>
            <a:p>
              <a:pPr lvl="0" algn="ctr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0" i="0" kern="1200" dirty="0">
                  <a:latin typeface="Raleway"/>
                </a:rPr>
                <a:t>from </a:t>
              </a:r>
              <a:r>
                <a:rPr lang="en-IN" sz="1100" b="0" i="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−</a:t>
              </a:r>
              <a:r>
                <a:rPr lang="en-IN" sz="1100" b="0" i="0" kern="1200" dirty="0">
                  <a:latin typeface="Raleway"/>
                </a:rPr>
                <a:t>20000 to </a:t>
              </a:r>
              <a:r>
                <a:rPr lang="en-I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−</a:t>
              </a:r>
              <a:r>
                <a:rPr lang="en-IN" sz="1100" b="0" i="0" kern="1200" dirty="0">
                  <a:latin typeface="Raleway"/>
                </a:rPr>
                <a:t>20999</a:t>
              </a:r>
              <a:endParaRPr lang="en-IN" sz="1100" kern="1200" dirty="0">
                <a:latin typeface="Raleway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0639E-710F-4F3B-A9A5-CFCD8F040C0B}"/>
              </a:ext>
            </a:extLst>
          </p:cNvPr>
          <p:cNvSpPr/>
          <p:nvPr/>
        </p:nvSpPr>
        <p:spPr>
          <a:xfrm>
            <a:off x="1615934" y="2287792"/>
            <a:ext cx="5912131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IN" sz="1800" dirty="0"/>
              <a:t>PRAGMA EXCEPTION_INIT(exception_name, -error_number);</a:t>
            </a:r>
          </a:p>
        </p:txBody>
      </p:sp>
    </p:spTree>
    <p:extLst>
      <p:ext uri="{BB962C8B-B14F-4D97-AF65-F5344CB8AC3E}">
        <p14:creationId xmlns:p14="http://schemas.microsoft.com/office/powerpoint/2010/main" val="178958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Pragma EXCEPTION_INIT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0639E-710F-4F3B-A9A5-CFCD8F040C0B}"/>
              </a:ext>
            </a:extLst>
          </p:cNvPr>
          <p:cNvSpPr/>
          <p:nvPr/>
        </p:nvSpPr>
        <p:spPr>
          <a:xfrm>
            <a:off x="1389997" y="1475941"/>
            <a:ext cx="4929106" cy="338772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/>
              <a:t>DECLARE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    user_define_exception_name EXCEPTION;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    PRAGMA EXCEPTION_INIT(user_define_exception_name,-error_number);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BEGIN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    statement(s);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    IF condition THEN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        RAISE user_define_exception_name;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    END IF;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EXCEPTION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    WHEN user_define_exception_name THEN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        User defined statement (action) will be taken;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END;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2C10E-4568-4CBF-94D2-1AD598ABE414}"/>
              </a:ext>
            </a:extLst>
          </p:cNvPr>
          <p:cNvSpPr/>
          <p:nvPr/>
        </p:nvSpPr>
        <p:spPr>
          <a:xfrm>
            <a:off x="640935" y="1058325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Syntax</a:t>
            </a:r>
            <a:endParaRPr lang="en-IN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30221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8BA463-BD05-425D-96A8-6F6B2CC4E09B}"/>
              </a:ext>
            </a:extLst>
          </p:cNvPr>
          <p:cNvGrpSpPr/>
          <p:nvPr/>
        </p:nvGrpSpPr>
        <p:grpSpPr>
          <a:xfrm>
            <a:off x="1264722" y="1476200"/>
            <a:ext cx="3293126" cy="548640"/>
            <a:chOff x="1281617" y="1448670"/>
            <a:chExt cx="3293126" cy="54864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5FCA0F-3CD3-4FCF-A6A3-7AB553C10102}"/>
                </a:ext>
              </a:extLst>
            </p:cNvPr>
            <p:cNvSpPr/>
            <p:nvPr/>
          </p:nvSpPr>
          <p:spPr>
            <a:xfrm>
              <a:off x="1281617" y="1448670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01</a:t>
              </a:r>
            </a:p>
          </p:txBody>
        </p:sp>
        <p:sp>
          <p:nvSpPr>
            <p:cNvPr id="44" name="TextBox 61">
              <a:extLst>
                <a:ext uri="{FF2B5EF4-FFF2-40B4-BE49-F238E27FC236}">
                  <a16:creationId xmlns:a16="http://schemas.microsoft.com/office/drawing/2014/main" id="{E0EC0A93-4CD1-4A8A-8EF3-35C9ADD2BC64}"/>
                </a:ext>
              </a:extLst>
            </p:cNvPr>
            <p:cNvSpPr txBox="1"/>
            <p:nvPr/>
          </p:nvSpPr>
          <p:spPr>
            <a:xfrm>
              <a:off x="1844409" y="1565870"/>
              <a:ext cx="27303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PL/SQL Exception Handling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429ECE8-9904-4F8A-BB93-8C8C794AD57F}"/>
              </a:ext>
            </a:extLst>
          </p:cNvPr>
          <p:cNvGrpSpPr/>
          <p:nvPr/>
        </p:nvGrpSpPr>
        <p:grpSpPr>
          <a:xfrm>
            <a:off x="4896935" y="2244221"/>
            <a:ext cx="3999684" cy="548640"/>
            <a:chOff x="1281617" y="2626158"/>
            <a:chExt cx="3999684" cy="54864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E8F9E4-06DF-4423-AD98-DAAE7D5B4FD1}"/>
                </a:ext>
              </a:extLst>
            </p:cNvPr>
            <p:cNvSpPr/>
            <p:nvPr/>
          </p:nvSpPr>
          <p:spPr>
            <a:xfrm>
              <a:off x="1281617" y="2626158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04</a:t>
              </a:r>
            </a:p>
          </p:txBody>
        </p:sp>
        <p:sp>
          <p:nvSpPr>
            <p:cNvPr id="46" name="TextBox 63">
              <a:extLst>
                <a:ext uri="{FF2B5EF4-FFF2-40B4-BE49-F238E27FC236}">
                  <a16:creationId xmlns:a16="http://schemas.microsoft.com/office/drawing/2014/main" id="{6FC67BF3-9A15-41AB-8127-DE51184EB928}"/>
                </a:ext>
              </a:extLst>
            </p:cNvPr>
            <p:cNvSpPr txBox="1"/>
            <p:nvPr/>
          </p:nvSpPr>
          <p:spPr>
            <a:xfrm>
              <a:off x="1824273" y="2753009"/>
              <a:ext cx="3457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User-named Exceptions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1BFD2D-3D2A-4192-AE76-0679A13E65B1}"/>
              </a:ext>
            </a:extLst>
          </p:cNvPr>
          <p:cNvGrpSpPr/>
          <p:nvPr/>
        </p:nvGrpSpPr>
        <p:grpSpPr>
          <a:xfrm>
            <a:off x="4896935" y="1476200"/>
            <a:ext cx="3432547" cy="548640"/>
            <a:chOff x="5295453" y="1381220"/>
            <a:chExt cx="3432547" cy="5486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B6E695-EDEA-4268-8946-9AC9AF07F21A}"/>
                </a:ext>
              </a:extLst>
            </p:cNvPr>
            <p:cNvSpPr/>
            <p:nvPr/>
          </p:nvSpPr>
          <p:spPr>
            <a:xfrm>
              <a:off x="5295453" y="1381220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02</a:t>
              </a:r>
            </a:p>
          </p:txBody>
        </p: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5A4FD135-835F-429E-9BCE-F56FCD14A3B7}"/>
                </a:ext>
              </a:extLst>
            </p:cNvPr>
            <p:cNvSpPr txBox="1"/>
            <p:nvPr/>
          </p:nvSpPr>
          <p:spPr>
            <a:xfrm>
              <a:off x="5863145" y="1498420"/>
              <a:ext cx="28648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Built-in Exceptions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5DD4F-39A6-410B-A924-4C03BB9D57F4}"/>
              </a:ext>
            </a:extLst>
          </p:cNvPr>
          <p:cNvGrpSpPr/>
          <p:nvPr/>
        </p:nvGrpSpPr>
        <p:grpSpPr>
          <a:xfrm>
            <a:off x="1264722" y="2243936"/>
            <a:ext cx="3130756" cy="548640"/>
            <a:chOff x="5295453" y="2562118"/>
            <a:chExt cx="3130756" cy="5486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BAB258-5F37-4145-AB76-82845C62CC95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03</a:t>
              </a:r>
            </a:p>
          </p:txBody>
        </p:sp>
        <p:sp>
          <p:nvSpPr>
            <p:cNvPr id="56" name="TextBox 73">
              <a:extLst>
                <a:ext uri="{FF2B5EF4-FFF2-40B4-BE49-F238E27FC236}">
                  <a16:creationId xmlns:a16="http://schemas.microsoft.com/office/drawing/2014/main" id="{FA72E1EC-E70E-4B04-9CE6-267BFAAC1248}"/>
                </a:ext>
              </a:extLst>
            </p:cNvPr>
            <p:cNvSpPr txBox="1"/>
            <p:nvPr/>
          </p:nvSpPr>
          <p:spPr>
            <a:xfrm>
              <a:off x="5854979" y="2679633"/>
              <a:ext cx="25712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User-defined Exceptions</a:t>
              </a:r>
            </a:p>
          </p:txBody>
        </p:sp>
      </p:grp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1859D4-8E2F-4E92-9E79-C8885ACBDA44}"/>
              </a:ext>
            </a:extLst>
          </p:cNvPr>
          <p:cNvGrpSpPr/>
          <p:nvPr/>
        </p:nvGrpSpPr>
        <p:grpSpPr>
          <a:xfrm>
            <a:off x="4896935" y="3011672"/>
            <a:ext cx="3999684" cy="548640"/>
            <a:chOff x="1281617" y="2626158"/>
            <a:chExt cx="3999684" cy="5486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F751C5-E5FB-40A2-9647-2B782797FD3B}"/>
                </a:ext>
              </a:extLst>
            </p:cNvPr>
            <p:cNvSpPr/>
            <p:nvPr/>
          </p:nvSpPr>
          <p:spPr>
            <a:xfrm>
              <a:off x="1281617" y="2626158"/>
              <a:ext cx="548640" cy="548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06</a:t>
              </a:r>
            </a:p>
          </p:txBody>
        </p:sp>
        <p:sp>
          <p:nvSpPr>
            <p:cNvPr id="26" name="TextBox 63">
              <a:extLst>
                <a:ext uri="{FF2B5EF4-FFF2-40B4-BE49-F238E27FC236}">
                  <a16:creationId xmlns:a16="http://schemas.microsoft.com/office/drawing/2014/main" id="{3B7F06EB-67AA-472E-A54B-36071052D28D}"/>
                </a:ext>
              </a:extLst>
            </p:cNvPr>
            <p:cNvSpPr txBox="1"/>
            <p:nvPr/>
          </p:nvSpPr>
          <p:spPr>
            <a:xfrm>
              <a:off x="1824273" y="2753009"/>
              <a:ext cx="3457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SQLCODE Function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5BFBB5-506E-4309-90C6-AA06C27280DE}"/>
              </a:ext>
            </a:extLst>
          </p:cNvPr>
          <p:cNvGrpSpPr/>
          <p:nvPr/>
        </p:nvGrpSpPr>
        <p:grpSpPr>
          <a:xfrm>
            <a:off x="1264722" y="3011672"/>
            <a:ext cx="3130756" cy="548640"/>
            <a:chOff x="5295453" y="2562118"/>
            <a:chExt cx="3130756" cy="54864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893E42-B1E4-4EE5-B73D-C86D184E0AF2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05</a:t>
              </a:r>
            </a:p>
          </p:txBody>
        </p:sp>
        <p:sp>
          <p:nvSpPr>
            <p:cNvPr id="29" name="TextBox 73">
              <a:extLst>
                <a:ext uri="{FF2B5EF4-FFF2-40B4-BE49-F238E27FC236}">
                  <a16:creationId xmlns:a16="http://schemas.microsoft.com/office/drawing/2014/main" id="{D36B26A4-01A7-45DB-ACB4-EFFA343E9346}"/>
                </a:ext>
              </a:extLst>
            </p:cNvPr>
            <p:cNvSpPr txBox="1"/>
            <p:nvPr/>
          </p:nvSpPr>
          <p:spPr>
            <a:xfrm>
              <a:off x="5854979" y="2679633"/>
              <a:ext cx="25712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WHEN OTHERS Clause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8DC922-AE26-4296-A404-DA2DAE24A585}"/>
              </a:ext>
            </a:extLst>
          </p:cNvPr>
          <p:cNvGrpSpPr/>
          <p:nvPr/>
        </p:nvGrpSpPr>
        <p:grpSpPr>
          <a:xfrm>
            <a:off x="1264722" y="3779408"/>
            <a:ext cx="3130756" cy="548640"/>
            <a:chOff x="5295453" y="2562118"/>
            <a:chExt cx="3130756" cy="54864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AE3E35-F316-4701-975D-BDF44642E3C9}"/>
                </a:ext>
              </a:extLst>
            </p:cNvPr>
            <p:cNvSpPr/>
            <p:nvPr/>
          </p:nvSpPr>
          <p:spPr>
            <a:xfrm>
              <a:off x="5295453" y="2562118"/>
              <a:ext cx="548640" cy="54864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07</a:t>
              </a:r>
            </a:p>
          </p:txBody>
        </p:sp>
        <p:sp>
          <p:nvSpPr>
            <p:cNvPr id="37" name="TextBox 73">
              <a:extLst>
                <a:ext uri="{FF2B5EF4-FFF2-40B4-BE49-F238E27FC236}">
                  <a16:creationId xmlns:a16="http://schemas.microsoft.com/office/drawing/2014/main" id="{6F5A491B-9134-4174-ACE2-3E5731D4F84B}"/>
                </a:ext>
              </a:extLst>
            </p:cNvPr>
            <p:cNvSpPr txBox="1"/>
            <p:nvPr/>
          </p:nvSpPr>
          <p:spPr>
            <a:xfrm>
              <a:off x="5854979" y="2679633"/>
              <a:ext cx="25712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SQLERRM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Pragma EXCEPTION_INIT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0639E-710F-4F3B-A9A5-CFCD8F040C0B}"/>
              </a:ext>
            </a:extLst>
          </p:cNvPr>
          <p:cNvSpPr/>
          <p:nvPr/>
        </p:nvSpPr>
        <p:spPr>
          <a:xfrm>
            <a:off x="1389997" y="1475941"/>
            <a:ext cx="4959528" cy="32316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/>
              <a:t>SQL&gt;edit user-named_exp</a:t>
            </a:r>
          </a:p>
          <a:p>
            <a:r>
              <a:rPr lang="en-IN" sz="1200" dirty="0"/>
              <a:t>DECLARE</a:t>
            </a:r>
          </a:p>
          <a:p>
            <a:r>
              <a:rPr lang="en-IN" sz="1200" dirty="0"/>
              <a:t>    myex EXCEPTION;</a:t>
            </a:r>
          </a:p>
          <a:p>
            <a:r>
              <a:rPr lang="en-IN" sz="1200" dirty="0"/>
              <a:t>    PRAGMA EXCEPTION_INIT(myex,-20015); </a:t>
            </a:r>
          </a:p>
          <a:p>
            <a:r>
              <a:rPr lang="en-IN" sz="1200" dirty="0"/>
              <a:t>    n NUMBER := &amp;n;</a:t>
            </a:r>
          </a:p>
          <a:p>
            <a:r>
              <a:rPr lang="en-IN" sz="1200" dirty="0"/>
              <a:t>BEGIN</a:t>
            </a:r>
          </a:p>
          <a:p>
            <a:r>
              <a:rPr lang="en-IN" sz="1200" dirty="0"/>
              <a:t>    FOR i IN 1..n LOOP</a:t>
            </a:r>
          </a:p>
          <a:p>
            <a:r>
              <a:rPr lang="en-IN" sz="1200" dirty="0"/>
              <a:t>        dbms_output.put.line(i);</a:t>
            </a:r>
          </a:p>
          <a:p>
            <a:r>
              <a:rPr lang="en-IN" sz="1200" dirty="0"/>
              <a:t>        IF i=n THEN</a:t>
            </a:r>
          </a:p>
          <a:p>
            <a:r>
              <a:rPr lang="en-IN" sz="1200" dirty="0"/>
              <a:t>            RAISE myex;</a:t>
            </a:r>
          </a:p>
          <a:p>
            <a:r>
              <a:rPr lang="en-IN" sz="1200" dirty="0"/>
              <a:t>        END IF;</a:t>
            </a:r>
          </a:p>
          <a:p>
            <a:r>
              <a:rPr lang="en-IN" sz="1200" dirty="0"/>
              <a:t>    END LOOP;</a:t>
            </a:r>
          </a:p>
          <a:p>
            <a:r>
              <a:rPr lang="en-IN" sz="1200" dirty="0"/>
              <a:t>EXCEPTION</a:t>
            </a:r>
          </a:p>
          <a:p>
            <a:r>
              <a:rPr lang="en-IN" sz="1200" dirty="0"/>
              <a:t>    WHEN myex THEN</a:t>
            </a:r>
          </a:p>
          <a:p>
            <a:r>
              <a:rPr lang="en-IN" sz="1200" dirty="0"/>
              <a:t>        dbms_output.put.line('loop finish');</a:t>
            </a:r>
          </a:p>
          <a:p>
            <a:r>
              <a:rPr lang="en-IN" sz="1200" dirty="0"/>
              <a:t>END;</a:t>
            </a:r>
          </a:p>
          <a:p>
            <a:r>
              <a:rPr lang="en-IN" sz="1200" dirty="0"/>
              <a:t>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2C10E-4568-4CBF-94D2-1AD598ABE414}"/>
              </a:ext>
            </a:extLst>
          </p:cNvPr>
          <p:cNvSpPr/>
          <p:nvPr/>
        </p:nvSpPr>
        <p:spPr>
          <a:xfrm>
            <a:off x="640935" y="1058325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Example</a:t>
            </a:r>
            <a:endParaRPr lang="en-IN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42476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Pragma EXCEPTION_INIT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0639E-710F-4F3B-A9A5-CFCD8F040C0B}"/>
              </a:ext>
            </a:extLst>
          </p:cNvPr>
          <p:cNvSpPr/>
          <p:nvPr/>
        </p:nvSpPr>
        <p:spPr>
          <a:xfrm>
            <a:off x="1389997" y="1475941"/>
            <a:ext cx="4959528" cy="216982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SQL&gt;</a:t>
            </a:r>
            <a:r>
              <a:rPr lang="en-IN" b="1" dirty="0"/>
              <a:t>@user-named_exp</a:t>
            </a:r>
            <a:br>
              <a:rPr lang="en-IN" sz="1200" dirty="0"/>
            </a:br>
            <a:r>
              <a:rPr lang="en-IN" dirty="0"/>
              <a:t>n number &amp;n= 5</a:t>
            </a:r>
            <a:br>
              <a:rPr lang="en-IN" sz="1200" dirty="0"/>
            </a:br>
            <a:r>
              <a:rPr lang="en-IN" dirty="0"/>
              <a:t>1</a:t>
            </a:r>
            <a:br>
              <a:rPr lang="en-IN" sz="1200" dirty="0"/>
            </a:br>
            <a:r>
              <a:rPr lang="en-IN" dirty="0"/>
              <a:t>2</a:t>
            </a:r>
            <a:br>
              <a:rPr lang="en-IN" sz="1200" dirty="0"/>
            </a:br>
            <a:r>
              <a:rPr lang="en-IN" dirty="0"/>
              <a:t>3</a:t>
            </a:r>
            <a:br>
              <a:rPr lang="en-IN" sz="1200" dirty="0"/>
            </a:br>
            <a:r>
              <a:rPr lang="en-IN" dirty="0"/>
              <a:t>4</a:t>
            </a:r>
            <a:br>
              <a:rPr lang="en-IN" sz="1200" dirty="0"/>
            </a:br>
            <a:r>
              <a:rPr lang="en-IN" dirty="0"/>
              <a:t>5</a:t>
            </a:r>
            <a:br>
              <a:rPr lang="en-IN" sz="1200" dirty="0"/>
            </a:br>
            <a:r>
              <a:rPr lang="en-IN" dirty="0"/>
              <a:t>loop finish</a:t>
            </a:r>
            <a:br>
              <a:rPr lang="en-IN" sz="1200" dirty="0"/>
            </a:br>
            <a:br>
              <a:rPr lang="en-IN" sz="1200" dirty="0"/>
            </a:br>
            <a:r>
              <a:rPr lang="en-IN" dirty="0"/>
              <a:t>PL/SQL procedure successfully operation.</a:t>
            </a:r>
            <a:endParaRPr lang="en-IN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2C10E-4568-4CBF-94D2-1AD598ABE414}"/>
              </a:ext>
            </a:extLst>
          </p:cNvPr>
          <p:cNvSpPr/>
          <p:nvPr/>
        </p:nvSpPr>
        <p:spPr>
          <a:xfrm>
            <a:off x="640935" y="1058325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Output</a:t>
            </a:r>
            <a:endParaRPr lang="en-IN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37408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44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It is used to assign an exception name and an exception error code.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RAISE_APPLICATION_ERROR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0639E-710F-4F3B-A9A5-CFCD8F040C0B}"/>
              </a:ext>
            </a:extLst>
          </p:cNvPr>
          <p:cNvSpPr/>
          <p:nvPr/>
        </p:nvSpPr>
        <p:spPr>
          <a:xfrm>
            <a:off x="1615934" y="2049923"/>
            <a:ext cx="5402441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IN" sz="1800" dirty="0"/>
              <a:t>raise_application_error(error_number, error_message);</a:t>
            </a:r>
          </a:p>
        </p:txBody>
      </p:sp>
    </p:spTree>
    <p:extLst>
      <p:ext uri="{BB962C8B-B14F-4D97-AF65-F5344CB8AC3E}">
        <p14:creationId xmlns:p14="http://schemas.microsoft.com/office/powerpoint/2010/main" val="1909804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0639E-710F-4F3B-A9A5-CFCD8F040C0B}"/>
              </a:ext>
            </a:extLst>
          </p:cNvPr>
          <p:cNvSpPr/>
          <p:nvPr/>
        </p:nvSpPr>
        <p:spPr>
          <a:xfrm>
            <a:off x="1389997" y="1475941"/>
            <a:ext cx="3599960" cy="304698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IN" sz="1200" dirty="0"/>
              <a:t>SQL&gt;edit user-named_exp</a:t>
            </a:r>
          </a:p>
          <a:p>
            <a:r>
              <a:rPr lang="en-IN" sz="1200" dirty="0"/>
              <a:t>DECLARE</a:t>
            </a:r>
          </a:p>
          <a:p>
            <a:r>
              <a:rPr lang="en-IN" sz="1200" dirty="0"/>
              <a:t>    myex EXCEPTION;</a:t>
            </a:r>
          </a:p>
          <a:p>
            <a:r>
              <a:rPr lang="en-IN" sz="1200" dirty="0"/>
              <a:t>    n NUMBER := &amp;n;</a:t>
            </a:r>
          </a:p>
          <a:p>
            <a:r>
              <a:rPr lang="en-IN" sz="1200" dirty="0"/>
              <a:t>BEGIN</a:t>
            </a:r>
          </a:p>
          <a:p>
            <a:r>
              <a:rPr lang="en-IN" sz="1200" dirty="0"/>
              <a:t>    FOR i IN 1..n LOOP</a:t>
            </a:r>
          </a:p>
          <a:p>
            <a:r>
              <a:rPr lang="en-IN" sz="1200" dirty="0"/>
              <a:t>        dbms_output.put.line(i);</a:t>
            </a:r>
          </a:p>
          <a:p>
            <a:r>
              <a:rPr lang="en-IN" sz="1200" dirty="0"/>
              <a:t>        IF i=n THEN</a:t>
            </a:r>
          </a:p>
          <a:p>
            <a:r>
              <a:rPr lang="en-IN" sz="1200" dirty="0"/>
              <a:t>            RAISE myex;</a:t>
            </a:r>
          </a:p>
          <a:p>
            <a:r>
              <a:rPr lang="en-IN" sz="1200" dirty="0"/>
              <a:t>        END IF;</a:t>
            </a:r>
          </a:p>
          <a:p>
            <a:r>
              <a:rPr lang="en-IN" sz="1200" dirty="0"/>
              <a:t>    END LOOP;</a:t>
            </a:r>
          </a:p>
          <a:p>
            <a:r>
              <a:rPr lang="en-IN" sz="1200" dirty="0"/>
              <a:t>EXCEPTION</a:t>
            </a:r>
          </a:p>
          <a:p>
            <a:r>
              <a:rPr lang="en-IN" sz="1200" dirty="0"/>
              <a:t>    WHEN myex THEN</a:t>
            </a:r>
          </a:p>
          <a:p>
            <a:r>
              <a:rPr lang="en-IN" sz="1200" dirty="0"/>
              <a:t>        RAISE_APPLICATION_ERROR(-20015, 'loop finish');</a:t>
            </a:r>
          </a:p>
          <a:p>
            <a:r>
              <a:rPr lang="en-IN" sz="1200" dirty="0"/>
              <a:t>END;</a:t>
            </a:r>
          </a:p>
          <a:p>
            <a:r>
              <a:rPr lang="en-IN" sz="1200" dirty="0"/>
              <a:t>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2C10E-4568-4CBF-94D2-1AD598ABE414}"/>
              </a:ext>
            </a:extLst>
          </p:cNvPr>
          <p:cNvSpPr/>
          <p:nvPr/>
        </p:nvSpPr>
        <p:spPr>
          <a:xfrm>
            <a:off x="640935" y="1058325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Example</a:t>
            </a:r>
            <a:endParaRPr lang="en-IN" dirty="0">
              <a:latin typeface="Raleway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9E2C0C-72F1-4335-B8D8-48C8F9B995DF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RAISE_APPLICATION_ERROR</a:t>
            </a:r>
          </a:p>
        </p:txBody>
      </p:sp>
    </p:spTree>
    <p:extLst>
      <p:ext uri="{BB962C8B-B14F-4D97-AF65-F5344CB8AC3E}">
        <p14:creationId xmlns:p14="http://schemas.microsoft.com/office/powerpoint/2010/main" val="2295194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0639E-710F-4F3B-A9A5-CFCD8F040C0B}"/>
              </a:ext>
            </a:extLst>
          </p:cNvPr>
          <p:cNvSpPr/>
          <p:nvPr/>
        </p:nvSpPr>
        <p:spPr>
          <a:xfrm>
            <a:off x="1389997" y="1475941"/>
            <a:ext cx="2759794" cy="193899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IN" sz="1200" dirty="0"/>
              <a:t>SQL&gt;@raise_app_error</a:t>
            </a:r>
          </a:p>
          <a:p>
            <a:r>
              <a:rPr lang="en-IN" sz="1200" dirty="0"/>
              <a:t>n number &amp;n= 5</a:t>
            </a:r>
          </a:p>
          <a:p>
            <a:r>
              <a:rPr lang="en-IN" sz="1200" dirty="0"/>
              <a:t>1</a:t>
            </a:r>
          </a:p>
          <a:p>
            <a:r>
              <a:rPr lang="en-IN" sz="1200" dirty="0"/>
              <a:t>2</a:t>
            </a:r>
          </a:p>
          <a:p>
            <a:r>
              <a:rPr lang="en-IN" sz="1200" dirty="0"/>
              <a:t>3</a:t>
            </a:r>
          </a:p>
          <a:p>
            <a:r>
              <a:rPr lang="en-IN" sz="1200" dirty="0"/>
              <a:t>4</a:t>
            </a:r>
          </a:p>
          <a:p>
            <a:r>
              <a:rPr lang="en-IN" sz="1200" dirty="0"/>
              <a:t>5</a:t>
            </a:r>
          </a:p>
          <a:p>
            <a:r>
              <a:rPr lang="en-IN" sz="1200" dirty="0"/>
              <a:t>ORA-20015: loop finish</a:t>
            </a:r>
          </a:p>
          <a:p>
            <a:endParaRPr lang="en-IN" sz="1200" dirty="0"/>
          </a:p>
          <a:p>
            <a:r>
              <a:rPr lang="en-IN" sz="1200" dirty="0"/>
              <a:t>PL/SQL procedure successfully operation.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2C10E-4568-4CBF-94D2-1AD598ABE414}"/>
              </a:ext>
            </a:extLst>
          </p:cNvPr>
          <p:cNvSpPr/>
          <p:nvPr/>
        </p:nvSpPr>
        <p:spPr>
          <a:xfrm>
            <a:off x="640935" y="1058325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Result</a:t>
            </a:r>
            <a:endParaRPr lang="en-IN" dirty="0">
              <a:latin typeface="Raleway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9E2C0C-72F1-4335-B8D8-48C8F9B995DF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RAISE_APPLICATION_ERROR</a:t>
            </a:r>
          </a:p>
        </p:txBody>
      </p:sp>
    </p:spTree>
    <p:extLst>
      <p:ext uri="{BB962C8B-B14F-4D97-AF65-F5344CB8AC3E}">
        <p14:creationId xmlns:p14="http://schemas.microsoft.com/office/powerpoint/2010/main" val="180716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WHEN OTHERS Clause</a:t>
            </a:r>
          </a:p>
        </p:txBody>
      </p:sp>
    </p:spTree>
    <p:extLst>
      <p:ext uri="{BB962C8B-B14F-4D97-AF65-F5344CB8AC3E}">
        <p14:creationId xmlns:p14="http://schemas.microsoft.com/office/powerpoint/2010/main" val="3775969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9" y="1082919"/>
            <a:ext cx="2364876" cy="240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latin typeface="Raleway"/>
              </a:rPr>
              <a:t>The WHEN OTHERS clause is used to trap all remaining exceptions that have not been handled by your Named System Exceptions and Named Programmer-defined Exceptions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WHEN OTHERS Clause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3AC6CF-3977-4C2D-B89D-A76D2CCE2A36}"/>
              </a:ext>
            </a:extLst>
          </p:cNvPr>
          <p:cNvSpPr/>
          <p:nvPr/>
        </p:nvSpPr>
        <p:spPr>
          <a:xfrm>
            <a:off x="4938382" y="968806"/>
            <a:ext cx="3865667" cy="380873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050" dirty="0"/>
              <a:t>CREATE [OR REPLACE] FUNCTION function_name</a:t>
            </a:r>
          </a:p>
          <a:p>
            <a:r>
              <a:rPr lang="en-IN" sz="1050" dirty="0"/>
              <a:t>   [ (parameter [,parameter]) ]</a:t>
            </a:r>
          </a:p>
          <a:p>
            <a:r>
              <a:rPr lang="en-IN" sz="1050" dirty="0"/>
              <a:t>   RETURN return_datatype</a:t>
            </a:r>
          </a:p>
          <a:p>
            <a:r>
              <a:rPr lang="en-IN" sz="1050" dirty="0"/>
              <a:t>IS | AS</a:t>
            </a:r>
          </a:p>
          <a:p>
            <a:r>
              <a:rPr lang="en-IN" sz="1050" dirty="0"/>
              <a:t>   [declaration_section]</a:t>
            </a:r>
          </a:p>
          <a:p>
            <a:endParaRPr lang="en-IN" sz="1050" dirty="0"/>
          </a:p>
          <a:p>
            <a:r>
              <a:rPr lang="en-IN" sz="1050" dirty="0"/>
              <a:t>BEGIN</a:t>
            </a:r>
          </a:p>
          <a:p>
            <a:r>
              <a:rPr lang="en-IN" sz="1050" dirty="0"/>
              <a:t>   executable_section</a:t>
            </a:r>
          </a:p>
          <a:p>
            <a:endParaRPr lang="en-IN" sz="1050" dirty="0"/>
          </a:p>
          <a:p>
            <a:r>
              <a:rPr lang="en-IN" sz="1050" dirty="0"/>
              <a:t>EXCEPTION</a:t>
            </a:r>
          </a:p>
          <a:p>
            <a:r>
              <a:rPr lang="en-IN" sz="1050" dirty="0"/>
              <a:t>   WHEN exception_name1 THEN</a:t>
            </a:r>
          </a:p>
          <a:p>
            <a:r>
              <a:rPr lang="en-IN" sz="1050" dirty="0"/>
              <a:t>      [statements]</a:t>
            </a:r>
          </a:p>
          <a:p>
            <a:endParaRPr lang="en-IN" sz="1050" dirty="0"/>
          </a:p>
          <a:p>
            <a:r>
              <a:rPr lang="en-IN" sz="1050" dirty="0"/>
              <a:t>   WHEN exception_name2 THEN</a:t>
            </a:r>
          </a:p>
          <a:p>
            <a:r>
              <a:rPr lang="en-IN" sz="1050" dirty="0"/>
              <a:t>      [statements]</a:t>
            </a:r>
          </a:p>
          <a:p>
            <a:endParaRPr lang="en-IN" sz="1050" dirty="0"/>
          </a:p>
          <a:p>
            <a:r>
              <a:rPr lang="en-IN" sz="1050" dirty="0"/>
              <a:t>   WHEN exception_name_n THEN</a:t>
            </a:r>
          </a:p>
          <a:p>
            <a:r>
              <a:rPr lang="en-IN" sz="1050" dirty="0"/>
              <a:t>      [statements]</a:t>
            </a:r>
          </a:p>
          <a:p>
            <a:endParaRPr lang="en-IN" sz="1050" dirty="0"/>
          </a:p>
          <a:p>
            <a:r>
              <a:rPr lang="en-IN" sz="1050" dirty="0"/>
              <a:t>   WHEN OTHERS THEN</a:t>
            </a:r>
          </a:p>
          <a:p>
            <a:r>
              <a:rPr lang="en-IN" sz="1050" dirty="0"/>
              <a:t>      [statements]</a:t>
            </a:r>
          </a:p>
          <a:p>
            <a:endParaRPr lang="en-IN" sz="1050" dirty="0"/>
          </a:p>
          <a:p>
            <a:r>
              <a:rPr lang="en-IN" sz="1050" dirty="0"/>
              <a:t>END [function_name];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AF1225-74DD-441B-8E70-8A759BCB3655}"/>
              </a:ext>
            </a:extLst>
          </p:cNvPr>
          <p:cNvSpPr/>
          <p:nvPr/>
        </p:nvSpPr>
        <p:spPr>
          <a:xfrm>
            <a:off x="3341406" y="968806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Syntax</a:t>
            </a:r>
            <a:endParaRPr lang="en-IN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8474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WHEN OTHERS Clause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3AC6CF-3977-4C2D-B89D-A76D2CCE2A36}"/>
              </a:ext>
            </a:extLst>
          </p:cNvPr>
          <p:cNvSpPr/>
          <p:nvPr/>
        </p:nvSpPr>
        <p:spPr>
          <a:xfrm>
            <a:off x="2237912" y="964048"/>
            <a:ext cx="4998860" cy="393954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N" sz="1000" dirty="0"/>
              <a:t>CREATE OR REPLACE PROCEDURE add_new_order</a:t>
            </a:r>
          </a:p>
          <a:p>
            <a:r>
              <a:rPr lang="en-IN" sz="1000" dirty="0"/>
              <a:t>   (order_id_in IN NUMBER, sales_in IN NUMBER)</a:t>
            </a:r>
          </a:p>
          <a:p>
            <a:r>
              <a:rPr lang="en-IN" sz="1000" dirty="0"/>
              <a:t>IS</a:t>
            </a:r>
          </a:p>
          <a:p>
            <a:r>
              <a:rPr lang="en-IN" sz="1000" dirty="0"/>
              <a:t>   no_sales EXCEPTION;</a:t>
            </a:r>
          </a:p>
          <a:p>
            <a:endParaRPr lang="en-IN" sz="1000" dirty="0"/>
          </a:p>
          <a:p>
            <a:r>
              <a:rPr lang="en-IN" sz="1000" dirty="0"/>
              <a:t>BEGIN</a:t>
            </a:r>
          </a:p>
          <a:p>
            <a:r>
              <a:rPr lang="en-IN" sz="1000" dirty="0"/>
              <a:t>   IF sales_in = 0 THEN</a:t>
            </a:r>
          </a:p>
          <a:p>
            <a:r>
              <a:rPr lang="en-IN" sz="1000" dirty="0"/>
              <a:t>      RAISE no_sales;</a:t>
            </a:r>
          </a:p>
          <a:p>
            <a:endParaRPr lang="en-IN" sz="1000" dirty="0"/>
          </a:p>
          <a:p>
            <a:r>
              <a:rPr lang="en-IN" sz="1000" dirty="0"/>
              <a:t>   ELSE</a:t>
            </a:r>
          </a:p>
          <a:p>
            <a:r>
              <a:rPr lang="en-IN" sz="1000" dirty="0"/>
              <a:t>      INSERT INTO orders (order_id, total_sales )</a:t>
            </a:r>
          </a:p>
          <a:p>
            <a:r>
              <a:rPr lang="en-IN" sz="1000" dirty="0"/>
              <a:t>      VALUES ( order_id_in, sales_in );</a:t>
            </a:r>
          </a:p>
          <a:p>
            <a:r>
              <a:rPr lang="en-IN" sz="1000" dirty="0"/>
              <a:t>   END IF;</a:t>
            </a:r>
          </a:p>
          <a:p>
            <a:endParaRPr lang="en-IN" sz="1000" dirty="0"/>
          </a:p>
          <a:p>
            <a:r>
              <a:rPr lang="en-IN" sz="1000" dirty="0"/>
              <a:t>EXCEPTION</a:t>
            </a:r>
          </a:p>
          <a:p>
            <a:r>
              <a:rPr lang="en-IN" sz="1000" dirty="0"/>
              <a:t>   WHEN DUP_VAL_ON_INDEX THEN</a:t>
            </a:r>
          </a:p>
          <a:p>
            <a:r>
              <a:rPr lang="en-IN" sz="1000" dirty="0"/>
              <a:t>      raise_application_error (-20001,'You have tried to insert a duplicate order_id.');</a:t>
            </a:r>
          </a:p>
          <a:p>
            <a:endParaRPr lang="en-IN" sz="1000" dirty="0"/>
          </a:p>
          <a:p>
            <a:r>
              <a:rPr lang="en-IN" sz="1000" dirty="0"/>
              <a:t>   WHEN no_sales THEN</a:t>
            </a:r>
          </a:p>
          <a:p>
            <a:r>
              <a:rPr lang="en-IN" sz="1000" dirty="0"/>
              <a:t>      raise_application_error (-20001,'You must have sales in order to submit the order.');</a:t>
            </a:r>
          </a:p>
          <a:p>
            <a:endParaRPr lang="en-IN" sz="1000" dirty="0"/>
          </a:p>
          <a:p>
            <a:r>
              <a:rPr lang="en-IN" sz="1000" dirty="0"/>
              <a:t>   WHEN OTHERS THEN</a:t>
            </a:r>
          </a:p>
          <a:p>
            <a:r>
              <a:rPr lang="en-IN" sz="1000" dirty="0"/>
              <a:t>      raise_application_error (-20002,'An error has occurred inserting an order.');</a:t>
            </a:r>
          </a:p>
          <a:p>
            <a:endParaRPr lang="en-IN" sz="1000" dirty="0"/>
          </a:p>
          <a:p>
            <a:r>
              <a:rPr lang="en-IN" sz="1000" dirty="0"/>
              <a:t>END;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AF1225-74DD-441B-8E70-8A759BCB3655}"/>
              </a:ext>
            </a:extLst>
          </p:cNvPr>
          <p:cNvSpPr/>
          <p:nvPr/>
        </p:nvSpPr>
        <p:spPr>
          <a:xfrm>
            <a:off x="472329" y="964048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Example</a:t>
            </a:r>
            <a:endParaRPr lang="en-IN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363307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SQLCODE Function</a:t>
            </a:r>
          </a:p>
        </p:txBody>
      </p:sp>
    </p:spTree>
    <p:extLst>
      <p:ext uri="{BB962C8B-B14F-4D97-AF65-F5344CB8AC3E}">
        <p14:creationId xmlns:p14="http://schemas.microsoft.com/office/powerpoint/2010/main" val="697949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 SQLCODE function returns the error number associated with the most recently raised error exception. This function should only be used within the exception handling section of your code.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SQLCODE Function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0639E-710F-4F3B-A9A5-CFCD8F040C0B}"/>
              </a:ext>
            </a:extLst>
          </p:cNvPr>
          <p:cNvSpPr/>
          <p:nvPr/>
        </p:nvSpPr>
        <p:spPr>
          <a:xfrm>
            <a:off x="2150824" y="2625648"/>
            <a:ext cx="1069780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IN" sz="1800" dirty="0"/>
              <a:t>SQLCODE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386AEF-A0A4-4AA1-B5F2-575EDE3E1E1B}"/>
              </a:ext>
            </a:extLst>
          </p:cNvPr>
          <p:cNvSpPr/>
          <p:nvPr/>
        </p:nvSpPr>
        <p:spPr>
          <a:xfrm>
            <a:off x="1156017" y="2201661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Syntax</a:t>
            </a:r>
            <a:endParaRPr lang="en-IN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7022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PL/SQL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40665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SQLCODE Function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0639E-710F-4F3B-A9A5-CFCD8F040C0B}"/>
              </a:ext>
            </a:extLst>
          </p:cNvPr>
          <p:cNvSpPr/>
          <p:nvPr/>
        </p:nvSpPr>
        <p:spPr>
          <a:xfrm>
            <a:off x="1410840" y="1415835"/>
            <a:ext cx="6561989" cy="151798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200" dirty="0"/>
              <a:t>EXCEPTION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   WHEN OTHERS THEN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      raise_application_error(-20001,'An error was encountered - '||SQLCODE||' -ERROR- '||SQLERRM);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END;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386AEF-A0A4-4AA1-B5F2-575EDE3E1E1B}"/>
              </a:ext>
            </a:extLst>
          </p:cNvPr>
          <p:cNvSpPr/>
          <p:nvPr/>
        </p:nvSpPr>
        <p:spPr>
          <a:xfrm>
            <a:off x="745819" y="985763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Example</a:t>
            </a:r>
            <a:endParaRPr lang="en-IN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82265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SQLCODE Function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386AEF-A0A4-4AA1-B5F2-575EDE3E1E1B}"/>
              </a:ext>
            </a:extLst>
          </p:cNvPr>
          <p:cNvSpPr/>
          <p:nvPr/>
        </p:nvSpPr>
        <p:spPr>
          <a:xfrm>
            <a:off x="745819" y="985763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Example</a:t>
            </a:r>
            <a:endParaRPr lang="en-IN" dirty="0">
              <a:latin typeface="Raleway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03B01D-2255-4012-8FBC-8F5073719E76}"/>
              </a:ext>
            </a:extLst>
          </p:cNvPr>
          <p:cNvSpPr/>
          <p:nvPr/>
        </p:nvSpPr>
        <p:spPr>
          <a:xfrm>
            <a:off x="1410840" y="1415835"/>
            <a:ext cx="4840491" cy="299530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200" dirty="0"/>
              <a:t>EXCEPTION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   WHEN OTHERS THEN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      err_code := SQLCODE;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      err_msg := SUBSTR(SQLERRM, 1, 200);</a:t>
            </a:r>
          </a:p>
          <a:p>
            <a:pPr>
              <a:lnSpc>
                <a:spcPct val="200000"/>
              </a:lnSpc>
            </a:pPr>
            <a:endParaRPr lang="en-IN" sz="1200" dirty="0"/>
          </a:p>
          <a:p>
            <a:pPr>
              <a:lnSpc>
                <a:spcPct val="200000"/>
              </a:lnSpc>
            </a:pPr>
            <a:r>
              <a:rPr lang="en-IN" sz="1200" dirty="0"/>
              <a:t>      INSERT INTO audit_table (error_number, error_message)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      VALUES (err_code, err_msg);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408401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SQLERRM Function</a:t>
            </a:r>
          </a:p>
        </p:txBody>
      </p:sp>
    </p:spTree>
    <p:extLst>
      <p:ext uri="{BB962C8B-B14F-4D97-AF65-F5344CB8AC3E}">
        <p14:creationId xmlns:p14="http://schemas.microsoft.com/office/powerpoint/2010/main" val="261630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The SQLERRM function returns the error message associated with the most recently raised error exception. This function should only be used within the Exception Handling section of your code.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latin typeface="Raleway"/>
              </a:rPr>
              <a:t>SQLERRM</a:t>
            </a:r>
            <a:r>
              <a:rPr lang="en-IN" sz="3200" dirty="0"/>
              <a:t> Function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0639E-710F-4F3B-A9A5-CFCD8F040C0B}"/>
              </a:ext>
            </a:extLst>
          </p:cNvPr>
          <p:cNvSpPr/>
          <p:nvPr/>
        </p:nvSpPr>
        <p:spPr>
          <a:xfrm>
            <a:off x="2150824" y="2625648"/>
            <a:ext cx="1103187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IN" sz="1800" dirty="0"/>
              <a:t>SQLERRM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386AEF-A0A4-4AA1-B5F2-575EDE3E1E1B}"/>
              </a:ext>
            </a:extLst>
          </p:cNvPr>
          <p:cNvSpPr/>
          <p:nvPr/>
        </p:nvSpPr>
        <p:spPr>
          <a:xfrm>
            <a:off x="1156017" y="2201661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Syntax</a:t>
            </a:r>
            <a:endParaRPr lang="en-IN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950936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latin typeface="Raleway"/>
              </a:rPr>
              <a:t>SQLERRM</a:t>
            </a:r>
            <a:r>
              <a:rPr lang="en-IN" sz="3200" dirty="0"/>
              <a:t> Function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0639E-710F-4F3B-A9A5-CFCD8F040C0B}"/>
              </a:ext>
            </a:extLst>
          </p:cNvPr>
          <p:cNvSpPr/>
          <p:nvPr/>
        </p:nvSpPr>
        <p:spPr>
          <a:xfrm>
            <a:off x="1410840" y="1415835"/>
            <a:ext cx="6561989" cy="151798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200" dirty="0"/>
              <a:t>EXCEPTION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   WHEN OTHERS THEN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      raise_application_error(-20001,'An error was encountered - '||SQLCODE||' -ERROR- '||SQLERRM);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END;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386AEF-A0A4-4AA1-B5F2-575EDE3E1E1B}"/>
              </a:ext>
            </a:extLst>
          </p:cNvPr>
          <p:cNvSpPr/>
          <p:nvPr/>
        </p:nvSpPr>
        <p:spPr>
          <a:xfrm>
            <a:off x="745819" y="985763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Example</a:t>
            </a:r>
            <a:endParaRPr lang="en-IN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35285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latin typeface="Raleway"/>
              </a:rPr>
              <a:t>SQLERRM</a:t>
            </a:r>
            <a:r>
              <a:rPr lang="en-IN" sz="3200" dirty="0"/>
              <a:t> Function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386AEF-A0A4-4AA1-B5F2-575EDE3E1E1B}"/>
              </a:ext>
            </a:extLst>
          </p:cNvPr>
          <p:cNvSpPr/>
          <p:nvPr/>
        </p:nvSpPr>
        <p:spPr>
          <a:xfrm>
            <a:off x="745819" y="985763"/>
            <a:ext cx="1529697" cy="316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leway"/>
              </a:rPr>
              <a:t>Example</a:t>
            </a:r>
            <a:endParaRPr lang="en-IN" dirty="0">
              <a:latin typeface="Raleway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03B01D-2255-4012-8FBC-8F5073719E76}"/>
              </a:ext>
            </a:extLst>
          </p:cNvPr>
          <p:cNvSpPr/>
          <p:nvPr/>
        </p:nvSpPr>
        <p:spPr>
          <a:xfrm>
            <a:off x="1410840" y="1415835"/>
            <a:ext cx="4840491" cy="299530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200" dirty="0"/>
              <a:t>EXCEPTION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   WHEN OTHERS THEN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      err_code := SQLCODE;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      err_msg := SUBSTR(SQLERRM, 1, 200);</a:t>
            </a:r>
          </a:p>
          <a:p>
            <a:pPr>
              <a:lnSpc>
                <a:spcPct val="200000"/>
              </a:lnSpc>
            </a:pPr>
            <a:endParaRPr lang="en-IN" sz="1200" dirty="0"/>
          </a:p>
          <a:p>
            <a:pPr>
              <a:lnSpc>
                <a:spcPct val="200000"/>
              </a:lnSpc>
            </a:pPr>
            <a:r>
              <a:rPr lang="en-IN" sz="1200" dirty="0"/>
              <a:t>      INSERT INTO audit_table (error_number, error_message)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      VALUES (err_code, err_msg);</a:t>
            </a:r>
          </a:p>
          <a:p>
            <a:pPr>
              <a:lnSpc>
                <a:spcPct val="200000"/>
              </a:lnSpc>
            </a:pPr>
            <a:r>
              <a:rPr lang="en-IN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82873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3252" y="2283272"/>
            <a:ext cx="5397496" cy="576956"/>
          </a:xfrm>
        </p:spPr>
        <p:txBody>
          <a:bodyPr anchor="ctr"/>
          <a:lstStyle/>
          <a:p>
            <a:pPr algn="ctr"/>
            <a:r>
              <a:rPr lang="en-IN" spc="-130" dirty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29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1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What will be the value of </a:t>
              </a:r>
              <a:r>
                <a:rPr lang="en-IN" sz="1400" dirty="0" err="1"/>
                <a:t>svar</a:t>
              </a:r>
              <a:r>
                <a:rPr lang="en-IN" sz="1400" dirty="0"/>
                <a:t> after the execution 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Error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10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348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1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What will be the value of </a:t>
              </a:r>
              <a:r>
                <a:rPr lang="en-IN" sz="1400" dirty="0" err="1"/>
                <a:t>svar</a:t>
              </a:r>
              <a:r>
                <a:rPr lang="en-IN" sz="1400" dirty="0"/>
                <a:t> after the execution 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Error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10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01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2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of the following is not correct about an Exception?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Raised automatically / Explicitly in response to an ORACLE_ERROR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An exception will be raised when an error occurs in that block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Process terminates after completion of error sequence.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Procedure or Sequence of statements may be processed.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59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A5596F-1DFD-4A29-BA15-36CC8BED0F5B}"/>
              </a:ext>
            </a:extLst>
          </p:cNvPr>
          <p:cNvSpPr/>
          <p:nvPr/>
        </p:nvSpPr>
        <p:spPr>
          <a:xfrm>
            <a:off x="531373" y="1093868"/>
            <a:ext cx="3787551" cy="90864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Raleway"/>
              </a:rPr>
              <a:t>An error condition during a program execution is called an exception.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83CA5-6ADA-4B5E-A993-6656FE88E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15" y="2386358"/>
            <a:ext cx="1509267" cy="1509267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A859DB-3F2A-4FD2-A787-3B6475CE41AF}"/>
              </a:ext>
            </a:extLst>
          </p:cNvPr>
          <p:cNvSpPr/>
          <p:nvPr/>
        </p:nvSpPr>
        <p:spPr>
          <a:xfrm>
            <a:off x="5018891" y="1098939"/>
            <a:ext cx="3787551" cy="9086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Raleway"/>
              </a:rPr>
              <a:t>The mechanism for resolving such an exception is exception handling.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6B7DA-4B63-4661-A224-2F80AF761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33" y="2386358"/>
            <a:ext cx="1509267" cy="150926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CFE3DD-224F-4C2F-9896-49C500C9BBB6}"/>
              </a:ext>
            </a:extLst>
          </p:cNvPr>
          <p:cNvSpPr/>
          <p:nvPr/>
        </p:nvSpPr>
        <p:spPr>
          <a:xfrm>
            <a:off x="6308620" y="4251596"/>
            <a:ext cx="1460266" cy="28590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Exception Handling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095248-166B-4E8E-B04C-EB59C4B76C1A}"/>
              </a:ext>
            </a:extLst>
          </p:cNvPr>
          <p:cNvSpPr/>
          <p:nvPr/>
        </p:nvSpPr>
        <p:spPr>
          <a:xfrm>
            <a:off x="1719516" y="4279473"/>
            <a:ext cx="1460266" cy="28590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Exception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83D31D-A0AC-49D0-90D9-BAF7F872A33D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182E-7EA1-4840-A671-8B6C4522374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6B0ECE1-2251-49F0-8393-83120A3547D1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PL/SQL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418521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2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of the following is not correct about an Exception?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Raised automatically / Explicitly in response to an ORACLE_ERROR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An exception will be raised when an error occurs in that block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Process terminates after completion of error sequence.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Procedure or Sequence of statements may be processed.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019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of the following is not correct about </a:t>
              </a:r>
              <a:r>
                <a:rPr lang="en-IN" sz="1400" dirty="0" err="1"/>
                <a:t>User_Defined</a:t>
              </a:r>
              <a:r>
                <a:rPr lang="en-IN" sz="1400" dirty="0"/>
                <a:t> Exceptions?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Must be declared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Must be raised explicitly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Raised automatically in response to an Oracle error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174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3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Which of the following is not correct about </a:t>
              </a:r>
              <a:r>
                <a:rPr lang="en-IN" sz="1400" dirty="0" err="1"/>
                <a:t>User_Defined</a:t>
              </a:r>
              <a:r>
                <a:rPr lang="en-IN" sz="1400" dirty="0"/>
                <a:t> Exceptions?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Must be declared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Must be raised explicitly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Raised automatically in response to an Oracle error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None of the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251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Observe the syntax given below Code Snippet –</a:t>
              </a:r>
            </a:p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b="1" dirty="0"/>
                <a:t>The optional [FOR EACH ROW] clause specifies</a:t>
              </a:r>
              <a:r>
                <a:rPr lang="en-IN" sz="1400" dirty="0"/>
                <a:t> 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3" y="1851314"/>
              <a:ext cx="2486948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table with index.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3" y="2558149"/>
              <a:ext cx="2486948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table with primary key.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3" y="3264983"/>
              <a:ext cx="2486948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row level trigger.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3" y="3971818"/>
              <a:ext cx="2486948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table with a unique key.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CD5F33-9626-4A09-8277-278EF69BD727}"/>
              </a:ext>
            </a:extLst>
          </p:cNvPr>
          <p:cNvSpPr/>
          <p:nvPr/>
        </p:nvSpPr>
        <p:spPr>
          <a:xfrm>
            <a:off x="5096203" y="2008383"/>
            <a:ext cx="3502325" cy="26314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100" dirty="0"/>
              <a:t>CREATE [OR REPLACE ] TRIGGER </a:t>
            </a:r>
            <a:r>
              <a:rPr lang="en-IN" sz="1100" dirty="0" err="1"/>
              <a:t>trigger_name</a:t>
            </a:r>
            <a:r>
              <a:rPr lang="en-IN" sz="1100" dirty="0"/>
              <a:t> </a:t>
            </a:r>
          </a:p>
          <a:p>
            <a:r>
              <a:rPr lang="en-IN" sz="1100" dirty="0"/>
              <a:t>{BEFORE | AFTER | INSTEAD OF } </a:t>
            </a:r>
          </a:p>
          <a:p>
            <a:r>
              <a:rPr lang="en-IN" sz="1100" dirty="0"/>
              <a:t>{INSERT [OR] | UPDATE [OR] | DELETE} </a:t>
            </a:r>
          </a:p>
          <a:p>
            <a:r>
              <a:rPr lang="en-IN" sz="1100" dirty="0"/>
              <a:t>[OF </a:t>
            </a:r>
            <a:r>
              <a:rPr lang="en-IN" sz="1100" dirty="0" err="1"/>
              <a:t>col_name</a:t>
            </a:r>
            <a:r>
              <a:rPr lang="en-IN" sz="1100" dirty="0"/>
              <a:t>] </a:t>
            </a:r>
          </a:p>
          <a:p>
            <a:r>
              <a:rPr lang="en-IN" sz="1100" dirty="0"/>
              <a:t>ON </a:t>
            </a:r>
            <a:r>
              <a:rPr lang="en-IN" sz="1100" dirty="0" err="1"/>
              <a:t>table_name</a:t>
            </a:r>
            <a:r>
              <a:rPr lang="en-IN" sz="1100" dirty="0"/>
              <a:t> </a:t>
            </a:r>
          </a:p>
          <a:p>
            <a:r>
              <a:rPr lang="en-IN" sz="1100" dirty="0"/>
              <a:t>[REFERENCING OLD AS o NEW AS n] </a:t>
            </a:r>
          </a:p>
          <a:p>
            <a:r>
              <a:rPr lang="en-IN" sz="1100" dirty="0"/>
              <a:t>[FOR EACH ROW] </a:t>
            </a:r>
          </a:p>
          <a:p>
            <a:r>
              <a:rPr lang="en-IN" sz="1100" dirty="0"/>
              <a:t>WHEN (condition)  </a:t>
            </a:r>
          </a:p>
          <a:p>
            <a:r>
              <a:rPr lang="en-IN" sz="1100" dirty="0"/>
              <a:t>DECLARE</a:t>
            </a:r>
          </a:p>
          <a:p>
            <a:r>
              <a:rPr lang="en-IN" sz="1100" dirty="0"/>
              <a:t>   Declaration-statements</a:t>
            </a:r>
          </a:p>
          <a:p>
            <a:r>
              <a:rPr lang="en-IN" sz="1100" dirty="0"/>
              <a:t>BEGIN </a:t>
            </a:r>
          </a:p>
          <a:p>
            <a:r>
              <a:rPr lang="en-IN" sz="1100" dirty="0"/>
              <a:t>   Executable-statements</a:t>
            </a:r>
          </a:p>
          <a:p>
            <a:r>
              <a:rPr lang="en-IN" sz="1100" dirty="0"/>
              <a:t>EXCEPTION</a:t>
            </a:r>
          </a:p>
          <a:p>
            <a:r>
              <a:rPr lang="en-IN" sz="1100" dirty="0"/>
              <a:t>   Exception-handling-statements</a:t>
            </a:r>
          </a:p>
          <a:p>
            <a:r>
              <a:rPr lang="en-IN" sz="11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63479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Observe the syntax given below Code Snippet –</a:t>
              </a:r>
            </a:p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b="1" dirty="0"/>
                <a:t>The optional [FOR EACH ROW] clause specifies</a:t>
              </a:r>
              <a:r>
                <a:rPr lang="en-IN" sz="1400" dirty="0"/>
                <a:t> 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3" y="1851314"/>
              <a:ext cx="2486948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table with index.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3" y="2558149"/>
              <a:ext cx="2486948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table with primary key.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3" y="3264983"/>
              <a:ext cx="2486948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row level trigger.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3" y="3971818"/>
              <a:ext cx="2486948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A table with a unique key.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CD5F33-9626-4A09-8277-278EF69BD727}"/>
              </a:ext>
            </a:extLst>
          </p:cNvPr>
          <p:cNvSpPr/>
          <p:nvPr/>
        </p:nvSpPr>
        <p:spPr>
          <a:xfrm>
            <a:off x="5096203" y="2008383"/>
            <a:ext cx="3502325" cy="26314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100" dirty="0"/>
              <a:t>CREATE [OR REPLACE ] TRIGGER </a:t>
            </a:r>
            <a:r>
              <a:rPr lang="en-IN" sz="1100" dirty="0" err="1"/>
              <a:t>trigger_name</a:t>
            </a:r>
            <a:r>
              <a:rPr lang="en-IN" sz="1100" dirty="0"/>
              <a:t> </a:t>
            </a:r>
          </a:p>
          <a:p>
            <a:r>
              <a:rPr lang="en-IN" sz="1100" dirty="0"/>
              <a:t>{BEFORE | AFTER | INSTEAD OF } </a:t>
            </a:r>
          </a:p>
          <a:p>
            <a:r>
              <a:rPr lang="en-IN" sz="1100" dirty="0"/>
              <a:t>{INSERT [OR] | UPDATE [OR] | DELETE} </a:t>
            </a:r>
          </a:p>
          <a:p>
            <a:r>
              <a:rPr lang="en-IN" sz="1100" dirty="0"/>
              <a:t>[OF </a:t>
            </a:r>
            <a:r>
              <a:rPr lang="en-IN" sz="1100" dirty="0" err="1"/>
              <a:t>col_name</a:t>
            </a:r>
            <a:r>
              <a:rPr lang="en-IN" sz="1100" dirty="0"/>
              <a:t>] </a:t>
            </a:r>
          </a:p>
          <a:p>
            <a:r>
              <a:rPr lang="en-IN" sz="1100" dirty="0"/>
              <a:t>ON </a:t>
            </a:r>
            <a:r>
              <a:rPr lang="en-IN" sz="1100" dirty="0" err="1"/>
              <a:t>table_name</a:t>
            </a:r>
            <a:r>
              <a:rPr lang="en-IN" sz="1100" dirty="0"/>
              <a:t> </a:t>
            </a:r>
          </a:p>
          <a:p>
            <a:r>
              <a:rPr lang="en-IN" sz="1100" dirty="0"/>
              <a:t>[REFERENCING OLD AS o NEW AS n] </a:t>
            </a:r>
          </a:p>
          <a:p>
            <a:r>
              <a:rPr lang="en-IN" sz="1100" dirty="0"/>
              <a:t>[FOR EACH ROW] </a:t>
            </a:r>
          </a:p>
          <a:p>
            <a:r>
              <a:rPr lang="en-IN" sz="1100" dirty="0"/>
              <a:t>WHEN (condition)  </a:t>
            </a:r>
          </a:p>
          <a:p>
            <a:r>
              <a:rPr lang="en-IN" sz="1100" dirty="0"/>
              <a:t>DECLARE</a:t>
            </a:r>
          </a:p>
          <a:p>
            <a:r>
              <a:rPr lang="en-IN" sz="1100" dirty="0"/>
              <a:t>   Declaration-statements</a:t>
            </a:r>
          </a:p>
          <a:p>
            <a:r>
              <a:rPr lang="en-IN" sz="1100" dirty="0"/>
              <a:t>BEGIN </a:t>
            </a:r>
          </a:p>
          <a:p>
            <a:r>
              <a:rPr lang="en-IN" sz="1100" dirty="0"/>
              <a:t>   Executable-statements</a:t>
            </a:r>
          </a:p>
          <a:p>
            <a:r>
              <a:rPr lang="en-IN" sz="1100" dirty="0"/>
              <a:t>EXCEPTION</a:t>
            </a:r>
          </a:p>
          <a:p>
            <a:r>
              <a:rPr lang="en-IN" sz="1100" dirty="0"/>
              <a:t>   Exception-handling-statements</a:t>
            </a:r>
          </a:p>
          <a:p>
            <a:r>
              <a:rPr lang="en-IN" sz="11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254782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Quiz 5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List the correct sequence of commands to process a set of records when using explicit cursors 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INITIALIZE, GET, CLOSE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CURSOR, GET, FETCH, CLOSE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OPEN, FETCH, CLOSE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CURSOR, FETCH, 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020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6492493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Answer 5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5F9DE-AEE8-4CFB-8A66-EF62095649FA}"/>
              </a:ext>
            </a:extLst>
          </p:cNvPr>
          <p:cNvGrpSpPr/>
          <p:nvPr/>
        </p:nvGrpSpPr>
        <p:grpSpPr>
          <a:xfrm>
            <a:off x="838114" y="1106614"/>
            <a:ext cx="5613961" cy="3496306"/>
            <a:chOff x="838114" y="1106614"/>
            <a:chExt cx="5613961" cy="34963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1A3A3D-3C8A-4E37-B141-81D78F7C59EC}"/>
                </a:ext>
              </a:extLst>
            </p:cNvPr>
            <p:cNvSpPr/>
            <p:nvPr/>
          </p:nvSpPr>
          <p:spPr>
            <a:xfrm>
              <a:off x="838114" y="1106614"/>
              <a:ext cx="5613961" cy="631102"/>
            </a:xfrm>
            <a:custGeom>
              <a:avLst/>
              <a:gdLst>
                <a:gd name="connsiteX0" fmla="*/ 0 w 5008107"/>
                <a:gd name="connsiteY0" fmla="*/ 63110 h 631102"/>
                <a:gd name="connsiteX1" fmla="*/ 63110 w 5008107"/>
                <a:gd name="connsiteY1" fmla="*/ 0 h 631102"/>
                <a:gd name="connsiteX2" fmla="*/ 4944997 w 5008107"/>
                <a:gd name="connsiteY2" fmla="*/ 0 h 631102"/>
                <a:gd name="connsiteX3" fmla="*/ 5008107 w 5008107"/>
                <a:gd name="connsiteY3" fmla="*/ 63110 h 631102"/>
                <a:gd name="connsiteX4" fmla="*/ 5008107 w 5008107"/>
                <a:gd name="connsiteY4" fmla="*/ 567992 h 631102"/>
                <a:gd name="connsiteX5" fmla="*/ 4944997 w 5008107"/>
                <a:gd name="connsiteY5" fmla="*/ 631102 h 631102"/>
                <a:gd name="connsiteX6" fmla="*/ 63110 w 5008107"/>
                <a:gd name="connsiteY6" fmla="*/ 631102 h 631102"/>
                <a:gd name="connsiteX7" fmla="*/ 0 w 5008107"/>
                <a:gd name="connsiteY7" fmla="*/ 567992 h 631102"/>
                <a:gd name="connsiteX8" fmla="*/ 0 w 5008107"/>
                <a:gd name="connsiteY8" fmla="*/ 63110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8107" h="631102">
                  <a:moveTo>
                    <a:pt x="0" y="63110"/>
                  </a:moveTo>
                  <a:cubicBezTo>
                    <a:pt x="0" y="28255"/>
                    <a:pt x="28255" y="0"/>
                    <a:pt x="63110" y="0"/>
                  </a:cubicBezTo>
                  <a:lnTo>
                    <a:pt x="4944997" y="0"/>
                  </a:lnTo>
                  <a:cubicBezTo>
                    <a:pt x="4979852" y="0"/>
                    <a:pt x="5008107" y="28255"/>
                    <a:pt x="5008107" y="63110"/>
                  </a:cubicBezTo>
                  <a:lnTo>
                    <a:pt x="5008107" y="567992"/>
                  </a:lnTo>
                  <a:cubicBezTo>
                    <a:pt x="5008107" y="602847"/>
                    <a:pt x="4979852" y="631102"/>
                    <a:pt x="4944997" y="631102"/>
                  </a:cubicBezTo>
                  <a:lnTo>
                    <a:pt x="63110" y="631102"/>
                  </a:lnTo>
                  <a:cubicBezTo>
                    <a:pt x="28255" y="631102"/>
                    <a:pt x="0" y="602847"/>
                    <a:pt x="0" y="567992"/>
                  </a:cubicBezTo>
                  <a:lnTo>
                    <a:pt x="0" y="631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4" tIns="64204" rIns="87064" bIns="64204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/>
                <a:t>List the correct sequence of commands to process a set of records when using explicit cursors ?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BF04B5-D7FB-4D0A-994C-57A8863D1184}"/>
                </a:ext>
              </a:extLst>
            </p:cNvPr>
            <p:cNvSpPr/>
            <p:nvPr/>
          </p:nvSpPr>
          <p:spPr>
            <a:xfrm>
              <a:off x="838114" y="1851314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 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35DC9D-9A71-40C8-BF1A-76CB3AA0DBCF}"/>
                </a:ext>
              </a:extLst>
            </p:cNvPr>
            <p:cNvSpPr/>
            <p:nvPr/>
          </p:nvSpPr>
          <p:spPr>
            <a:xfrm>
              <a:off x="1507082" y="1851314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INITIALIZE, GET, CLOSE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77296D-E0EE-4BF9-9A0A-F1D9C59ED68C}"/>
                </a:ext>
              </a:extLst>
            </p:cNvPr>
            <p:cNvSpPr/>
            <p:nvPr/>
          </p:nvSpPr>
          <p:spPr>
            <a:xfrm>
              <a:off x="838114" y="2558149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B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750776-FA56-43C5-986A-C2499F5D1BE2}"/>
                </a:ext>
              </a:extLst>
            </p:cNvPr>
            <p:cNvSpPr/>
            <p:nvPr/>
          </p:nvSpPr>
          <p:spPr>
            <a:xfrm>
              <a:off x="1507082" y="2558149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CURSOR, GET, FETCH, CLOSE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E75CAA-164A-419C-BA62-731EC719ABFE}"/>
                </a:ext>
              </a:extLst>
            </p:cNvPr>
            <p:cNvSpPr/>
            <p:nvPr/>
          </p:nvSpPr>
          <p:spPr>
            <a:xfrm>
              <a:off x="838114" y="3264983"/>
              <a:ext cx="631102" cy="631102"/>
            </a:xfrm>
            <a:prstGeom prst="roundRect">
              <a:avLst>
                <a:gd name="adj" fmla="val 1667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C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99A350-46C0-4559-8397-3B9B7BB6AC75}"/>
                </a:ext>
              </a:extLst>
            </p:cNvPr>
            <p:cNvSpPr/>
            <p:nvPr/>
          </p:nvSpPr>
          <p:spPr>
            <a:xfrm>
              <a:off x="1507082" y="3264983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OPEN, FETCH, CLOSE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C466FA-94BD-450E-AF0E-1A9255EB53B4}"/>
                </a:ext>
              </a:extLst>
            </p:cNvPr>
            <p:cNvSpPr/>
            <p:nvPr/>
          </p:nvSpPr>
          <p:spPr>
            <a:xfrm>
              <a:off x="838114" y="3971818"/>
              <a:ext cx="631102" cy="63110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/>
                <a:t>D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1B8A2B-69B8-4DE6-B112-B01EC6AD50A3}"/>
                </a:ext>
              </a:extLst>
            </p:cNvPr>
            <p:cNvSpPr/>
            <p:nvPr/>
          </p:nvSpPr>
          <p:spPr>
            <a:xfrm>
              <a:off x="1507082" y="3971818"/>
              <a:ext cx="4944993" cy="631102"/>
            </a:xfrm>
            <a:custGeom>
              <a:avLst/>
              <a:gdLst>
                <a:gd name="connsiteX0" fmla="*/ 0 w 4339139"/>
                <a:gd name="connsiteY0" fmla="*/ 105205 h 631102"/>
                <a:gd name="connsiteX1" fmla="*/ 105205 w 4339139"/>
                <a:gd name="connsiteY1" fmla="*/ 0 h 631102"/>
                <a:gd name="connsiteX2" fmla="*/ 4233934 w 4339139"/>
                <a:gd name="connsiteY2" fmla="*/ 0 h 631102"/>
                <a:gd name="connsiteX3" fmla="*/ 4339139 w 4339139"/>
                <a:gd name="connsiteY3" fmla="*/ 105205 h 631102"/>
                <a:gd name="connsiteX4" fmla="*/ 4339139 w 4339139"/>
                <a:gd name="connsiteY4" fmla="*/ 525897 h 631102"/>
                <a:gd name="connsiteX5" fmla="*/ 4233934 w 4339139"/>
                <a:gd name="connsiteY5" fmla="*/ 631102 h 631102"/>
                <a:gd name="connsiteX6" fmla="*/ 105205 w 4339139"/>
                <a:gd name="connsiteY6" fmla="*/ 631102 h 631102"/>
                <a:gd name="connsiteX7" fmla="*/ 0 w 4339139"/>
                <a:gd name="connsiteY7" fmla="*/ 525897 h 631102"/>
                <a:gd name="connsiteX8" fmla="*/ 0 w 4339139"/>
                <a:gd name="connsiteY8" fmla="*/ 105205 h 63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139" h="631102">
                  <a:moveTo>
                    <a:pt x="0" y="105205"/>
                  </a:moveTo>
                  <a:cubicBezTo>
                    <a:pt x="0" y="47102"/>
                    <a:pt x="47102" y="0"/>
                    <a:pt x="105205" y="0"/>
                  </a:cubicBezTo>
                  <a:lnTo>
                    <a:pt x="4233934" y="0"/>
                  </a:lnTo>
                  <a:cubicBezTo>
                    <a:pt x="4292037" y="0"/>
                    <a:pt x="4339139" y="47102"/>
                    <a:pt x="4339139" y="105205"/>
                  </a:cubicBezTo>
                  <a:lnTo>
                    <a:pt x="4339139" y="525897"/>
                  </a:lnTo>
                  <a:cubicBezTo>
                    <a:pt x="4339139" y="584000"/>
                    <a:pt x="4292037" y="631102"/>
                    <a:pt x="4233934" y="631102"/>
                  </a:cubicBezTo>
                  <a:lnTo>
                    <a:pt x="105205" y="631102"/>
                  </a:lnTo>
                  <a:cubicBezTo>
                    <a:pt x="47102" y="631102"/>
                    <a:pt x="0" y="584000"/>
                    <a:pt x="0" y="525897"/>
                  </a:cubicBezTo>
                  <a:lnTo>
                    <a:pt x="0" y="1052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053" tIns="173053" rIns="173053" bIns="173053" numCol="1" spcCol="1270" anchor="ctr" anchorCtr="0">
              <a:noAutofit/>
            </a:bodyPr>
            <a:lstStyle/>
            <a:p>
              <a:r>
                <a:rPr lang="en-IN" sz="1400" dirty="0"/>
                <a:t>CURSOR, FETCH, 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460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81387" cy="3083597"/>
            <a:chOff x="591670" y="2090218"/>
            <a:chExt cx="10688149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2852313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sales@intellipaat.com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39917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24/7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9490F-EE84-40CE-BCEC-6DE522862CF1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934BE-223A-4BFF-8825-C4F6AE1CB710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A413D2-1870-47E0-A24F-010E8806E4E9}"/>
              </a:ext>
            </a:extLst>
          </p:cNvPr>
          <p:cNvSpPr txBox="1">
            <a:spLocks/>
          </p:cNvSpPr>
          <p:nvPr/>
        </p:nvSpPr>
        <p:spPr>
          <a:xfrm>
            <a:off x="472328" y="143207"/>
            <a:ext cx="7282487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PL/SQL Exception Handling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E2961-0FD5-4E08-AD61-89FBC3DFAD91}"/>
              </a:ext>
            </a:extLst>
          </p:cNvPr>
          <p:cNvSpPr/>
          <p:nvPr/>
        </p:nvSpPr>
        <p:spPr>
          <a:xfrm>
            <a:off x="472328" y="754348"/>
            <a:ext cx="8569842" cy="85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PL/SQL provides a mechanism to handle such exceptions so that the normal flow of a program can be maintained.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3DAFDC-9540-442E-8C7E-AB12F5F16E3B}"/>
              </a:ext>
            </a:extLst>
          </p:cNvPr>
          <p:cNvGrpSpPr/>
          <p:nvPr/>
        </p:nvGrpSpPr>
        <p:grpSpPr>
          <a:xfrm>
            <a:off x="1383705" y="2343692"/>
            <a:ext cx="6747088" cy="1142904"/>
            <a:chOff x="2571916" y="2214599"/>
            <a:chExt cx="4000165" cy="114290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CFB5728-4DFE-4406-8D62-C4BB0B727488}"/>
                </a:ext>
              </a:extLst>
            </p:cNvPr>
            <p:cNvSpPr/>
            <p:nvPr/>
          </p:nvSpPr>
          <p:spPr>
            <a:xfrm>
              <a:off x="2571916" y="2214599"/>
              <a:ext cx="1904840" cy="1142904"/>
            </a:xfrm>
            <a:custGeom>
              <a:avLst/>
              <a:gdLst>
                <a:gd name="connsiteX0" fmla="*/ 0 w 1904840"/>
                <a:gd name="connsiteY0" fmla="*/ 0 h 1142904"/>
                <a:gd name="connsiteX1" fmla="*/ 1904840 w 1904840"/>
                <a:gd name="connsiteY1" fmla="*/ 0 h 1142904"/>
                <a:gd name="connsiteX2" fmla="*/ 1904840 w 1904840"/>
                <a:gd name="connsiteY2" fmla="*/ 1142904 h 1142904"/>
                <a:gd name="connsiteX3" fmla="*/ 0 w 1904840"/>
                <a:gd name="connsiteY3" fmla="*/ 1142904 h 1142904"/>
                <a:gd name="connsiteX4" fmla="*/ 0 w 1904840"/>
                <a:gd name="connsiteY4" fmla="*/ 0 h 114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840" h="1142904">
                  <a:moveTo>
                    <a:pt x="0" y="0"/>
                  </a:moveTo>
                  <a:lnTo>
                    <a:pt x="1904840" y="0"/>
                  </a:lnTo>
                  <a:lnTo>
                    <a:pt x="1904840" y="1142904"/>
                  </a:lnTo>
                  <a:lnTo>
                    <a:pt x="0" y="11429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300" b="0" i="0" kern="1200" dirty="0">
                  <a:latin typeface="Raleway"/>
                </a:rPr>
                <a:t>Built-in Exceptions</a:t>
              </a:r>
            </a:p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dirty="0">
                  <a:latin typeface="Raleway"/>
                </a:rPr>
                <a:t>Raised implicitly by the run-time system</a:t>
              </a:r>
              <a:endParaRPr lang="en-IN" sz="2300" kern="1200" dirty="0">
                <a:latin typeface="Raleway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027A730-030C-478A-A23A-A1F707138978}"/>
                </a:ext>
              </a:extLst>
            </p:cNvPr>
            <p:cNvSpPr/>
            <p:nvPr/>
          </p:nvSpPr>
          <p:spPr>
            <a:xfrm>
              <a:off x="4667241" y="2214599"/>
              <a:ext cx="1904840" cy="1142904"/>
            </a:xfrm>
            <a:custGeom>
              <a:avLst/>
              <a:gdLst>
                <a:gd name="connsiteX0" fmla="*/ 0 w 1904840"/>
                <a:gd name="connsiteY0" fmla="*/ 0 h 1142904"/>
                <a:gd name="connsiteX1" fmla="*/ 1904840 w 1904840"/>
                <a:gd name="connsiteY1" fmla="*/ 0 h 1142904"/>
                <a:gd name="connsiteX2" fmla="*/ 1904840 w 1904840"/>
                <a:gd name="connsiteY2" fmla="*/ 1142904 h 1142904"/>
                <a:gd name="connsiteX3" fmla="*/ 0 w 1904840"/>
                <a:gd name="connsiteY3" fmla="*/ 1142904 h 1142904"/>
                <a:gd name="connsiteX4" fmla="*/ 0 w 1904840"/>
                <a:gd name="connsiteY4" fmla="*/ 0 h 114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840" h="1142904">
                  <a:moveTo>
                    <a:pt x="0" y="0"/>
                  </a:moveTo>
                  <a:lnTo>
                    <a:pt x="1904840" y="0"/>
                  </a:lnTo>
                  <a:lnTo>
                    <a:pt x="1904840" y="1142904"/>
                  </a:lnTo>
                  <a:lnTo>
                    <a:pt x="0" y="11429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300" b="0" i="0" kern="1200" dirty="0">
                  <a:latin typeface="Raleway"/>
                </a:rPr>
                <a:t>User-defined Exceptions</a:t>
              </a:r>
            </a:p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dirty="0">
                  <a:latin typeface="Raleway"/>
                </a:rPr>
                <a:t>Raised explicitly by RAISE statements</a:t>
              </a:r>
              <a:endParaRPr lang="en-IN" sz="2300" kern="1200" dirty="0">
                <a:latin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40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2085" y="2283272"/>
            <a:ext cx="5440225" cy="576956"/>
          </a:xfrm>
        </p:spPr>
        <p:txBody>
          <a:bodyPr anchor="ctr"/>
          <a:lstStyle/>
          <a:p>
            <a:pPr algn="ctr"/>
            <a:r>
              <a:rPr lang="en-US" dirty="0"/>
              <a:t>Built-in Exceptions</a:t>
            </a:r>
          </a:p>
        </p:txBody>
      </p:sp>
    </p:spTree>
    <p:extLst>
      <p:ext uri="{BB962C8B-B14F-4D97-AF65-F5344CB8AC3E}">
        <p14:creationId xmlns:p14="http://schemas.microsoft.com/office/powerpoint/2010/main" val="31417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03A3F9-24BF-4E33-94E0-266427B74999}"/>
              </a:ext>
            </a:extLst>
          </p:cNvPr>
          <p:cNvSpPr/>
          <p:nvPr/>
        </p:nvSpPr>
        <p:spPr>
          <a:xfrm>
            <a:off x="472328" y="1082919"/>
            <a:ext cx="8509301" cy="1274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Exceptions are predefined and raised automatically into Oracle engine when any error occurs during a program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"/>
              </a:rPr>
              <a:t>Each error has a unique number and message which is predefined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Built-in Exceptions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B09BCC-A63F-429F-98F7-4E38285121B3}"/>
              </a:ext>
            </a:extLst>
          </p:cNvPr>
          <p:cNvGrpSpPr/>
          <p:nvPr/>
        </p:nvGrpSpPr>
        <p:grpSpPr>
          <a:xfrm>
            <a:off x="1529357" y="2930436"/>
            <a:ext cx="6085284" cy="1231069"/>
            <a:chOff x="1529357" y="2930436"/>
            <a:chExt cx="6085284" cy="123106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1B92A3-3473-46BA-BD96-DFBDBC1DDB6D}"/>
                </a:ext>
              </a:extLst>
            </p:cNvPr>
            <p:cNvSpPr/>
            <p:nvPr/>
          </p:nvSpPr>
          <p:spPr>
            <a:xfrm>
              <a:off x="1529357" y="2930436"/>
              <a:ext cx="1601390" cy="1231069"/>
            </a:xfrm>
            <a:custGeom>
              <a:avLst/>
              <a:gdLst>
                <a:gd name="connsiteX0" fmla="*/ 0 w 1601390"/>
                <a:gd name="connsiteY0" fmla="*/ 123107 h 1231069"/>
                <a:gd name="connsiteX1" fmla="*/ 123107 w 1601390"/>
                <a:gd name="connsiteY1" fmla="*/ 0 h 1231069"/>
                <a:gd name="connsiteX2" fmla="*/ 1478283 w 1601390"/>
                <a:gd name="connsiteY2" fmla="*/ 0 h 1231069"/>
                <a:gd name="connsiteX3" fmla="*/ 1601390 w 1601390"/>
                <a:gd name="connsiteY3" fmla="*/ 123107 h 1231069"/>
                <a:gd name="connsiteX4" fmla="*/ 1601390 w 1601390"/>
                <a:gd name="connsiteY4" fmla="*/ 1107962 h 1231069"/>
                <a:gd name="connsiteX5" fmla="*/ 1478283 w 1601390"/>
                <a:gd name="connsiteY5" fmla="*/ 1231069 h 1231069"/>
                <a:gd name="connsiteX6" fmla="*/ 123107 w 1601390"/>
                <a:gd name="connsiteY6" fmla="*/ 1231069 h 1231069"/>
                <a:gd name="connsiteX7" fmla="*/ 0 w 1601390"/>
                <a:gd name="connsiteY7" fmla="*/ 1107962 h 1231069"/>
                <a:gd name="connsiteX8" fmla="*/ 0 w 1601390"/>
                <a:gd name="connsiteY8" fmla="*/ 123107 h 123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1231069">
                  <a:moveTo>
                    <a:pt x="0" y="123107"/>
                  </a:moveTo>
                  <a:cubicBezTo>
                    <a:pt x="0" y="55117"/>
                    <a:pt x="55117" y="0"/>
                    <a:pt x="123107" y="0"/>
                  </a:cubicBezTo>
                  <a:lnTo>
                    <a:pt x="1478283" y="0"/>
                  </a:lnTo>
                  <a:cubicBezTo>
                    <a:pt x="1546273" y="0"/>
                    <a:pt x="1601390" y="55117"/>
                    <a:pt x="1601390" y="123107"/>
                  </a:cubicBezTo>
                  <a:lnTo>
                    <a:pt x="1601390" y="1107962"/>
                  </a:lnTo>
                  <a:cubicBezTo>
                    <a:pt x="1601390" y="1175952"/>
                    <a:pt x="1546273" y="1231069"/>
                    <a:pt x="1478283" y="1231069"/>
                  </a:cubicBezTo>
                  <a:lnTo>
                    <a:pt x="123107" y="1231069"/>
                  </a:lnTo>
                  <a:cubicBezTo>
                    <a:pt x="55117" y="1231069"/>
                    <a:pt x="0" y="1175952"/>
                    <a:pt x="0" y="1107962"/>
                  </a:cubicBezTo>
                  <a:lnTo>
                    <a:pt x="0" y="12310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637" tIns="104637" rIns="104637" bIns="10463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0" i="0" kern="1200" dirty="0"/>
                <a:t>When an exception is fired</a:t>
              </a:r>
              <a:endParaRPr lang="en-IN" sz="18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2D14A2-C709-43D4-A593-FCE3ED78A1EB}"/>
                </a:ext>
              </a:extLst>
            </p:cNvPr>
            <p:cNvSpPr/>
            <p:nvPr/>
          </p:nvSpPr>
          <p:spPr>
            <a:xfrm>
              <a:off x="3290887" y="3347398"/>
              <a:ext cx="339494" cy="397144"/>
            </a:xfrm>
            <a:custGeom>
              <a:avLst/>
              <a:gdLst>
                <a:gd name="connsiteX0" fmla="*/ 0 w 339494"/>
                <a:gd name="connsiteY0" fmla="*/ 79429 h 397144"/>
                <a:gd name="connsiteX1" fmla="*/ 169747 w 339494"/>
                <a:gd name="connsiteY1" fmla="*/ 79429 h 397144"/>
                <a:gd name="connsiteX2" fmla="*/ 169747 w 339494"/>
                <a:gd name="connsiteY2" fmla="*/ 0 h 397144"/>
                <a:gd name="connsiteX3" fmla="*/ 339494 w 339494"/>
                <a:gd name="connsiteY3" fmla="*/ 198572 h 397144"/>
                <a:gd name="connsiteX4" fmla="*/ 169747 w 339494"/>
                <a:gd name="connsiteY4" fmla="*/ 397144 h 397144"/>
                <a:gd name="connsiteX5" fmla="*/ 169747 w 339494"/>
                <a:gd name="connsiteY5" fmla="*/ 317715 h 397144"/>
                <a:gd name="connsiteX6" fmla="*/ 0 w 339494"/>
                <a:gd name="connsiteY6" fmla="*/ 317715 h 397144"/>
                <a:gd name="connsiteX7" fmla="*/ 0 w 339494"/>
                <a:gd name="connsiteY7" fmla="*/ 79429 h 39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494" h="397144">
                  <a:moveTo>
                    <a:pt x="0" y="79429"/>
                  </a:moveTo>
                  <a:lnTo>
                    <a:pt x="169747" y="79429"/>
                  </a:lnTo>
                  <a:lnTo>
                    <a:pt x="169747" y="0"/>
                  </a:lnTo>
                  <a:lnTo>
                    <a:pt x="339494" y="198572"/>
                  </a:lnTo>
                  <a:lnTo>
                    <a:pt x="169747" y="397144"/>
                  </a:lnTo>
                  <a:lnTo>
                    <a:pt x="169747" y="317715"/>
                  </a:lnTo>
                  <a:lnTo>
                    <a:pt x="0" y="317715"/>
                  </a:lnTo>
                  <a:lnTo>
                    <a:pt x="0" y="79429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9429" rIns="101848" bIns="7942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C906891-19A3-42CD-A304-A303826F33B5}"/>
                </a:ext>
              </a:extLst>
            </p:cNvPr>
            <p:cNvSpPr/>
            <p:nvPr/>
          </p:nvSpPr>
          <p:spPr>
            <a:xfrm>
              <a:off x="3771304" y="2930436"/>
              <a:ext cx="1601390" cy="1231069"/>
            </a:xfrm>
            <a:custGeom>
              <a:avLst/>
              <a:gdLst>
                <a:gd name="connsiteX0" fmla="*/ 0 w 1601390"/>
                <a:gd name="connsiteY0" fmla="*/ 123107 h 1231069"/>
                <a:gd name="connsiteX1" fmla="*/ 123107 w 1601390"/>
                <a:gd name="connsiteY1" fmla="*/ 0 h 1231069"/>
                <a:gd name="connsiteX2" fmla="*/ 1478283 w 1601390"/>
                <a:gd name="connsiteY2" fmla="*/ 0 h 1231069"/>
                <a:gd name="connsiteX3" fmla="*/ 1601390 w 1601390"/>
                <a:gd name="connsiteY3" fmla="*/ 123107 h 1231069"/>
                <a:gd name="connsiteX4" fmla="*/ 1601390 w 1601390"/>
                <a:gd name="connsiteY4" fmla="*/ 1107962 h 1231069"/>
                <a:gd name="connsiteX5" fmla="*/ 1478283 w 1601390"/>
                <a:gd name="connsiteY5" fmla="*/ 1231069 h 1231069"/>
                <a:gd name="connsiteX6" fmla="*/ 123107 w 1601390"/>
                <a:gd name="connsiteY6" fmla="*/ 1231069 h 1231069"/>
                <a:gd name="connsiteX7" fmla="*/ 0 w 1601390"/>
                <a:gd name="connsiteY7" fmla="*/ 1107962 h 1231069"/>
                <a:gd name="connsiteX8" fmla="*/ 0 w 1601390"/>
                <a:gd name="connsiteY8" fmla="*/ 123107 h 123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1231069">
                  <a:moveTo>
                    <a:pt x="0" y="123107"/>
                  </a:moveTo>
                  <a:cubicBezTo>
                    <a:pt x="0" y="55117"/>
                    <a:pt x="55117" y="0"/>
                    <a:pt x="123107" y="0"/>
                  </a:cubicBezTo>
                  <a:lnTo>
                    <a:pt x="1478283" y="0"/>
                  </a:lnTo>
                  <a:cubicBezTo>
                    <a:pt x="1546273" y="0"/>
                    <a:pt x="1601390" y="55117"/>
                    <a:pt x="1601390" y="123107"/>
                  </a:cubicBezTo>
                  <a:lnTo>
                    <a:pt x="1601390" y="1107962"/>
                  </a:lnTo>
                  <a:cubicBezTo>
                    <a:pt x="1601390" y="1175952"/>
                    <a:pt x="1546273" y="1231069"/>
                    <a:pt x="1478283" y="1231069"/>
                  </a:cubicBezTo>
                  <a:lnTo>
                    <a:pt x="123107" y="1231069"/>
                  </a:lnTo>
                  <a:cubicBezTo>
                    <a:pt x="55117" y="1231069"/>
                    <a:pt x="0" y="1175952"/>
                    <a:pt x="0" y="1107962"/>
                  </a:cubicBezTo>
                  <a:lnTo>
                    <a:pt x="0" y="12310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637" tIns="104637" rIns="104637" bIns="10463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0" i="0" kern="1200" dirty="0"/>
                <a:t>Execution stops</a:t>
              </a:r>
              <a:endParaRPr lang="en-IN" sz="18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54132C-E6EF-49BC-9E3D-4B0D1ABBEC8C}"/>
                </a:ext>
              </a:extLst>
            </p:cNvPr>
            <p:cNvSpPr/>
            <p:nvPr/>
          </p:nvSpPr>
          <p:spPr>
            <a:xfrm>
              <a:off x="5532834" y="3347398"/>
              <a:ext cx="339494" cy="397144"/>
            </a:xfrm>
            <a:custGeom>
              <a:avLst/>
              <a:gdLst>
                <a:gd name="connsiteX0" fmla="*/ 0 w 339494"/>
                <a:gd name="connsiteY0" fmla="*/ 79429 h 397144"/>
                <a:gd name="connsiteX1" fmla="*/ 169747 w 339494"/>
                <a:gd name="connsiteY1" fmla="*/ 79429 h 397144"/>
                <a:gd name="connsiteX2" fmla="*/ 169747 w 339494"/>
                <a:gd name="connsiteY2" fmla="*/ 0 h 397144"/>
                <a:gd name="connsiteX3" fmla="*/ 339494 w 339494"/>
                <a:gd name="connsiteY3" fmla="*/ 198572 h 397144"/>
                <a:gd name="connsiteX4" fmla="*/ 169747 w 339494"/>
                <a:gd name="connsiteY4" fmla="*/ 397144 h 397144"/>
                <a:gd name="connsiteX5" fmla="*/ 169747 w 339494"/>
                <a:gd name="connsiteY5" fmla="*/ 317715 h 397144"/>
                <a:gd name="connsiteX6" fmla="*/ 0 w 339494"/>
                <a:gd name="connsiteY6" fmla="*/ 317715 h 397144"/>
                <a:gd name="connsiteX7" fmla="*/ 0 w 339494"/>
                <a:gd name="connsiteY7" fmla="*/ 79429 h 39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494" h="397144">
                  <a:moveTo>
                    <a:pt x="0" y="79429"/>
                  </a:moveTo>
                  <a:lnTo>
                    <a:pt x="169747" y="79429"/>
                  </a:lnTo>
                  <a:lnTo>
                    <a:pt x="169747" y="0"/>
                  </a:lnTo>
                  <a:lnTo>
                    <a:pt x="339494" y="198572"/>
                  </a:lnTo>
                  <a:lnTo>
                    <a:pt x="169747" y="397144"/>
                  </a:lnTo>
                  <a:lnTo>
                    <a:pt x="169747" y="317715"/>
                  </a:lnTo>
                  <a:lnTo>
                    <a:pt x="0" y="317715"/>
                  </a:lnTo>
                  <a:lnTo>
                    <a:pt x="0" y="79429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9429" rIns="101848" bIns="7942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E23C9A-4C85-47A5-8E45-E4BEBB560C19}"/>
                </a:ext>
              </a:extLst>
            </p:cNvPr>
            <p:cNvSpPr/>
            <p:nvPr/>
          </p:nvSpPr>
          <p:spPr>
            <a:xfrm>
              <a:off x="6013251" y="2930436"/>
              <a:ext cx="1601390" cy="1231069"/>
            </a:xfrm>
            <a:custGeom>
              <a:avLst/>
              <a:gdLst>
                <a:gd name="connsiteX0" fmla="*/ 0 w 1601390"/>
                <a:gd name="connsiteY0" fmla="*/ 123107 h 1231069"/>
                <a:gd name="connsiteX1" fmla="*/ 123107 w 1601390"/>
                <a:gd name="connsiteY1" fmla="*/ 0 h 1231069"/>
                <a:gd name="connsiteX2" fmla="*/ 1478283 w 1601390"/>
                <a:gd name="connsiteY2" fmla="*/ 0 h 1231069"/>
                <a:gd name="connsiteX3" fmla="*/ 1601390 w 1601390"/>
                <a:gd name="connsiteY3" fmla="*/ 123107 h 1231069"/>
                <a:gd name="connsiteX4" fmla="*/ 1601390 w 1601390"/>
                <a:gd name="connsiteY4" fmla="*/ 1107962 h 1231069"/>
                <a:gd name="connsiteX5" fmla="*/ 1478283 w 1601390"/>
                <a:gd name="connsiteY5" fmla="*/ 1231069 h 1231069"/>
                <a:gd name="connsiteX6" fmla="*/ 123107 w 1601390"/>
                <a:gd name="connsiteY6" fmla="*/ 1231069 h 1231069"/>
                <a:gd name="connsiteX7" fmla="*/ 0 w 1601390"/>
                <a:gd name="connsiteY7" fmla="*/ 1107962 h 1231069"/>
                <a:gd name="connsiteX8" fmla="*/ 0 w 1601390"/>
                <a:gd name="connsiteY8" fmla="*/ 123107 h 123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1231069">
                  <a:moveTo>
                    <a:pt x="0" y="123107"/>
                  </a:moveTo>
                  <a:cubicBezTo>
                    <a:pt x="0" y="55117"/>
                    <a:pt x="55117" y="0"/>
                    <a:pt x="123107" y="0"/>
                  </a:cubicBezTo>
                  <a:lnTo>
                    <a:pt x="1478283" y="0"/>
                  </a:lnTo>
                  <a:cubicBezTo>
                    <a:pt x="1546273" y="0"/>
                    <a:pt x="1601390" y="55117"/>
                    <a:pt x="1601390" y="123107"/>
                  </a:cubicBezTo>
                  <a:lnTo>
                    <a:pt x="1601390" y="1107962"/>
                  </a:lnTo>
                  <a:cubicBezTo>
                    <a:pt x="1601390" y="1175952"/>
                    <a:pt x="1546273" y="1231069"/>
                    <a:pt x="1478283" y="1231069"/>
                  </a:cubicBezTo>
                  <a:lnTo>
                    <a:pt x="123107" y="1231069"/>
                  </a:lnTo>
                  <a:cubicBezTo>
                    <a:pt x="55117" y="1231069"/>
                    <a:pt x="0" y="1175952"/>
                    <a:pt x="0" y="1107962"/>
                  </a:cubicBezTo>
                  <a:lnTo>
                    <a:pt x="0" y="12310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637" tIns="104637" rIns="104637" bIns="10463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0" i="0" kern="1200" dirty="0"/>
                <a:t>Control gets transferred to exception handling</a:t>
              </a:r>
              <a:endParaRPr lang="en-IN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80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Built-in Exceptions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D8D22A-0D53-4EE4-8907-D76AED183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23804"/>
              </p:ext>
            </p:extLst>
          </p:nvPr>
        </p:nvGraphicFramePr>
        <p:xfrm>
          <a:off x="472329" y="927496"/>
          <a:ext cx="8295657" cy="389231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38435">
                  <a:extLst>
                    <a:ext uri="{9D8B030D-6E8A-4147-A177-3AD203B41FA5}">
                      <a16:colId xmlns:a16="http://schemas.microsoft.com/office/drawing/2014/main" val="1905519000"/>
                    </a:ext>
                  </a:extLst>
                </a:gridCol>
                <a:gridCol w="969905">
                  <a:extLst>
                    <a:ext uri="{9D8B030D-6E8A-4147-A177-3AD203B41FA5}">
                      <a16:colId xmlns:a16="http://schemas.microsoft.com/office/drawing/2014/main" val="4247056542"/>
                    </a:ext>
                  </a:extLst>
                </a:gridCol>
                <a:gridCol w="5387317">
                  <a:extLst>
                    <a:ext uri="{9D8B030D-6E8A-4147-A177-3AD203B41FA5}">
                      <a16:colId xmlns:a16="http://schemas.microsoft.com/office/drawing/2014/main" val="2909094349"/>
                    </a:ext>
                  </a:extLst>
                </a:gridCol>
              </a:tblGrid>
              <a:tr h="33637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Exception</a:t>
                      </a:r>
                      <a:endParaRPr lang="en-IN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Error Code</a:t>
                      </a:r>
                      <a:endParaRPr lang="en-IN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Description</a:t>
                      </a:r>
                      <a:endParaRPr lang="en-IN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358117"/>
                  </a:ext>
                </a:extLst>
              </a:tr>
              <a:tr h="336373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ACCESS_INTO_NULL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ORA-06530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Exception raised when we assign an uninitialized (NULL) object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555645"/>
                  </a:ext>
                </a:extLst>
              </a:tr>
              <a:tr h="512568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CASE_NOT_FOUND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ORA-06592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Exception raised when any choice case, as well as an ELSE clause, is not found in the CASE statement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015539"/>
                  </a:ext>
                </a:extLst>
              </a:tr>
              <a:tr h="336373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CURSOR_ALREADY_OPEN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ORA-06511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Exception raised when you open a cursor that is already opened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644547"/>
                  </a:ext>
                </a:extLst>
              </a:tr>
              <a:tr h="336373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DUP_VAL_ON_INDEX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ORA-00001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Exception raised when you store duplicate value in a unique constraint column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274784"/>
                  </a:ext>
                </a:extLst>
              </a:tr>
              <a:tr h="336373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INVALID_CURSOR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ORA-01001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Exception raised when you perform an operation on a cursor which is not really opened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613630"/>
                  </a:ext>
                </a:extLst>
              </a:tr>
              <a:tr h="336373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INVALID_NUMBER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ORA-01722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Exception raised when your try to explicitly convert a string to a number fails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59481"/>
                  </a:ext>
                </a:extLst>
              </a:tr>
              <a:tr h="336373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LOGIN_DENIED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ORA-01017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Exception raised when you login to Oracle with wrong username or password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22192"/>
                  </a:ext>
                </a:extLst>
              </a:tr>
              <a:tr h="512568">
                <a:tc>
                  <a:txBody>
                    <a:bodyPr/>
                    <a:lstStyle/>
                    <a:p>
                      <a:pPr fontAlgn="t"/>
                      <a:r>
                        <a:rPr lang="en-IN" sz="1100" kern="1200" dirty="0">
                          <a:effectLst/>
                        </a:rPr>
                        <a:t>NOT_LOGGED_ON</a:t>
                      </a:r>
                      <a:endParaRPr lang="en-IN" sz="1100" kern="1200" dirty="0">
                        <a:solidFill>
                          <a:srgbClr val="22222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kern="1200" dirty="0">
                          <a:effectLst/>
                        </a:rPr>
                        <a:t>ORA-01012</a:t>
                      </a:r>
                      <a:endParaRPr lang="en-IN" sz="1100" kern="1200" dirty="0">
                        <a:solidFill>
                          <a:srgbClr val="22222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kern="1200" dirty="0">
                          <a:effectLst/>
                        </a:rPr>
                        <a:t>Exception raised when your program tries to get data from the database, while you are not connected to Oracle</a:t>
                      </a:r>
                      <a:endParaRPr lang="en-IN" sz="1100" kern="1200" dirty="0">
                        <a:solidFill>
                          <a:srgbClr val="22222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507733"/>
                  </a:ext>
                </a:extLst>
              </a:tr>
              <a:tr h="512568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NO_DATA_FOUND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ORA-01403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Exception raised when the SELECT ... INTO statement doesn't fetch any row from a database table</a:t>
                      </a:r>
                      <a:endParaRPr lang="en-IN" sz="11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16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58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BF4AA1-A3D8-45F5-BF23-6019D7836E69}"/>
              </a:ext>
            </a:extLst>
          </p:cNvPr>
          <p:cNvCxnSpPr>
            <a:cxnSpLocks/>
          </p:cNvCxnSpPr>
          <p:nvPr/>
        </p:nvCxnSpPr>
        <p:spPr>
          <a:xfrm>
            <a:off x="287079" y="737255"/>
            <a:ext cx="6751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E6E2D-B944-478F-B52E-E8CEDABE2AE4}"/>
              </a:ext>
            </a:extLst>
          </p:cNvPr>
          <p:cNvCxnSpPr>
            <a:cxnSpLocks/>
          </p:cNvCxnSpPr>
          <p:nvPr/>
        </p:nvCxnSpPr>
        <p:spPr>
          <a:xfrm>
            <a:off x="7038753" y="737255"/>
            <a:ext cx="265811" cy="0"/>
          </a:xfrm>
          <a:prstGeom prst="line">
            <a:avLst/>
          </a:prstGeom>
          <a:ln w="38100">
            <a:solidFill>
              <a:srgbClr val="827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AD1ACE3-92FA-4FF4-871D-3F3CE8858E50}"/>
              </a:ext>
            </a:extLst>
          </p:cNvPr>
          <p:cNvSpPr txBox="1">
            <a:spLocks/>
          </p:cNvSpPr>
          <p:nvPr/>
        </p:nvSpPr>
        <p:spPr>
          <a:xfrm>
            <a:off x="472329" y="143207"/>
            <a:ext cx="6764442" cy="3672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Built-in Exceptions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D8D22A-0D53-4EE4-8907-D76AED183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71995"/>
              </p:ext>
            </p:extLst>
          </p:nvPr>
        </p:nvGraphicFramePr>
        <p:xfrm>
          <a:off x="472329" y="951378"/>
          <a:ext cx="8295657" cy="344475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38435">
                  <a:extLst>
                    <a:ext uri="{9D8B030D-6E8A-4147-A177-3AD203B41FA5}">
                      <a16:colId xmlns:a16="http://schemas.microsoft.com/office/drawing/2014/main" val="1905519000"/>
                    </a:ext>
                  </a:extLst>
                </a:gridCol>
                <a:gridCol w="969905">
                  <a:extLst>
                    <a:ext uri="{9D8B030D-6E8A-4147-A177-3AD203B41FA5}">
                      <a16:colId xmlns:a16="http://schemas.microsoft.com/office/drawing/2014/main" val="4247056542"/>
                    </a:ext>
                  </a:extLst>
                </a:gridCol>
                <a:gridCol w="5387317">
                  <a:extLst>
                    <a:ext uri="{9D8B030D-6E8A-4147-A177-3AD203B41FA5}">
                      <a16:colId xmlns:a16="http://schemas.microsoft.com/office/drawing/2014/main" val="2909094349"/>
                    </a:ext>
                  </a:extLst>
                </a:gridCol>
              </a:tblGrid>
              <a:tr h="19797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Exception</a:t>
                      </a:r>
                      <a:endParaRPr lang="en-IN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Error Code</a:t>
                      </a:r>
                      <a:endParaRPr lang="en-IN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Description</a:t>
                      </a:r>
                      <a:endParaRPr lang="en-IN" sz="11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358117"/>
                  </a:ext>
                </a:extLst>
              </a:tr>
              <a:tr h="412597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PROGRAM_ERROR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ORA-06501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Exception raised when your program is error-prone (internal error)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555645"/>
                  </a:ext>
                </a:extLst>
              </a:tr>
              <a:tr h="412597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STORAGE_ERROR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ORA-06500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Exception raised when PL/SQL program runs out of memory, or in case memory is dumped/corrupted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015539"/>
                  </a:ext>
                </a:extLst>
              </a:tr>
              <a:tr h="574048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SYS_INVALID_ROWID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ORA-01410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Exception raised when your try to explicitly convert a character string to a universal ROWID (UID) fails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644547"/>
                  </a:ext>
                </a:extLst>
              </a:tr>
              <a:tr h="412597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TIMEOUT_ON_RESOURCE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ORA-00051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Exception raised when the database is locked, or Oracle is waiting for a resource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274784"/>
                  </a:ext>
                </a:extLst>
              </a:tr>
              <a:tr h="412597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TOO_MANY_ROWS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ORA-01422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Exception raised when the SELECT ... INTO statement returns more than one row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613630"/>
                  </a:ext>
                </a:extLst>
              </a:tr>
              <a:tr h="412597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VALUE_ERROR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ORA-06502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Exception raised when an arithmetic, conversion, or size-constraint error occurs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59481"/>
                  </a:ext>
                </a:extLst>
              </a:tr>
              <a:tr h="412597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ZERO_DIVIDE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ORA-01476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</a:rPr>
                        <a:t>Exception raised when your program tries to attempt division by zero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2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87063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28213</TotalTime>
  <Words>2475</Words>
  <Application>Microsoft Office PowerPoint</Application>
  <PresentationFormat>On-screen Show (16:9)</PresentationFormat>
  <Paragraphs>470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Lato</vt:lpstr>
      <vt:lpstr>Raleway</vt:lpstr>
      <vt:lpstr>Raleway Black</vt:lpstr>
      <vt:lpstr>Raleway Light</vt:lpstr>
      <vt:lpstr>Diseño personalizado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Intellipaat-Richa</cp:lastModifiedBy>
  <cp:revision>912</cp:revision>
  <dcterms:created xsi:type="dcterms:W3CDTF">2016-05-27T21:17:44Z</dcterms:created>
  <dcterms:modified xsi:type="dcterms:W3CDTF">2019-04-04T06:54:56Z</dcterms:modified>
</cp:coreProperties>
</file>