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698" r:id="rId3"/>
  </p:sldMasterIdLst>
  <p:notesMasterIdLst>
    <p:notesMasterId r:id="rId10"/>
  </p:notesMasterIdLst>
  <p:sldIdLst>
    <p:sldId id="310" r:id="rId4"/>
    <p:sldId id="312" r:id="rId5"/>
    <p:sldId id="277" r:id="rId6"/>
    <p:sldId id="272" r:id="rId7"/>
    <p:sldId id="311" r:id="rId8"/>
    <p:sldId id="29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87D9-70AD-4467-8B37-EA14A5B2480B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F90E9-A9C3-4454-9A7F-59D74D941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F90E9-A9C3-4454-9A7F-59D74D9411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7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6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6E32C-CF6B-4E45-90EE-A3850C792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2EEC6C-1CA1-4659-854E-33972E6CB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74B9E-29DC-4ECF-B973-371C8321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0BAF7-80C9-4F72-82BE-B294780A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CCB3F-2A35-4B41-B34C-3D94B4BC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9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97641-1D4A-4428-9D9D-C79EF73F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E647CF-5FD6-442B-B5F8-CCC68C37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20CD2-E3F4-42A2-B567-0746CCC1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5A8EE-BEDF-40E4-B4F7-08716C21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31CE2-2B46-487F-9B34-53195829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2DE98-6066-4617-8498-84368EFF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A6FAB-1D3A-4C3B-AAB7-9C2DB298A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EA6D5-A111-4C34-8890-C7DE636E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D31EA-F0B2-4C1D-913C-21E47F2A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FE37D-AA86-4AF8-9AD5-7F514EEF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8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89271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97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21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85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67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276E2-4E9F-4194-B769-345BEF44A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D9F814-569C-4DA4-90A2-5DECD1D80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3E34C-7155-425C-BADB-E2327350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7FCC-7B53-48DB-8197-378C2913A65A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63F50-C5BF-4827-9371-62752D6C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FD44A-6D5C-4778-B639-9AEF68BF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8821-1ED9-455A-B16F-0B85D7CA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AB39-AC52-4EEB-8B10-BFF49206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5F0AF-541D-4B55-9380-2FEE229F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B323D-D36D-4973-8F06-5E19B0D5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7FCC-7B53-48DB-8197-378C2913A65A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79B68-9C72-4978-BF69-212057DD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03307-8BEE-4E5E-8965-75BD4267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8821-1ED9-455A-B16F-0B85D7CA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8AEB0-E854-45A9-885E-821D61BA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D0D7F-1F09-4CA6-B982-80C5F1CE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1D235-E50C-4293-967E-F1D7439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2D164-3E77-4994-B943-A2CBC686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E2DFB-4311-4193-9D2F-A340D966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2687-60BA-46D9-BEA2-E7F51E6E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3D1C7-1EA5-4C0F-83C5-B1030961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3C2E9-1087-466C-AC50-E813CB75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4DE3B-CB44-4D85-BE07-AF193619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5E6BB-5379-40F3-918C-79D40558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1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722D5-8304-40B5-A267-207E6BF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6595-0722-4E87-B9B7-00ABCF083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2EE1EB-F268-45E9-BFAE-AF530CC19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58E86-CC7E-42DB-90C1-257D0C1F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44EEF-6958-4F7C-BCCD-19CF156A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1096C-27E5-412F-9D62-533B31BF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0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341D5-74A8-4A93-8697-B5D38BE0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EDFC3-2E4A-44AC-A5BD-AFE274783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E91EA-EE60-4D63-B90F-854CF288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79444D-F52D-4536-BB87-47917C6F8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2FB854-F9EC-4C3C-B9C4-D8B7E3B02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4409EE-3DA7-4244-8454-FCF74628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AE1A3B-86F8-406E-9109-B65AB60A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B5F55B-F568-48E0-820E-0971595A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0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03189-50F3-489B-B5BF-EFCB9ED6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91EDE-BEA3-49F5-BDEC-7D622F27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D23D8A-99D2-41B3-87AE-C80645AE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9037D2-C233-4181-8D26-3EBE5E5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F244F-2EE4-481D-8F0E-06C0E560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21BED-A040-4047-B5EB-404F8CD4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583EF-A113-4C43-8AE2-494F3500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DC10B-C02E-40EB-ACC9-803E29F9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723F4-A845-4FFD-9D76-B73709F7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60BEEA-AA44-4460-A155-921BBA4E1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12FA5-D91A-463E-91F0-DF49F335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D60A5-B30D-4432-8B18-EC64E797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51753-481C-4E97-BD55-879B8094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6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E74A-70AE-4BED-9539-7A92AE37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C927D7-B593-4438-9DA3-671C5C30D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C4C5F-17CC-4CD0-8E12-05925D86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1437D-6F3D-4667-A673-0967CC80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F245B-81B0-4835-94D9-2CE66499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192F5-CCEA-4530-A4C4-1361A4C4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AF570-0A28-4F30-A861-485F10C2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8076-8231-4F5A-A548-8F59506AB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4565D-4FEA-430D-B472-B938EF4FC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C8B2-B161-42CC-B641-443DB9222CF0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54C33-60AA-46E3-B0DB-419D68755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3A65E-7C73-4513-8198-8E6BB5D90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C7E1-E30F-4C1F-9DEB-EACEF1A3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6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27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0CD4A-E1AC-4834-860A-03909DDD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8AFE2-3BAB-4CBE-B80C-18CB7DF10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D055D-B613-4911-B925-A0EB3FA95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7FCC-7B53-48DB-8197-378C2913A65A}" type="datetimeFigureOut">
              <a:rPr lang="zh-CN" altLang="en-US" smtClean="0"/>
              <a:t>2019/3/8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101A9-CDC5-4577-9D38-0ED06C9B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33410-19D6-4228-A537-9329029C1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8821-1ED9-455A-B16F-0B85D7CA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D77608D-34FE-425B-BE81-6934F12E3DF9}"/>
              </a:ext>
            </a:extLst>
          </p:cNvPr>
          <p:cNvSpPr txBox="1"/>
          <p:nvPr/>
        </p:nvSpPr>
        <p:spPr>
          <a:xfrm>
            <a:off x="2053772" y="1851645"/>
            <a:ext cx="808445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alpha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alpha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 descr="演讲标题">
            <a:extLst>
              <a:ext uri="{FF2B5EF4-FFF2-40B4-BE49-F238E27FC236}">
                <a16:creationId xmlns:a16="http://schemas.microsoft.com/office/drawing/2014/main" id="{EDE0989B-7A3B-4CD6-BA5A-C38557FBDEC4}"/>
              </a:ext>
            </a:extLst>
          </p:cNvPr>
          <p:cNvSpPr txBox="1"/>
          <p:nvPr/>
        </p:nvSpPr>
        <p:spPr>
          <a:xfrm>
            <a:off x="695324" y="2649775"/>
            <a:ext cx="1080135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spc="600" dirty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小巷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 descr="演讲时间">
            <a:extLst>
              <a:ext uri="{FF2B5EF4-FFF2-40B4-BE49-F238E27FC236}">
                <a16:creationId xmlns:a16="http://schemas.microsoft.com/office/drawing/2014/main" id="{35AEC5C3-25E4-4089-89BD-784875B61DB2}"/>
              </a:ext>
            </a:extLst>
          </p:cNvPr>
          <p:cNvSpPr txBox="1"/>
          <p:nvPr/>
        </p:nvSpPr>
        <p:spPr>
          <a:xfrm>
            <a:off x="707527" y="4219330"/>
            <a:ext cx="108013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2019/03/08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0C12D2B-5C49-40E3-A73C-D430958AE1AA}"/>
              </a:ext>
            </a:extLst>
          </p:cNvPr>
          <p:cNvCxnSpPr>
            <a:cxnSpLocks/>
          </p:cNvCxnSpPr>
          <p:nvPr/>
        </p:nvCxnSpPr>
        <p:spPr>
          <a:xfrm flipV="1">
            <a:off x="6013450" y="-14514"/>
            <a:ext cx="0" cy="1746250"/>
          </a:xfrm>
          <a:prstGeom prst="line">
            <a:avLst/>
          </a:prstGeom>
          <a:ln w="57150" cap="rnd">
            <a:solidFill>
              <a:srgbClr val="FFB60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85A89B3-A2E9-4313-9BFF-86F0970B4316}"/>
              </a:ext>
            </a:extLst>
          </p:cNvPr>
          <p:cNvCxnSpPr>
            <a:cxnSpLocks/>
          </p:cNvCxnSpPr>
          <p:nvPr/>
        </p:nvCxnSpPr>
        <p:spPr>
          <a:xfrm flipV="1">
            <a:off x="6013450" y="5155634"/>
            <a:ext cx="0" cy="1746250"/>
          </a:xfrm>
          <a:prstGeom prst="line">
            <a:avLst/>
          </a:prstGeom>
          <a:ln w="57150" cap="rnd">
            <a:solidFill>
              <a:srgbClr val="FFB60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1163F8B-19FC-42F4-96C0-FEE6E5E56ECC}"/>
              </a:ext>
            </a:extLst>
          </p:cNvPr>
          <p:cNvSpPr txBox="1"/>
          <p:nvPr/>
        </p:nvSpPr>
        <p:spPr>
          <a:xfrm>
            <a:off x="8020049" y="6330725"/>
            <a:ext cx="3490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Copyright © 2019 star Voyage. All Rights Reserved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95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F7539F-19B5-4F2E-BE36-B16C09479411}"/>
              </a:ext>
            </a:extLst>
          </p:cNvPr>
          <p:cNvSpPr/>
          <p:nvPr/>
        </p:nvSpPr>
        <p:spPr>
          <a:xfrm>
            <a:off x="853440" y="495440"/>
            <a:ext cx="10363200" cy="586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平台：</a:t>
            </a:r>
            <a:r>
              <a:rPr lang="en-US" altLang="zh-CN" b="1" dirty="0"/>
              <a:t>Web</a:t>
            </a:r>
            <a:r>
              <a:rPr lang="zh-CN" altLang="en-US" b="1" dirty="0"/>
              <a:t>，手机</a:t>
            </a:r>
            <a:r>
              <a:rPr lang="en-US" altLang="zh-CN" b="1" dirty="0"/>
              <a:t>app</a:t>
            </a:r>
            <a:r>
              <a:rPr lang="zh-CN" altLang="en-US" b="1" dirty="0"/>
              <a:t>，微信小程序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受众：大学学生与老师，食堂工作人员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项目主要阶段：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		</a:t>
            </a:r>
            <a:r>
              <a:rPr lang="en-US" altLang="zh-CN" b="1" dirty="0"/>
              <a:t>1.</a:t>
            </a:r>
            <a:r>
              <a:rPr lang="zh-CN" altLang="en-US" b="1" dirty="0"/>
              <a:t>以餐厅、楼层、窗口为引索，构建图鉴目录，方便查找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		</a:t>
            </a:r>
            <a:r>
              <a:rPr lang="en-US" altLang="zh-CN" b="1" dirty="0"/>
              <a:t>2.</a:t>
            </a:r>
            <a:r>
              <a:rPr lang="zh-CN" altLang="en-US" b="1" dirty="0"/>
              <a:t>食堂管理人员可以往对应目录下添加窗口、菜品的图片、价格和简介；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		  学生和老师可以根据目录或搜索查询食堂的窗口和菜品信息，并可添加评论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		</a:t>
            </a:r>
            <a:r>
              <a:rPr lang="en-US" altLang="zh-CN" b="1" dirty="0"/>
              <a:t>3.</a:t>
            </a:r>
            <a:r>
              <a:rPr lang="zh-CN" altLang="en-US" b="1" dirty="0"/>
              <a:t>食堂管理员可以发布食堂各窗口近期的活动和优惠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		</a:t>
            </a:r>
            <a:r>
              <a:rPr lang="en-US" altLang="zh-CN" b="1" dirty="0"/>
              <a:t>4.</a:t>
            </a:r>
            <a:r>
              <a:rPr lang="zh-CN" altLang="en-US" b="1" dirty="0"/>
              <a:t>学生和老师可以通过该平台进行预定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高级功能</a:t>
            </a:r>
            <a:r>
              <a:rPr lang="en-US" altLang="zh-CN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	1.</a:t>
            </a:r>
            <a:r>
              <a:rPr lang="zh-CN" altLang="en-US" b="1" dirty="0"/>
              <a:t>根据收集大家的评论信息，总结用户习惯，进行智能推送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	2.</a:t>
            </a:r>
            <a:r>
              <a:rPr lang="zh-CN" altLang="en-US" b="1" dirty="0"/>
              <a:t>挖掘获取季节和天气数据，推荐合适的食品</a:t>
            </a:r>
          </a:p>
        </p:txBody>
      </p:sp>
    </p:spTree>
    <p:extLst>
      <p:ext uri="{BB962C8B-B14F-4D97-AF65-F5344CB8AC3E}">
        <p14:creationId xmlns:p14="http://schemas.microsoft.com/office/powerpoint/2010/main" val="321506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871381" cy="6857999"/>
          </a:xfrm>
          <a:prstGeom prst="rect">
            <a:avLst/>
          </a:prstGeom>
        </p:spPr>
      </p:pic>
      <p:sp>
        <p:nvSpPr>
          <p:cNvPr id="17" name="矩形 16" descr="段落标题1">
            <a:extLst>
              <a:ext uri="{FF2B5EF4-FFF2-40B4-BE49-F238E27FC236}">
                <a16:creationId xmlns:a16="http://schemas.microsoft.com/office/drawing/2014/main" id="{9357C9C8-53EE-41DA-9F32-5F7448D73EB0}"/>
              </a:ext>
            </a:extLst>
          </p:cNvPr>
          <p:cNvSpPr/>
          <p:nvPr/>
        </p:nvSpPr>
        <p:spPr>
          <a:xfrm>
            <a:off x="8561429" y="1842658"/>
            <a:ext cx="333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prstClr val="black"/>
                </a:solidFill>
                <a:latin typeface="微软雅黑"/>
                <a:ea typeface="微软雅黑"/>
              </a:rPr>
              <a:t>系统管理员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8088758" y="2209007"/>
            <a:ext cx="391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添加</a:t>
            </a:r>
            <a:r>
              <a:rPr lang="en-US" altLang="zh-CN" dirty="0"/>
              <a:t>/</a:t>
            </a:r>
            <a:r>
              <a:rPr lang="zh-CN" altLang="zh-CN" dirty="0"/>
              <a:t>删除餐厅；</a:t>
            </a:r>
          </a:p>
          <a:p>
            <a:r>
              <a:rPr lang="zh-CN" altLang="zh-CN" dirty="0"/>
              <a:t>添加</a:t>
            </a:r>
            <a:r>
              <a:rPr lang="en-US" altLang="zh-CN" dirty="0"/>
              <a:t>/</a:t>
            </a:r>
            <a:r>
              <a:rPr lang="zh-CN" altLang="zh-CN" dirty="0"/>
              <a:t>删除窗口；</a:t>
            </a:r>
          </a:p>
          <a:p>
            <a:r>
              <a:rPr lang="zh-CN" altLang="zh-CN" dirty="0"/>
              <a:t>添加</a:t>
            </a:r>
            <a:r>
              <a:rPr lang="en-US" altLang="zh-CN" dirty="0"/>
              <a:t>/</a:t>
            </a:r>
            <a:r>
              <a:rPr lang="zh-CN" altLang="zh-CN" dirty="0"/>
              <a:t>删除菜品：名称、图片、价格、评论。</a:t>
            </a: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F2372AA7-E38C-4C34-9BC8-761B7AD364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0542" y="1770228"/>
            <a:ext cx="430887" cy="430887"/>
          </a:xfrm>
          <a:prstGeom prst="rect">
            <a:avLst/>
          </a:prstGeom>
        </p:spPr>
      </p:pic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6565165" y="979625"/>
            <a:ext cx="2362019" cy="366451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6601490" y="976745"/>
            <a:ext cx="55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1" spc="300" dirty="0">
                <a:solidFill>
                  <a:prstClr val="white"/>
                </a:solidFill>
                <a:latin typeface="微软雅黑 Light"/>
                <a:ea typeface="微软雅黑 Light"/>
              </a:rPr>
              <a:t>用户分类</a:t>
            </a:r>
            <a:endParaRPr kumimoji="0" lang="zh-CN" altLang="en-US" sz="18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27E01C30-3675-40E4-BD8E-13F8B4F91F0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838" y="3671150"/>
            <a:ext cx="430887" cy="4308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3489B2-EDE1-4E22-A0BC-30A34550C143}"/>
              </a:ext>
            </a:extLst>
          </p:cNvPr>
          <p:cNvSpPr txBox="1"/>
          <p:nvPr/>
        </p:nvSpPr>
        <p:spPr>
          <a:xfrm flipH="1">
            <a:off x="8746657" y="3701927"/>
            <a:ext cx="14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b="1" i="1" dirty="0">
                <a:solidFill>
                  <a:prstClr val="black"/>
                </a:solidFill>
                <a:latin typeface="微软雅黑"/>
                <a:ea typeface="微软雅黑"/>
              </a:rPr>
              <a:t>餐厅管理员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90E14F-742F-462C-B79A-FB61A78AA3DE}"/>
              </a:ext>
            </a:extLst>
          </p:cNvPr>
          <p:cNvSpPr txBox="1"/>
          <p:nvPr/>
        </p:nvSpPr>
        <p:spPr>
          <a:xfrm>
            <a:off x="8183838" y="4241905"/>
            <a:ext cx="374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添加</a:t>
            </a:r>
            <a:r>
              <a:rPr lang="en-US" altLang="zh-CN" dirty="0"/>
              <a:t>/</a:t>
            </a:r>
            <a:r>
              <a:rPr lang="zh-CN" altLang="zh-CN" dirty="0"/>
              <a:t>删除窗口；</a:t>
            </a:r>
          </a:p>
          <a:p>
            <a:r>
              <a:rPr lang="zh-CN" altLang="zh-CN" dirty="0"/>
              <a:t>添加</a:t>
            </a:r>
            <a:r>
              <a:rPr lang="en-US" altLang="zh-CN" dirty="0"/>
              <a:t>/</a:t>
            </a:r>
            <a:r>
              <a:rPr lang="zh-CN" altLang="zh-CN" dirty="0"/>
              <a:t>删除菜品：名称、图片、价格。</a:t>
            </a: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0931D041-7D46-426E-A19F-BF5DF21082D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5156" y="5209291"/>
            <a:ext cx="430887" cy="4308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821B03-7783-4BB5-A4B3-2F0C8214E448}"/>
              </a:ext>
            </a:extLst>
          </p:cNvPr>
          <p:cNvSpPr txBox="1"/>
          <p:nvPr/>
        </p:nvSpPr>
        <p:spPr>
          <a:xfrm>
            <a:off x="8789077" y="5209291"/>
            <a:ext cx="269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b="1" i="1" dirty="0">
                <a:solidFill>
                  <a:prstClr val="black"/>
                </a:solidFill>
                <a:latin typeface="微软雅黑"/>
                <a:ea typeface="微软雅黑"/>
              </a:rPr>
              <a:t>其他用户：老师，学生</a:t>
            </a:r>
          </a:p>
        </p:txBody>
      </p:sp>
    </p:spTree>
    <p:extLst>
      <p:ext uri="{BB962C8B-B14F-4D97-AF65-F5344CB8AC3E}">
        <p14:creationId xmlns:p14="http://schemas.microsoft.com/office/powerpoint/2010/main" val="174500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48FE7D-19AD-46C4-9B1F-E66E750B7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240"/>
            <a:ext cx="4771733" cy="688848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B68D194-1D2D-4DC3-A206-06A344DBC8F3}"/>
              </a:ext>
            </a:extLst>
          </p:cNvPr>
          <p:cNvGrpSpPr/>
          <p:nvPr/>
        </p:nvGrpSpPr>
        <p:grpSpPr>
          <a:xfrm>
            <a:off x="11023177" y="331092"/>
            <a:ext cx="660887" cy="466439"/>
            <a:chOff x="-2061892" y="314640"/>
            <a:chExt cx="5527857" cy="3901442"/>
          </a:xfrm>
          <a:noFill/>
        </p:grpSpPr>
        <p:sp>
          <p:nvSpPr>
            <p:cNvPr id="6" name="任意多边形: 形状 22">
              <a:extLst>
                <a:ext uri="{FF2B5EF4-FFF2-40B4-BE49-F238E27FC236}">
                  <a16:creationId xmlns:a16="http://schemas.microsoft.com/office/drawing/2014/main" id="{C2FE1224-9362-4ACE-8467-5B427E97F10D}"/>
                </a:ext>
              </a:extLst>
            </p:cNvPr>
            <p:cNvSpPr/>
            <p:nvPr/>
          </p:nvSpPr>
          <p:spPr>
            <a:xfrm rot="10800000">
              <a:off x="-2061892" y="314640"/>
              <a:ext cx="4030678" cy="3474722"/>
            </a:xfrm>
            <a:custGeom>
              <a:avLst/>
              <a:gdLst>
                <a:gd name="connsiteX0" fmla="*/ 4030678 w 4030678"/>
                <a:gd name="connsiteY0" fmla="*/ 3474722 h 3474722"/>
                <a:gd name="connsiteX1" fmla="*/ 0 w 4030678"/>
                <a:gd name="connsiteY1" fmla="*/ 3474722 h 3474722"/>
                <a:gd name="connsiteX2" fmla="*/ 247497 w 4030678"/>
                <a:gd name="connsiteY2" fmla="*/ 3048002 h 3474722"/>
                <a:gd name="connsiteX3" fmla="*/ 2533499 w 4030678"/>
                <a:gd name="connsiteY3" fmla="*/ 3048002 h 3474722"/>
                <a:gd name="connsiteX4" fmla="*/ 1390498 w 4030678"/>
                <a:gd name="connsiteY4" fmla="*/ 1077312 h 3474722"/>
                <a:gd name="connsiteX5" fmla="*/ 2015339 w 4030678"/>
                <a:gd name="connsiteY5" fmla="*/ 0 h 3474722"/>
                <a:gd name="connsiteX6" fmla="*/ 4030678 w 4030678"/>
                <a:gd name="connsiteY6" fmla="*/ 3474722 h 347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0678" h="3474722">
                  <a:moveTo>
                    <a:pt x="4030678" y="3474722"/>
                  </a:moveTo>
                  <a:lnTo>
                    <a:pt x="0" y="3474722"/>
                  </a:lnTo>
                  <a:lnTo>
                    <a:pt x="247497" y="3048002"/>
                  </a:lnTo>
                  <a:lnTo>
                    <a:pt x="2533499" y="3048002"/>
                  </a:lnTo>
                  <a:lnTo>
                    <a:pt x="1390498" y="1077312"/>
                  </a:lnTo>
                  <a:lnTo>
                    <a:pt x="2015339" y="0"/>
                  </a:lnTo>
                  <a:lnTo>
                    <a:pt x="4030678" y="3474722"/>
                  </a:lnTo>
                  <a:close/>
                </a:path>
              </a:pathLst>
            </a:custGeom>
            <a:grp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7" name="任意多边形: 形状 23">
              <a:extLst>
                <a:ext uri="{FF2B5EF4-FFF2-40B4-BE49-F238E27FC236}">
                  <a16:creationId xmlns:a16="http://schemas.microsoft.com/office/drawing/2014/main" id="{490D244F-7394-4A08-90D2-F3966E8F88D8}"/>
                </a:ext>
              </a:extLst>
            </p:cNvPr>
            <p:cNvSpPr/>
            <p:nvPr/>
          </p:nvSpPr>
          <p:spPr>
            <a:xfrm rot="10800000">
              <a:off x="578291" y="741362"/>
              <a:ext cx="2887674" cy="3474720"/>
            </a:xfrm>
            <a:custGeom>
              <a:avLst/>
              <a:gdLst>
                <a:gd name="connsiteX0" fmla="*/ 1744676 w 2887677"/>
                <a:gd name="connsiteY0" fmla="*/ 3474722 h 3474722"/>
                <a:gd name="connsiteX1" fmla="*/ 0 w 2887677"/>
                <a:gd name="connsiteY1" fmla="*/ 3474722 h 3474722"/>
                <a:gd name="connsiteX2" fmla="*/ 2015339 w 2887677"/>
                <a:gd name="connsiteY2" fmla="*/ 0 h 3474722"/>
                <a:gd name="connsiteX3" fmla="*/ 2887677 w 2887677"/>
                <a:gd name="connsiteY3" fmla="*/ 1504032 h 3474722"/>
                <a:gd name="connsiteX4" fmla="*/ 1744676 w 2887677"/>
                <a:gd name="connsiteY4" fmla="*/ 3474722 h 347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77" h="3474722">
                  <a:moveTo>
                    <a:pt x="1744676" y="3474722"/>
                  </a:moveTo>
                  <a:lnTo>
                    <a:pt x="0" y="3474722"/>
                  </a:lnTo>
                  <a:lnTo>
                    <a:pt x="2015339" y="0"/>
                  </a:lnTo>
                  <a:lnTo>
                    <a:pt x="2887677" y="1504032"/>
                  </a:lnTo>
                  <a:lnTo>
                    <a:pt x="1744676" y="3474722"/>
                  </a:lnTo>
                  <a:close/>
                </a:path>
              </a:pathLst>
            </a:custGeom>
            <a:grp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A0D6571-577F-40C0-BEC0-E7536BC7D432}"/>
              </a:ext>
            </a:extLst>
          </p:cNvPr>
          <p:cNvSpPr/>
          <p:nvPr/>
        </p:nvSpPr>
        <p:spPr>
          <a:xfrm>
            <a:off x="4776275" y="-30480"/>
            <a:ext cx="7415725" cy="688848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49B2FE-D272-438E-A35D-DFCAB89E3A33}"/>
              </a:ext>
            </a:extLst>
          </p:cNvPr>
          <p:cNvCxnSpPr/>
          <p:nvPr/>
        </p:nvCxnSpPr>
        <p:spPr>
          <a:xfrm>
            <a:off x="322580" y="943724"/>
            <a:ext cx="1131147" cy="0"/>
          </a:xfrm>
          <a:prstGeom prst="line">
            <a:avLst/>
          </a:prstGeom>
          <a:ln w="222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2296099-FC0A-4A85-B1A4-09BF9F719A5D}"/>
              </a:ext>
            </a:extLst>
          </p:cNvPr>
          <p:cNvGrpSpPr/>
          <p:nvPr/>
        </p:nvGrpSpPr>
        <p:grpSpPr>
          <a:xfrm>
            <a:off x="11135588" y="331092"/>
            <a:ext cx="660887" cy="466439"/>
            <a:chOff x="-2061892" y="314640"/>
            <a:chExt cx="5527857" cy="3901442"/>
          </a:xfrm>
          <a:noFill/>
        </p:grpSpPr>
        <p:sp>
          <p:nvSpPr>
            <p:cNvPr id="16" name="任意多边形: 形状 22">
              <a:extLst>
                <a:ext uri="{FF2B5EF4-FFF2-40B4-BE49-F238E27FC236}">
                  <a16:creationId xmlns:a16="http://schemas.microsoft.com/office/drawing/2014/main" id="{ACE435FB-5C6C-4BB1-A703-93B141D66B77}"/>
                </a:ext>
              </a:extLst>
            </p:cNvPr>
            <p:cNvSpPr/>
            <p:nvPr/>
          </p:nvSpPr>
          <p:spPr>
            <a:xfrm rot="10800000">
              <a:off x="-2061892" y="314640"/>
              <a:ext cx="4030678" cy="3474722"/>
            </a:xfrm>
            <a:custGeom>
              <a:avLst/>
              <a:gdLst>
                <a:gd name="connsiteX0" fmla="*/ 4030678 w 4030678"/>
                <a:gd name="connsiteY0" fmla="*/ 3474722 h 3474722"/>
                <a:gd name="connsiteX1" fmla="*/ 0 w 4030678"/>
                <a:gd name="connsiteY1" fmla="*/ 3474722 h 3474722"/>
                <a:gd name="connsiteX2" fmla="*/ 247497 w 4030678"/>
                <a:gd name="connsiteY2" fmla="*/ 3048002 h 3474722"/>
                <a:gd name="connsiteX3" fmla="*/ 2533499 w 4030678"/>
                <a:gd name="connsiteY3" fmla="*/ 3048002 h 3474722"/>
                <a:gd name="connsiteX4" fmla="*/ 1390498 w 4030678"/>
                <a:gd name="connsiteY4" fmla="*/ 1077312 h 3474722"/>
                <a:gd name="connsiteX5" fmla="*/ 2015339 w 4030678"/>
                <a:gd name="connsiteY5" fmla="*/ 0 h 3474722"/>
                <a:gd name="connsiteX6" fmla="*/ 4030678 w 4030678"/>
                <a:gd name="connsiteY6" fmla="*/ 3474722 h 347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0678" h="3474722">
                  <a:moveTo>
                    <a:pt x="4030678" y="3474722"/>
                  </a:moveTo>
                  <a:lnTo>
                    <a:pt x="0" y="3474722"/>
                  </a:lnTo>
                  <a:lnTo>
                    <a:pt x="247497" y="3048002"/>
                  </a:lnTo>
                  <a:lnTo>
                    <a:pt x="2533499" y="3048002"/>
                  </a:lnTo>
                  <a:lnTo>
                    <a:pt x="1390498" y="1077312"/>
                  </a:lnTo>
                  <a:lnTo>
                    <a:pt x="2015339" y="0"/>
                  </a:lnTo>
                  <a:lnTo>
                    <a:pt x="4030678" y="3474722"/>
                  </a:lnTo>
                  <a:close/>
                </a:path>
              </a:pathLst>
            </a:custGeom>
            <a:grp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7" name="任意多边形: 形状 23">
              <a:extLst>
                <a:ext uri="{FF2B5EF4-FFF2-40B4-BE49-F238E27FC236}">
                  <a16:creationId xmlns:a16="http://schemas.microsoft.com/office/drawing/2014/main" id="{A6EE9175-F50D-4F52-951A-DA76CC77EF88}"/>
                </a:ext>
              </a:extLst>
            </p:cNvPr>
            <p:cNvSpPr/>
            <p:nvPr/>
          </p:nvSpPr>
          <p:spPr>
            <a:xfrm rot="10800000">
              <a:off x="578291" y="741362"/>
              <a:ext cx="2887674" cy="3474720"/>
            </a:xfrm>
            <a:custGeom>
              <a:avLst/>
              <a:gdLst>
                <a:gd name="connsiteX0" fmla="*/ 1744676 w 2887677"/>
                <a:gd name="connsiteY0" fmla="*/ 3474722 h 3474722"/>
                <a:gd name="connsiteX1" fmla="*/ 0 w 2887677"/>
                <a:gd name="connsiteY1" fmla="*/ 3474722 h 3474722"/>
                <a:gd name="connsiteX2" fmla="*/ 2015339 w 2887677"/>
                <a:gd name="connsiteY2" fmla="*/ 0 h 3474722"/>
                <a:gd name="connsiteX3" fmla="*/ 2887677 w 2887677"/>
                <a:gd name="connsiteY3" fmla="*/ 1504032 h 3474722"/>
                <a:gd name="connsiteX4" fmla="*/ 1744676 w 2887677"/>
                <a:gd name="connsiteY4" fmla="*/ 3474722 h 347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77" h="3474722">
                  <a:moveTo>
                    <a:pt x="1744676" y="3474722"/>
                  </a:moveTo>
                  <a:lnTo>
                    <a:pt x="0" y="3474722"/>
                  </a:lnTo>
                  <a:lnTo>
                    <a:pt x="2015339" y="0"/>
                  </a:lnTo>
                  <a:lnTo>
                    <a:pt x="2887677" y="1504032"/>
                  </a:lnTo>
                  <a:lnTo>
                    <a:pt x="1744676" y="3474722"/>
                  </a:lnTo>
                  <a:close/>
                </a:path>
              </a:pathLst>
            </a:custGeom>
            <a:grp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pic>
        <p:nvPicPr>
          <p:cNvPr id="19" name="图形 18">
            <a:extLst>
              <a:ext uri="{FF2B5EF4-FFF2-40B4-BE49-F238E27FC236}">
                <a16:creationId xmlns:a16="http://schemas.microsoft.com/office/drawing/2014/main" id="{6DB45FED-861A-41D5-A7DD-6130B98CD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8" y="1284714"/>
            <a:ext cx="1905000" cy="1905000"/>
          </a:xfrm>
          <a:prstGeom prst="rect">
            <a:avLst/>
          </a:prstGeom>
        </p:spPr>
      </p:pic>
      <p:sp>
        <p:nvSpPr>
          <p:cNvPr id="23" name="矩形 22" descr="段落内容1">
            <a:extLst>
              <a:ext uri="{FF2B5EF4-FFF2-40B4-BE49-F238E27FC236}">
                <a16:creationId xmlns:a16="http://schemas.microsoft.com/office/drawing/2014/main" id="{95453F4B-A2E5-499D-90B4-25BDF62229D6}"/>
              </a:ext>
            </a:extLst>
          </p:cNvPr>
          <p:cNvSpPr/>
          <p:nvPr/>
        </p:nvSpPr>
        <p:spPr>
          <a:xfrm>
            <a:off x="6299200" y="2563092"/>
            <a:ext cx="5076972" cy="2761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搜索</a:t>
            </a:r>
            <a:r>
              <a:rPr lang="en-US" altLang="zh-CN" sz="3200" dirty="0"/>
              <a:t>/</a:t>
            </a:r>
            <a:r>
              <a:rPr lang="zh-CN" altLang="zh-CN" sz="3200" dirty="0"/>
              <a:t>浏览餐厅列表；</a:t>
            </a:r>
          </a:p>
          <a:p>
            <a:r>
              <a:rPr lang="zh-CN" altLang="zh-CN" sz="3200" dirty="0"/>
              <a:t>搜索</a:t>
            </a:r>
            <a:r>
              <a:rPr lang="en-US" altLang="zh-CN" sz="3200" dirty="0"/>
              <a:t>/</a:t>
            </a:r>
            <a:r>
              <a:rPr lang="zh-CN" altLang="zh-CN" sz="3200" dirty="0"/>
              <a:t>浏览窗口列表；</a:t>
            </a:r>
            <a:endParaRPr lang="en-US" altLang="zh-CN" sz="3200" dirty="0"/>
          </a:p>
          <a:p>
            <a:r>
              <a:rPr lang="zh-CN" altLang="zh-CN" sz="3200" dirty="0"/>
              <a:t>搜索</a:t>
            </a:r>
            <a:r>
              <a:rPr lang="en-US" altLang="zh-CN" sz="3200" dirty="0"/>
              <a:t>/</a:t>
            </a:r>
            <a:r>
              <a:rPr lang="zh-CN" altLang="zh-CN" sz="3200" dirty="0"/>
              <a:t>浏览菜品列表；</a:t>
            </a:r>
          </a:p>
          <a:p>
            <a:r>
              <a:rPr lang="zh-CN" altLang="zh-CN" sz="3200" dirty="0"/>
              <a:t>上传图片；</a:t>
            </a:r>
          </a:p>
          <a:p>
            <a:r>
              <a:rPr lang="zh-CN" altLang="zh-CN" sz="3200" dirty="0"/>
              <a:t>上传评论；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 descr="段落标题1 ">
            <a:extLst>
              <a:ext uri="{FF2B5EF4-FFF2-40B4-BE49-F238E27FC236}">
                <a16:creationId xmlns:a16="http://schemas.microsoft.com/office/drawing/2014/main" id="{76BDD893-DFD1-45C0-9001-B58E77DF9E08}"/>
              </a:ext>
            </a:extLst>
          </p:cNvPr>
          <p:cNvSpPr txBox="1"/>
          <p:nvPr/>
        </p:nvSpPr>
        <p:spPr>
          <a:xfrm>
            <a:off x="6299200" y="1580459"/>
            <a:ext cx="538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628855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基础功能</a:t>
            </a:r>
          </a:p>
        </p:txBody>
      </p:sp>
    </p:spTree>
    <p:extLst>
      <p:ext uri="{BB962C8B-B14F-4D97-AF65-F5344CB8AC3E}">
        <p14:creationId xmlns:p14="http://schemas.microsoft.com/office/powerpoint/2010/main" val="23268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48FE7D-19AD-46C4-9B1F-E66E750B7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771733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B68D194-1D2D-4DC3-A206-06A344DBC8F3}"/>
              </a:ext>
            </a:extLst>
          </p:cNvPr>
          <p:cNvGrpSpPr/>
          <p:nvPr/>
        </p:nvGrpSpPr>
        <p:grpSpPr>
          <a:xfrm>
            <a:off x="11023177" y="331092"/>
            <a:ext cx="660887" cy="466439"/>
            <a:chOff x="-2061892" y="314640"/>
            <a:chExt cx="5527857" cy="3901442"/>
          </a:xfrm>
          <a:noFill/>
        </p:grpSpPr>
        <p:sp>
          <p:nvSpPr>
            <p:cNvPr id="6" name="任意多边形: 形状 22">
              <a:extLst>
                <a:ext uri="{FF2B5EF4-FFF2-40B4-BE49-F238E27FC236}">
                  <a16:creationId xmlns:a16="http://schemas.microsoft.com/office/drawing/2014/main" id="{C2FE1224-9362-4ACE-8467-5B427E97F10D}"/>
                </a:ext>
              </a:extLst>
            </p:cNvPr>
            <p:cNvSpPr/>
            <p:nvPr/>
          </p:nvSpPr>
          <p:spPr>
            <a:xfrm rot="10800000">
              <a:off x="-2061892" y="314640"/>
              <a:ext cx="4030678" cy="3474722"/>
            </a:xfrm>
            <a:custGeom>
              <a:avLst/>
              <a:gdLst>
                <a:gd name="connsiteX0" fmla="*/ 4030678 w 4030678"/>
                <a:gd name="connsiteY0" fmla="*/ 3474722 h 3474722"/>
                <a:gd name="connsiteX1" fmla="*/ 0 w 4030678"/>
                <a:gd name="connsiteY1" fmla="*/ 3474722 h 3474722"/>
                <a:gd name="connsiteX2" fmla="*/ 247497 w 4030678"/>
                <a:gd name="connsiteY2" fmla="*/ 3048002 h 3474722"/>
                <a:gd name="connsiteX3" fmla="*/ 2533499 w 4030678"/>
                <a:gd name="connsiteY3" fmla="*/ 3048002 h 3474722"/>
                <a:gd name="connsiteX4" fmla="*/ 1390498 w 4030678"/>
                <a:gd name="connsiteY4" fmla="*/ 1077312 h 3474722"/>
                <a:gd name="connsiteX5" fmla="*/ 2015339 w 4030678"/>
                <a:gd name="connsiteY5" fmla="*/ 0 h 3474722"/>
                <a:gd name="connsiteX6" fmla="*/ 4030678 w 4030678"/>
                <a:gd name="connsiteY6" fmla="*/ 3474722 h 347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0678" h="3474722">
                  <a:moveTo>
                    <a:pt x="4030678" y="3474722"/>
                  </a:moveTo>
                  <a:lnTo>
                    <a:pt x="0" y="3474722"/>
                  </a:lnTo>
                  <a:lnTo>
                    <a:pt x="247497" y="3048002"/>
                  </a:lnTo>
                  <a:lnTo>
                    <a:pt x="2533499" y="3048002"/>
                  </a:lnTo>
                  <a:lnTo>
                    <a:pt x="1390498" y="1077312"/>
                  </a:lnTo>
                  <a:lnTo>
                    <a:pt x="2015339" y="0"/>
                  </a:lnTo>
                  <a:lnTo>
                    <a:pt x="4030678" y="3474722"/>
                  </a:lnTo>
                  <a:close/>
                </a:path>
              </a:pathLst>
            </a:custGeom>
            <a:grp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7" name="任意多边形: 形状 23">
              <a:extLst>
                <a:ext uri="{FF2B5EF4-FFF2-40B4-BE49-F238E27FC236}">
                  <a16:creationId xmlns:a16="http://schemas.microsoft.com/office/drawing/2014/main" id="{490D244F-7394-4A08-90D2-F3966E8F88D8}"/>
                </a:ext>
              </a:extLst>
            </p:cNvPr>
            <p:cNvSpPr/>
            <p:nvPr/>
          </p:nvSpPr>
          <p:spPr>
            <a:xfrm rot="10800000">
              <a:off x="578291" y="741362"/>
              <a:ext cx="2887674" cy="3474720"/>
            </a:xfrm>
            <a:custGeom>
              <a:avLst/>
              <a:gdLst>
                <a:gd name="connsiteX0" fmla="*/ 1744676 w 2887677"/>
                <a:gd name="connsiteY0" fmla="*/ 3474722 h 3474722"/>
                <a:gd name="connsiteX1" fmla="*/ 0 w 2887677"/>
                <a:gd name="connsiteY1" fmla="*/ 3474722 h 3474722"/>
                <a:gd name="connsiteX2" fmla="*/ 2015339 w 2887677"/>
                <a:gd name="connsiteY2" fmla="*/ 0 h 3474722"/>
                <a:gd name="connsiteX3" fmla="*/ 2887677 w 2887677"/>
                <a:gd name="connsiteY3" fmla="*/ 1504032 h 3474722"/>
                <a:gd name="connsiteX4" fmla="*/ 1744676 w 2887677"/>
                <a:gd name="connsiteY4" fmla="*/ 3474722 h 347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77" h="3474722">
                  <a:moveTo>
                    <a:pt x="1744676" y="3474722"/>
                  </a:moveTo>
                  <a:lnTo>
                    <a:pt x="0" y="3474722"/>
                  </a:lnTo>
                  <a:lnTo>
                    <a:pt x="2015339" y="0"/>
                  </a:lnTo>
                  <a:lnTo>
                    <a:pt x="2887677" y="1504032"/>
                  </a:lnTo>
                  <a:lnTo>
                    <a:pt x="1744676" y="3474722"/>
                  </a:lnTo>
                  <a:close/>
                </a:path>
              </a:pathLst>
            </a:custGeom>
            <a:grp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A0D6571-577F-40C0-BEC0-E7536BC7D432}"/>
              </a:ext>
            </a:extLst>
          </p:cNvPr>
          <p:cNvSpPr/>
          <p:nvPr/>
        </p:nvSpPr>
        <p:spPr>
          <a:xfrm>
            <a:off x="4771732" y="0"/>
            <a:ext cx="7415725" cy="688848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49B2FE-D272-438E-A35D-DFCAB89E3A33}"/>
              </a:ext>
            </a:extLst>
          </p:cNvPr>
          <p:cNvCxnSpPr/>
          <p:nvPr/>
        </p:nvCxnSpPr>
        <p:spPr>
          <a:xfrm>
            <a:off x="322580" y="943724"/>
            <a:ext cx="1131147" cy="0"/>
          </a:xfrm>
          <a:prstGeom prst="line">
            <a:avLst/>
          </a:prstGeom>
          <a:ln w="222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2296099-FC0A-4A85-B1A4-09BF9F719A5D}"/>
              </a:ext>
            </a:extLst>
          </p:cNvPr>
          <p:cNvGrpSpPr/>
          <p:nvPr/>
        </p:nvGrpSpPr>
        <p:grpSpPr>
          <a:xfrm>
            <a:off x="11135588" y="331092"/>
            <a:ext cx="660887" cy="466439"/>
            <a:chOff x="-2061892" y="314640"/>
            <a:chExt cx="5527857" cy="3901442"/>
          </a:xfrm>
          <a:noFill/>
        </p:grpSpPr>
        <p:sp>
          <p:nvSpPr>
            <p:cNvPr id="16" name="任意多边形: 形状 22">
              <a:extLst>
                <a:ext uri="{FF2B5EF4-FFF2-40B4-BE49-F238E27FC236}">
                  <a16:creationId xmlns:a16="http://schemas.microsoft.com/office/drawing/2014/main" id="{ACE435FB-5C6C-4BB1-A703-93B141D66B77}"/>
                </a:ext>
              </a:extLst>
            </p:cNvPr>
            <p:cNvSpPr/>
            <p:nvPr/>
          </p:nvSpPr>
          <p:spPr>
            <a:xfrm rot="10800000">
              <a:off x="-2061892" y="314640"/>
              <a:ext cx="4030678" cy="3474722"/>
            </a:xfrm>
            <a:custGeom>
              <a:avLst/>
              <a:gdLst>
                <a:gd name="connsiteX0" fmla="*/ 4030678 w 4030678"/>
                <a:gd name="connsiteY0" fmla="*/ 3474722 h 3474722"/>
                <a:gd name="connsiteX1" fmla="*/ 0 w 4030678"/>
                <a:gd name="connsiteY1" fmla="*/ 3474722 h 3474722"/>
                <a:gd name="connsiteX2" fmla="*/ 247497 w 4030678"/>
                <a:gd name="connsiteY2" fmla="*/ 3048002 h 3474722"/>
                <a:gd name="connsiteX3" fmla="*/ 2533499 w 4030678"/>
                <a:gd name="connsiteY3" fmla="*/ 3048002 h 3474722"/>
                <a:gd name="connsiteX4" fmla="*/ 1390498 w 4030678"/>
                <a:gd name="connsiteY4" fmla="*/ 1077312 h 3474722"/>
                <a:gd name="connsiteX5" fmla="*/ 2015339 w 4030678"/>
                <a:gd name="connsiteY5" fmla="*/ 0 h 3474722"/>
                <a:gd name="connsiteX6" fmla="*/ 4030678 w 4030678"/>
                <a:gd name="connsiteY6" fmla="*/ 3474722 h 347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0678" h="3474722">
                  <a:moveTo>
                    <a:pt x="4030678" y="3474722"/>
                  </a:moveTo>
                  <a:lnTo>
                    <a:pt x="0" y="3474722"/>
                  </a:lnTo>
                  <a:lnTo>
                    <a:pt x="247497" y="3048002"/>
                  </a:lnTo>
                  <a:lnTo>
                    <a:pt x="2533499" y="3048002"/>
                  </a:lnTo>
                  <a:lnTo>
                    <a:pt x="1390498" y="1077312"/>
                  </a:lnTo>
                  <a:lnTo>
                    <a:pt x="2015339" y="0"/>
                  </a:lnTo>
                  <a:lnTo>
                    <a:pt x="4030678" y="3474722"/>
                  </a:lnTo>
                  <a:close/>
                </a:path>
              </a:pathLst>
            </a:custGeom>
            <a:grp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17" name="任意多边形: 形状 23">
              <a:extLst>
                <a:ext uri="{FF2B5EF4-FFF2-40B4-BE49-F238E27FC236}">
                  <a16:creationId xmlns:a16="http://schemas.microsoft.com/office/drawing/2014/main" id="{A6EE9175-F50D-4F52-951A-DA76CC77EF88}"/>
                </a:ext>
              </a:extLst>
            </p:cNvPr>
            <p:cNvSpPr/>
            <p:nvPr/>
          </p:nvSpPr>
          <p:spPr>
            <a:xfrm rot="10800000">
              <a:off x="578291" y="741362"/>
              <a:ext cx="2887674" cy="3474720"/>
            </a:xfrm>
            <a:custGeom>
              <a:avLst/>
              <a:gdLst>
                <a:gd name="connsiteX0" fmla="*/ 1744676 w 2887677"/>
                <a:gd name="connsiteY0" fmla="*/ 3474722 h 3474722"/>
                <a:gd name="connsiteX1" fmla="*/ 0 w 2887677"/>
                <a:gd name="connsiteY1" fmla="*/ 3474722 h 3474722"/>
                <a:gd name="connsiteX2" fmla="*/ 2015339 w 2887677"/>
                <a:gd name="connsiteY2" fmla="*/ 0 h 3474722"/>
                <a:gd name="connsiteX3" fmla="*/ 2887677 w 2887677"/>
                <a:gd name="connsiteY3" fmla="*/ 1504032 h 3474722"/>
                <a:gd name="connsiteX4" fmla="*/ 1744676 w 2887677"/>
                <a:gd name="connsiteY4" fmla="*/ 3474722 h 347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77" h="3474722">
                  <a:moveTo>
                    <a:pt x="1744676" y="3474722"/>
                  </a:moveTo>
                  <a:lnTo>
                    <a:pt x="0" y="3474722"/>
                  </a:lnTo>
                  <a:lnTo>
                    <a:pt x="2015339" y="0"/>
                  </a:lnTo>
                  <a:lnTo>
                    <a:pt x="2887677" y="1504032"/>
                  </a:lnTo>
                  <a:lnTo>
                    <a:pt x="1744676" y="3474722"/>
                  </a:lnTo>
                  <a:close/>
                </a:path>
              </a:pathLst>
            </a:custGeom>
            <a:grp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pic>
        <p:nvPicPr>
          <p:cNvPr id="19" name="图形 18">
            <a:extLst>
              <a:ext uri="{FF2B5EF4-FFF2-40B4-BE49-F238E27FC236}">
                <a16:creationId xmlns:a16="http://schemas.microsoft.com/office/drawing/2014/main" id="{6DB45FED-861A-41D5-A7DD-6130B98CD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8" y="1284714"/>
            <a:ext cx="1905000" cy="1905000"/>
          </a:xfrm>
          <a:prstGeom prst="rect">
            <a:avLst/>
          </a:prstGeom>
        </p:spPr>
      </p:pic>
      <p:sp>
        <p:nvSpPr>
          <p:cNvPr id="23" name="矩形 22" descr="段落内容1">
            <a:extLst>
              <a:ext uri="{FF2B5EF4-FFF2-40B4-BE49-F238E27FC236}">
                <a16:creationId xmlns:a16="http://schemas.microsoft.com/office/drawing/2014/main" id="{95453F4B-A2E5-499D-90B4-25BDF62229D6}"/>
              </a:ext>
            </a:extLst>
          </p:cNvPr>
          <p:cNvSpPr/>
          <p:nvPr/>
        </p:nvSpPr>
        <p:spPr>
          <a:xfrm>
            <a:off x="6299200" y="2563092"/>
            <a:ext cx="5076972" cy="2761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+mj-ea"/>
                <a:ea typeface="+mj-ea"/>
              </a:rPr>
              <a:t>浏览根据口味相似用户的推荐；</a:t>
            </a:r>
          </a:p>
          <a:p>
            <a:r>
              <a:rPr lang="zh-CN" altLang="zh-CN" sz="3200" dirty="0">
                <a:latin typeface="+mj-ea"/>
                <a:ea typeface="+mj-ea"/>
              </a:rPr>
              <a:t>浏览根据季节和天气适合的推荐；</a:t>
            </a:r>
            <a:endParaRPr lang="en-US" altLang="zh-CN" sz="3200" dirty="0">
              <a:latin typeface="+mj-ea"/>
              <a:ea typeface="+mj-ea"/>
            </a:endParaRPr>
          </a:p>
          <a:p>
            <a:r>
              <a:rPr lang="zh-CN" altLang="zh-CN" sz="3200" dirty="0">
                <a:latin typeface="+mj-ea"/>
                <a:ea typeface="+mj-ea"/>
              </a:rPr>
              <a:t>浏览根据个性化定制的推荐</a:t>
            </a:r>
            <a:r>
              <a:rPr lang="zh-CN" altLang="zh-CN" sz="3200" dirty="0"/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 descr="段落标题1 ">
            <a:extLst>
              <a:ext uri="{FF2B5EF4-FFF2-40B4-BE49-F238E27FC236}">
                <a16:creationId xmlns:a16="http://schemas.microsoft.com/office/drawing/2014/main" id="{76BDD893-DFD1-45C0-9001-B58E77DF9E08}"/>
              </a:ext>
            </a:extLst>
          </p:cNvPr>
          <p:cNvSpPr txBox="1"/>
          <p:nvPr/>
        </p:nvSpPr>
        <p:spPr>
          <a:xfrm>
            <a:off x="6299200" y="1580459"/>
            <a:ext cx="538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spc="600" dirty="0">
                <a:solidFill>
                  <a:srgbClr val="628855"/>
                </a:solidFill>
                <a:latin typeface="微软雅黑"/>
                <a:ea typeface="微软雅黑"/>
              </a:rPr>
              <a:t>高级</a:t>
            </a: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628855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81098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5400000">
            <a:off x="6778748" y="2556169"/>
            <a:ext cx="692385" cy="596884"/>
          </a:xfrm>
          <a:prstGeom prst="triangle">
            <a:avLst/>
          </a:prstGeom>
          <a:ln>
            <a:noFill/>
          </a:ln>
          <a:effectLst>
            <a:outerShdw blurRad="63500" dist="12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6293276" y="3059339"/>
            <a:ext cx="529409" cy="456388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outerShdw blurRad="63500" dist="12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7038441" y="3403025"/>
            <a:ext cx="346192" cy="29844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63500" dist="12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16200000" flipH="1">
            <a:off x="10502763" y="3400364"/>
            <a:ext cx="263405" cy="2270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63500" dist="12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A798E1-2CD0-4F1F-81B4-7649BAE85E83}"/>
              </a:ext>
            </a:extLst>
          </p:cNvPr>
          <p:cNvSpPr txBox="1"/>
          <p:nvPr/>
        </p:nvSpPr>
        <p:spPr>
          <a:xfrm>
            <a:off x="1826691" y="6403455"/>
            <a:ext cx="853862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0" i="0" u="none" strike="noStrike" kern="1200" cap="none" spc="13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Copyright © 2018 star Voyage. All Rights Reserved</a:t>
            </a:r>
            <a:endParaRPr kumimoji="0" lang="zh-CN" altLang="en-US" sz="1333" b="0" i="0" u="none" strike="noStrike" kern="1200" cap="none" spc="133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" name="文本框 1" descr="页面收尾&#10;">
            <a:extLst>
              <a:ext uri="{FF2B5EF4-FFF2-40B4-BE49-F238E27FC236}">
                <a16:creationId xmlns:a16="http://schemas.microsoft.com/office/drawing/2014/main" id="{CCFF5266-3FA9-4A1B-8DE8-7679F13AA7D5}"/>
              </a:ext>
            </a:extLst>
          </p:cNvPr>
          <p:cNvSpPr txBox="1"/>
          <p:nvPr/>
        </p:nvSpPr>
        <p:spPr>
          <a:xfrm>
            <a:off x="7699525" y="2881765"/>
            <a:ext cx="375103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1010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733" b="0" i="0" u="none" strike="noStrike" kern="1200" cap="none" spc="80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谢谢聆听</a:t>
            </a:r>
          </a:p>
        </p:txBody>
      </p:sp>
      <p:sp>
        <p:nvSpPr>
          <p:cNvPr id="5" name="文本框 4" descr="演讲时间">
            <a:extLst>
              <a:ext uri="{FF2B5EF4-FFF2-40B4-BE49-F238E27FC236}">
                <a16:creationId xmlns:a16="http://schemas.microsoft.com/office/drawing/2014/main" id="{040FF055-B5E1-4E5C-A7A2-7715D01AC8C5}"/>
              </a:ext>
            </a:extLst>
          </p:cNvPr>
          <p:cNvSpPr txBox="1"/>
          <p:nvPr/>
        </p:nvSpPr>
        <p:spPr>
          <a:xfrm>
            <a:off x="5531456" y="4094611"/>
            <a:ext cx="584925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01010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2019/03/08</a:t>
            </a:r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1010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0035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D34C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简约极致实用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2B402"/>
      </a:accent1>
      <a:accent2>
        <a:srgbClr val="014FF2"/>
      </a:accent2>
      <a:accent3>
        <a:srgbClr val="010101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63500" dist="12700" dir="2700000" algn="tl" rotWithShape="0">
            <a:prstClr val="black">
              <a:alpha val="46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rgbClr val="FFC000"/>
          </a:solidFill>
          <a:prstDash val="dash"/>
        </a:ln>
        <a:effectLst>
          <a:outerShdw blurRad="76200" dist="12700" dir="2700000" algn="tl" rotWithShape="0">
            <a:prstClr val="black">
              <a:alpha val="18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Segoe UI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159</Words>
  <Application>Microsoft Office PowerPoint</Application>
  <PresentationFormat>宽屏</PresentationFormat>
  <Paragraphs>42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等线</vt:lpstr>
      <vt:lpstr>等线 Light</vt:lpstr>
      <vt:lpstr>思源黑体 CN Heavy</vt:lpstr>
      <vt:lpstr>宋体</vt:lpstr>
      <vt:lpstr>微软雅黑</vt:lpstr>
      <vt:lpstr>微软雅黑 Light</vt:lpstr>
      <vt:lpstr>Arial</vt:lpstr>
      <vt:lpstr>Calibri</vt:lpstr>
      <vt:lpstr>Segoe UI</vt:lpstr>
      <vt:lpstr>Segoe UI Light</vt:lpstr>
      <vt:lpstr>1_Office 主题​​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博闻 李</dc:creator>
  <cp:lastModifiedBy>Lee Hulk</cp:lastModifiedBy>
  <cp:revision>15</cp:revision>
  <dcterms:created xsi:type="dcterms:W3CDTF">2019-03-07T01:06:37Z</dcterms:created>
  <dcterms:modified xsi:type="dcterms:W3CDTF">2019-03-08T10:59:12Z</dcterms:modified>
</cp:coreProperties>
</file>