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0">
  <p:sldMasterIdLst>
    <p:sldMasterId id="2147483648" r:id="rId1"/>
  </p:sldMasterIdLst>
  <p:notesMasterIdLst>
    <p:notesMasterId r:id="rId18"/>
  </p:notesMasterIdLst>
  <p:sldIdLst>
    <p:sldId id="326" r:id="rId2"/>
    <p:sldId id="262" r:id="rId3"/>
    <p:sldId id="320" r:id="rId4"/>
    <p:sldId id="325" r:id="rId5"/>
    <p:sldId id="316" r:id="rId6"/>
    <p:sldId id="327" r:id="rId7"/>
    <p:sldId id="314" r:id="rId8"/>
    <p:sldId id="328" r:id="rId9"/>
    <p:sldId id="315" r:id="rId10"/>
    <p:sldId id="329" r:id="rId11"/>
    <p:sldId id="330" r:id="rId12"/>
    <p:sldId id="331" r:id="rId13"/>
    <p:sldId id="332" r:id="rId14"/>
    <p:sldId id="333" r:id="rId15"/>
    <p:sldId id="283" r:id="rId16"/>
    <p:sldId id="30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Century Gothic" panose="02010600030101010101" charset="0"/>
      <p:regular r:id="rId25"/>
      <p:bold r:id="rId26"/>
      <p:italic r:id="rId27"/>
      <p:boldItalic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黑体" panose="02010609060101010101" pitchFamily="49" charset="-122"/>
      <p:regular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gs" Target="tags/tag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AA7E-F907-4A9C-951F-C0FD0B3FC01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FEB1-E278-4AD6-9DE4-5E2AF51AB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3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DE081-82D8-4A4B-9756-BC40D11398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5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1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83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2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77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9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0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8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9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8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5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FEB1-E278-4AD6-9DE4-5E2AF51AB9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9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457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929" userDrawn="1">
          <p15:clr>
            <a:srgbClr val="FBAE40"/>
          </p15:clr>
        </p15:guide>
        <p15:guide id="5" pos="393" userDrawn="1">
          <p15:clr>
            <a:srgbClr val="FBAE40"/>
          </p15:clr>
        </p15:guide>
        <p15:guide id="6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6CC827-4AE3-4F9D-ACF6-E125EEAD624E}"/>
              </a:ext>
            </a:extLst>
          </p:cNvPr>
          <p:cNvSpPr/>
          <p:nvPr userDrawn="1"/>
        </p:nvSpPr>
        <p:spPr>
          <a:xfrm rot="20681679">
            <a:off x="1281452" y="1534552"/>
            <a:ext cx="5495622" cy="3689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E70B06-124F-4B14-85AB-FD5AFEBC30B7}"/>
              </a:ext>
            </a:extLst>
          </p:cNvPr>
          <p:cNvGrpSpPr/>
          <p:nvPr userDrawn="1"/>
        </p:nvGrpSpPr>
        <p:grpSpPr>
          <a:xfrm>
            <a:off x="8972966" y="307193"/>
            <a:ext cx="2371726" cy="2371726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C46553-4746-479C-AEA1-0AD0AC874DD5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E4FD0CC7-D92F-462D-9C54-9583AC8E4E54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1947238C-78E0-4647-932F-B146F7A6A443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F75D40F9-36C8-4BD1-AB97-BEF8133CA50A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835CBFF-3E73-47B4-97D4-B1848DE84844}"/>
              </a:ext>
            </a:extLst>
          </p:cNvPr>
          <p:cNvSpPr/>
          <p:nvPr/>
        </p:nvSpPr>
        <p:spPr>
          <a:xfrm>
            <a:off x="7600626" y="1059199"/>
            <a:ext cx="2776801" cy="1619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AF240804-5BE8-4DB9-B6D1-228F6536D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1735" y="1187986"/>
            <a:ext cx="2242457" cy="1284287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6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BFFB79D6-5FD3-428D-A37C-8116855FE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63467" y="1405923"/>
            <a:ext cx="5494372" cy="3662915"/>
          </a:xfrm>
          <a:custGeom>
            <a:avLst/>
            <a:gdLst>
              <a:gd name="connsiteX0" fmla="*/ 0 w 5494372"/>
              <a:gd name="connsiteY0" fmla="*/ 0 h 3662915"/>
              <a:gd name="connsiteX1" fmla="*/ 5494372 w 5494372"/>
              <a:gd name="connsiteY1" fmla="*/ 0 h 3662915"/>
              <a:gd name="connsiteX2" fmla="*/ 5494372 w 5494372"/>
              <a:gd name="connsiteY2" fmla="*/ 3662915 h 3662915"/>
              <a:gd name="connsiteX3" fmla="*/ 0 w 5494372"/>
              <a:gd name="connsiteY3" fmla="*/ 3662915 h 36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4372" h="3662915">
                <a:moveTo>
                  <a:pt x="0" y="0"/>
                </a:moveTo>
                <a:lnTo>
                  <a:pt x="5494372" y="0"/>
                </a:lnTo>
                <a:lnTo>
                  <a:pt x="5494372" y="3662915"/>
                </a:lnTo>
                <a:lnTo>
                  <a:pt x="0" y="3662915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99499E79-D83F-4E74-96B8-AA37251B7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51735" y="3429000"/>
            <a:ext cx="3716338" cy="24399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1901 -0.03935 L -3.125E-6 -4.07407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51" y="19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9739 0.260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0" y="130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21015 -0.40509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20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animBg="1"/>
      <p:bldP spid="17" grpId="0">
        <p:tmplLst>
          <p:tmpl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E66E7B-82D0-4005-B86A-16CCB2089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1F4884B-0861-4E9D-A126-26EF4796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1554522"/>
            <a:ext cx="3725464" cy="2483642"/>
          </a:xfrm>
          <a:custGeom>
            <a:avLst/>
            <a:gdLst>
              <a:gd name="connsiteX0" fmla="*/ 0 w 3431740"/>
              <a:gd name="connsiteY0" fmla="*/ 0 h 2287826"/>
              <a:gd name="connsiteX1" fmla="*/ 3431740 w 3431740"/>
              <a:gd name="connsiteY1" fmla="*/ 0 h 2287826"/>
              <a:gd name="connsiteX2" fmla="*/ 3431740 w 3431740"/>
              <a:gd name="connsiteY2" fmla="*/ 2287826 h 2287826"/>
              <a:gd name="connsiteX3" fmla="*/ 0 w 3431740"/>
              <a:gd name="connsiteY3" fmla="*/ 2287826 h 22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740" h="2287826">
                <a:moveTo>
                  <a:pt x="0" y="0"/>
                </a:moveTo>
                <a:lnTo>
                  <a:pt x="3431740" y="0"/>
                </a:lnTo>
                <a:lnTo>
                  <a:pt x="3431740" y="2287826"/>
                </a:lnTo>
                <a:lnTo>
                  <a:pt x="0" y="22878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C026CAF5-0BEA-4AE6-8967-5B7E6D21DB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42649" y="3753646"/>
            <a:ext cx="3725464" cy="2483642"/>
          </a:xfrm>
          <a:custGeom>
            <a:avLst/>
            <a:gdLst>
              <a:gd name="connsiteX0" fmla="*/ 0 w 3431740"/>
              <a:gd name="connsiteY0" fmla="*/ 0 h 2287826"/>
              <a:gd name="connsiteX1" fmla="*/ 3431740 w 3431740"/>
              <a:gd name="connsiteY1" fmla="*/ 0 h 2287826"/>
              <a:gd name="connsiteX2" fmla="*/ 3431740 w 3431740"/>
              <a:gd name="connsiteY2" fmla="*/ 2287826 h 2287826"/>
              <a:gd name="connsiteX3" fmla="*/ 0 w 3431740"/>
              <a:gd name="connsiteY3" fmla="*/ 2287826 h 22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740" h="2287826">
                <a:moveTo>
                  <a:pt x="0" y="0"/>
                </a:moveTo>
                <a:lnTo>
                  <a:pt x="3431740" y="0"/>
                </a:lnTo>
                <a:lnTo>
                  <a:pt x="3431740" y="2287826"/>
                </a:lnTo>
                <a:lnTo>
                  <a:pt x="0" y="22878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Motion origin="layout" path="M 0.23307 0.14977 L 3.75E-6 1.1111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7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Motion origin="layout" path="M -0.23971 -0.14838 L -3.54167E-6 -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" grpId="0"/>
      <p:bldP spid="10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45484B7E-88A7-48E1-9B4A-DD764B38F8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012" y="2023010"/>
            <a:ext cx="3595208" cy="2396805"/>
          </a:xfrm>
          <a:custGeom>
            <a:avLst/>
            <a:gdLst>
              <a:gd name="connsiteX0" fmla="*/ 0 w 3595208"/>
              <a:gd name="connsiteY0" fmla="*/ 0 h 2396805"/>
              <a:gd name="connsiteX1" fmla="*/ 3595208 w 3595208"/>
              <a:gd name="connsiteY1" fmla="*/ 0 h 2396805"/>
              <a:gd name="connsiteX2" fmla="*/ 3595208 w 3595208"/>
              <a:gd name="connsiteY2" fmla="*/ 2396805 h 2396805"/>
              <a:gd name="connsiteX3" fmla="*/ 0 w 3595208"/>
              <a:gd name="connsiteY3" fmla="*/ 2396805 h 23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5208" h="2396805">
                <a:moveTo>
                  <a:pt x="0" y="0"/>
                </a:moveTo>
                <a:lnTo>
                  <a:pt x="3595208" y="0"/>
                </a:lnTo>
                <a:lnTo>
                  <a:pt x="3595208" y="2396805"/>
                </a:lnTo>
                <a:lnTo>
                  <a:pt x="0" y="23968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03CD8147-43EC-46B3-894C-AF69E9050B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4823" y="2023010"/>
            <a:ext cx="3606478" cy="2396805"/>
          </a:xfrm>
          <a:custGeom>
            <a:avLst/>
            <a:gdLst>
              <a:gd name="connsiteX0" fmla="*/ 0 w 3606478"/>
              <a:gd name="connsiteY0" fmla="*/ 0 h 2396805"/>
              <a:gd name="connsiteX1" fmla="*/ 3606478 w 3606478"/>
              <a:gd name="connsiteY1" fmla="*/ 0 h 2396805"/>
              <a:gd name="connsiteX2" fmla="*/ 3606478 w 3606478"/>
              <a:gd name="connsiteY2" fmla="*/ 2396805 h 2396805"/>
              <a:gd name="connsiteX3" fmla="*/ 0 w 3606478"/>
              <a:gd name="connsiteY3" fmla="*/ 2396805 h 23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478" h="2396805">
                <a:moveTo>
                  <a:pt x="0" y="0"/>
                </a:moveTo>
                <a:lnTo>
                  <a:pt x="3606478" y="0"/>
                </a:lnTo>
                <a:lnTo>
                  <a:pt x="3606478" y="2396805"/>
                </a:lnTo>
                <a:lnTo>
                  <a:pt x="0" y="23968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73EB8F46-0917-4284-872F-EB008AEFB9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2904" y="2023010"/>
            <a:ext cx="3595208" cy="2396805"/>
          </a:xfrm>
          <a:custGeom>
            <a:avLst/>
            <a:gdLst>
              <a:gd name="connsiteX0" fmla="*/ 0 w 3595208"/>
              <a:gd name="connsiteY0" fmla="*/ 0 h 2396805"/>
              <a:gd name="connsiteX1" fmla="*/ 3595208 w 3595208"/>
              <a:gd name="connsiteY1" fmla="*/ 0 h 2396805"/>
              <a:gd name="connsiteX2" fmla="*/ 3595208 w 3595208"/>
              <a:gd name="connsiteY2" fmla="*/ 2396805 h 2396805"/>
              <a:gd name="connsiteX3" fmla="*/ 0 w 3595208"/>
              <a:gd name="connsiteY3" fmla="*/ 2396805 h 23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5208" h="2396805">
                <a:moveTo>
                  <a:pt x="0" y="0"/>
                </a:moveTo>
                <a:lnTo>
                  <a:pt x="3595208" y="0"/>
                </a:lnTo>
                <a:lnTo>
                  <a:pt x="3595208" y="2396805"/>
                </a:lnTo>
                <a:lnTo>
                  <a:pt x="0" y="23968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  <p:bldP spid="2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F9CB01-28D2-418F-8BFD-686DF93127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1737360"/>
            <a:ext cx="5472112" cy="2879266"/>
          </a:xfrm>
          <a:custGeom>
            <a:avLst/>
            <a:gdLst>
              <a:gd name="connsiteX0" fmla="*/ 0 w 4105275"/>
              <a:gd name="connsiteY0" fmla="*/ 0 h 6858000"/>
              <a:gd name="connsiteX1" fmla="*/ 4105275 w 4105275"/>
              <a:gd name="connsiteY1" fmla="*/ 0 h 6858000"/>
              <a:gd name="connsiteX2" fmla="*/ 4105275 w 4105275"/>
              <a:gd name="connsiteY2" fmla="*/ 6858000 h 6858000"/>
              <a:gd name="connsiteX3" fmla="*/ 0 w 4105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5275" h="6858000">
                <a:moveTo>
                  <a:pt x="0" y="0"/>
                </a:moveTo>
                <a:lnTo>
                  <a:pt x="4105275" y="0"/>
                </a:lnTo>
                <a:lnTo>
                  <a:pt x="41052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4E8E6AE-7B5E-4329-95AA-612CF72710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09166" y="620713"/>
            <a:ext cx="2520000" cy="3598294"/>
          </a:xfrm>
          <a:custGeom>
            <a:avLst/>
            <a:gdLst>
              <a:gd name="connsiteX0" fmla="*/ 0 w 2333365"/>
              <a:gd name="connsiteY0" fmla="*/ 0 h 4208905"/>
              <a:gd name="connsiteX1" fmla="*/ 2333365 w 2333365"/>
              <a:gd name="connsiteY1" fmla="*/ 0 h 4208905"/>
              <a:gd name="connsiteX2" fmla="*/ 2333365 w 2333365"/>
              <a:gd name="connsiteY2" fmla="*/ 4208905 h 4208905"/>
              <a:gd name="connsiteX3" fmla="*/ 0 w 2333365"/>
              <a:gd name="connsiteY3" fmla="*/ 4208905 h 420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3365" h="4208905">
                <a:moveTo>
                  <a:pt x="0" y="0"/>
                </a:moveTo>
                <a:lnTo>
                  <a:pt x="2333365" y="0"/>
                </a:lnTo>
                <a:lnTo>
                  <a:pt x="2333365" y="4208905"/>
                </a:lnTo>
                <a:lnTo>
                  <a:pt x="0" y="42089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3A4CA0F-597D-4C76-A135-DAC66E9DF1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2583" y="2637288"/>
            <a:ext cx="2520000" cy="3600000"/>
          </a:xfrm>
          <a:custGeom>
            <a:avLst/>
            <a:gdLst>
              <a:gd name="connsiteX0" fmla="*/ 0 w 2352416"/>
              <a:gd name="connsiteY0" fmla="*/ 0 h 4208905"/>
              <a:gd name="connsiteX1" fmla="*/ 2352416 w 2352416"/>
              <a:gd name="connsiteY1" fmla="*/ 0 h 4208905"/>
              <a:gd name="connsiteX2" fmla="*/ 2352416 w 2352416"/>
              <a:gd name="connsiteY2" fmla="*/ 4208905 h 4208905"/>
              <a:gd name="connsiteX3" fmla="*/ 0 w 2352416"/>
              <a:gd name="connsiteY3" fmla="*/ 4208905 h 420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416" h="4208905">
                <a:moveTo>
                  <a:pt x="0" y="0"/>
                </a:moveTo>
                <a:lnTo>
                  <a:pt x="2352416" y="0"/>
                </a:lnTo>
                <a:lnTo>
                  <a:pt x="2352416" y="4208905"/>
                </a:lnTo>
                <a:lnTo>
                  <a:pt x="0" y="42089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21482-82ED-4187-B0D4-10C886552935}"/>
              </a:ext>
            </a:extLst>
          </p:cNvPr>
          <p:cNvSpPr/>
          <p:nvPr userDrawn="1"/>
        </p:nvSpPr>
        <p:spPr>
          <a:xfrm>
            <a:off x="9009166" y="4219007"/>
            <a:ext cx="2520000" cy="2032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4607A5-DA7D-4F3A-A4D5-A7E8EE8EB0B7}"/>
              </a:ext>
            </a:extLst>
          </p:cNvPr>
          <p:cNvSpPr/>
          <p:nvPr userDrawn="1"/>
        </p:nvSpPr>
        <p:spPr>
          <a:xfrm>
            <a:off x="6292583" y="604862"/>
            <a:ext cx="2520000" cy="2032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74137-545E-4AA7-8208-BC91383A4769}"/>
              </a:ext>
            </a:extLst>
          </p:cNvPr>
          <p:cNvSpPr/>
          <p:nvPr userDrawn="1"/>
        </p:nvSpPr>
        <p:spPr>
          <a:xfrm>
            <a:off x="623887" y="4616626"/>
            <a:ext cx="5472113" cy="1620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65C93B2-65A8-4355-A907-C7B3A2088262}"/>
              </a:ext>
            </a:extLst>
          </p:cNvPr>
          <p:cNvGrpSpPr/>
          <p:nvPr userDrawn="1"/>
        </p:nvGrpSpPr>
        <p:grpSpPr>
          <a:xfrm rot="1040491" flipV="1">
            <a:off x="5627124" y="6936089"/>
            <a:ext cx="937750" cy="93775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174450-A60F-4F18-8AC8-6450EAFCA934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AA48DBB8-FCFC-4FD9-8AF5-D5CFB2B8988F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625815C6-2BA8-4A43-80E7-3F116C3049E4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66C7B94D-76B1-49FD-B356-4F2A6F186FEA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8266A8-E885-4BDE-9108-9B44C3B3579C}"/>
              </a:ext>
            </a:extLst>
          </p:cNvPr>
          <p:cNvGrpSpPr/>
          <p:nvPr userDrawn="1"/>
        </p:nvGrpSpPr>
        <p:grpSpPr>
          <a:xfrm>
            <a:off x="704559" y="2095501"/>
            <a:ext cx="2340000" cy="23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6E8310-C001-4703-8EE7-4231072691D4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BA591F2A-39AB-4D7E-BE11-35E6583C533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729E606B-A263-444D-B668-4BA20A34AE19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6E0686AC-7F6D-4434-8BED-455C6333E7F3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643A11E-3A60-408C-9F55-FA748640D488}"/>
              </a:ext>
            </a:extLst>
          </p:cNvPr>
          <p:cNvGrpSpPr/>
          <p:nvPr userDrawn="1"/>
        </p:nvGrpSpPr>
        <p:grpSpPr>
          <a:xfrm>
            <a:off x="3544763" y="2095501"/>
            <a:ext cx="2340000" cy="23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B0F8429-80EE-4721-9D7C-61252FD33F7F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74267EA5-08F5-44CD-BDD0-B6F09076E4E0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B4C5499C-F33A-434F-9337-68BEE88306FB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9CAD4F83-9846-4884-BE37-400D7ABADA2E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37B44C0-3777-4BFA-9018-AB704573835E}"/>
              </a:ext>
            </a:extLst>
          </p:cNvPr>
          <p:cNvGrpSpPr/>
          <p:nvPr userDrawn="1"/>
        </p:nvGrpSpPr>
        <p:grpSpPr>
          <a:xfrm>
            <a:off x="9225171" y="2095501"/>
            <a:ext cx="2340000" cy="23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3706D3B-9DE7-4219-8941-78149EB18E4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11853A49-27C1-4FFD-A368-74A2298C8995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848EF35-3EF1-4F96-90B8-105FC41337CF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BDCF8F5B-BB03-4C92-98B4-B83289149A4C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DB1C62-9184-4BE2-9A7D-98E0C6AB3ADA}"/>
              </a:ext>
            </a:extLst>
          </p:cNvPr>
          <p:cNvGrpSpPr/>
          <p:nvPr userDrawn="1"/>
        </p:nvGrpSpPr>
        <p:grpSpPr>
          <a:xfrm>
            <a:off x="6384967" y="2095501"/>
            <a:ext cx="2340000" cy="23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3A90EA-6A33-42B5-838A-CEA0A6915AB1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09A50A26-6C12-4A15-9C11-A403140A97E0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B3A1EBD-27EC-4A44-B9E7-6ADE633F2DEA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C75DED52-A7AE-4F96-AE80-1FB8756F2256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5D1553E5-91AF-4540-9612-D64845716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142" y="2397086"/>
            <a:ext cx="1736834" cy="1736830"/>
          </a:xfrm>
          <a:custGeom>
            <a:avLst/>
            <a:gdLst>
              <a:gd name="connsiteX0" fmla="*/ 842347 w 1684694"/>
              <a:gd name="connsiteY0" fmla="*/ 0 h 1684690"/>
              <a:gd name="connsiteX1" fmla="*/ 1684694 w 1684694"/>
              <a:gd name="connsiteY1" fmla="*/ 842345 h 1684690"/>
              <a:gd name="connsiteX2" fmla="*/ 842347 w 1684694"/>
              <a:gd name="connsiteY2" fmla="*/ 1684690 h 1684690"/>
              <a:gd name="connsiteX3" fmla="*/ 0 w 1684694"/>
              <a:gd name="connsiteY3" fmla="*/ 842345 h 1684690"/>
              <a:gd name="connsiteX4" fmla="*/ 842347 w 1684694"/>
              <a:gd name="connsiteY4" fmla="*/ 0 h 16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694" h="1684690">
                <a:moveTo>
                  <a:pt x="842347" y="0"/>
                </a:moveTo>
                <a:cubicBezTo>
                  <a:pt x="1307562" y="0"/>
                  <a:pt x="1684694" y="377131"/>
                  <a:pt x="1684694" y="842345"/>
                </a:cubicBezTo>
                <a:cubicBezTo>
                  <a:pt x="1684694" y="1307559"/>
                  <a:pt x="1307562" y="1684690"/>
                  <a:pt x="842347" y="1684690"/>
                </a:cubicBezTo>
                <a:cubicBezTo>
                  <a:pt x="377132" y="1684690"/>
                  <a:pt x="0" y="1307559"/>
                  <a:pt x="0" y="842345"/>
                </a:cubicBezTo>
                <a:cubicBezTo>
                  <a:pt x="0" y="377131"/>
                  <a:pt x="377132" y="0"/>
                  <a:pt x="8423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7" name="图片占位符 46">
            <a:extLst>
              <a:ext uri="{FF2B5EF4-FFF2-40B4-BE49-F238E27FC236}">
                <a16:creationId xmlns:a16="http://schemas.microsoft.com/office/drawing/2014/main" id="{76FE57C3-D17A-41CD-8E99-CF5474B186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6346" y="2397086"/>
            <a:ext cx="1736834" cy="1736830"/>
          </a:xfrm>
          <a:custGeom>
            <a:avLst/>
            <a:gdLst>
              <a:gd name="connsiteX0" fmla="*/ 842347 w 1684694"/>
              <a:gd name="connsiteY0" fmla="*/ 0 h 1684690"/>
              <a:gd name="connsiteX1" fmla="*/ 1684694 w 1684694"/>
              <a:gd name="connsiteY1" fmla="*/ 842345 h 1684690"/>
              <a:gd name="connsiteX2" fmla="*/ 842347 w 1684694"/>
              <a:gd name="connsiteY2" fmla="*/ 1684690 h 1684690"/>
              <a:gd name="connsiteX3" fmla="*/ 0 w 1684694"/>
              <a:gd name="connsiteY3" fmla="*/ 842345 h 1684690"/>
              <a:gd name="connsiteX4" fmla="*/ 842347 w 1684694"/>
              <a:gd name="connsiteY4" fmla="*/ 0 h 16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694" h="1684690">
                <a:moveTo>
                  <a:pt x="842347" y="0"/>
                </a:moveTo>
                <a:cubicBezTo>
                  <a:pt x="1307562" y="0"/>
                  <a:pt x="1684694" y="377131"/>
                  <a:pt x="1684694" y="842345"/>
                </a:cubicBezTo>
                <a:cubicBezTo>
                  <a:pt x="1684694" y="1307559"/>
                  <a:pt x="1307562" y="1684690"/>
                  <a:pt x="842347" y="1684690"/>
                </a:cubicBezTo>
                <a:cubicBezTo>
                  <a:pt x="377132" y="1684690"/>
                  <a:pt x="0" y="1307559"/>
                  <a:pt x="0" y="842345"/>
                </a:cubicBezTo>
                <a:cubicBezTo>
                  <a:pt x="0" y="377131"/>
                  <a:pt x="377132" y="0"/>
                  <a:pt x="8423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6" name="图片占位符 45">
            <a:extLst>
              <a:ext uri="{FF2B5EF4-FFF2-40B4-BE49-F238E27FC236}">
                <a16:creationId xmlns:a16="http://schemas.microsoft.com/office/drawing/2014/main" id="{F7AB9B70-9B7E-401B-8552-3166A34B2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550" y="2397086"/>
            <a:ext cx="1736834" cy="1736830"/>
          </a:xfrm>
          <a:custGeom>
            <a:avLst/>
            <a:gdLst>
              <a:gd name="connsiteX0" fmla="*/ 842347 w 1684694"/>
              <a:gd name="connsiteY0" fmla="*/ 0 h 1684690"/>
              <a:gd name="connsiteX1" fmla="*/ 1684694 w 1684694"/>
              <a:gd name="connsiteY1" fmla="*/ 842345 h 1684690"/>
              <a:gd name="connsiteX2" fmla="*/ 842347 w 1684694"/>
              <a:gd name="connsiteY2" fmla="*/ 1684690 h 1684690"/>
              <a:gd name="connsiteX3" fmla="*/ 0 w 1684694"/>
              <a:gd name="connsiteY3" fmla="*/ 842345 h 1684690"/>
              <a:gd name="connsiteX4" fmla="*/ 842347 w 1684694"/>
              <a:gd name="connsiteY4" fmla="*/ 0 h 16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694" h="1684690">
                <a:moveTo>
                  <a:pt x="842347" y="0"/>
                </a:moveTo>
                <a:cubicBezTo>
                  <a:pt x="1307562" y="0"/>
                  <a:pt x="1684694" y="377131"/>
                  <a:pt x="1684694" y="842345"/>
                </a:cubicBezTo>
                <a:cubicBezTo>
                  <a:pt x="1684694" y="1307559"/>
                  <a:pt x="1307562" y="1684690"/>
                  <a:pt x="842347" y="1684690"/>
                </a:cubicBezTo>
                <a:cubicBezTo>
                  <a:pt x="377132" y="1684690"/>
                  <a:pt x="0" y="1307559"/>
                  <a:pt x="0" y="842345"/>
                </a:cubicBezTo>
                <a:cubicBezTo>
                  <a:pt x="0" y="377131"/>
                  <a:pt x="377132" y="0"/>
                  <a:pt x="8423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2" name="图片占位符 41">
            <a:extLst>
              <a:ext uri="{FF2B5EF4-FFF2-40B4-BE49-F238E27FC236}">
                <a16:creationId xmlns:a16="http://schemas.microsoft.com/office/drawing/2014/main" id="{F3376ABF-3919-4EC6-BD53-67AA37E6A3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6754" y="2397086"/>
            <a:ext cx="1736834" cy="1736830"/>
          </a:xfrm>
          <a:custGeom>
            <a:avLst/>
            <a:gdLst>
              <a:gd name="connsiteX0" fmla="*/ 842347 w 1684694"/>
              <a:gd name="connsiteY0" fmla="*/ 0 h 1684690"/>
              <a:gd name="connsiteX1" fmla="*/ 1684694 w 1684694"/>
              <a:gd name="connsiteY1" fmla="*/ 842345 h 1684690"/>
              <a:gd name="connsiteX2" fmla="*/ 842347 w 1684694"/>
              <a:gd name="connsiteY2" fmla="*/ 1684690 h 1684690"/>
              <a:gd name="connsiteX3" fmla="*/ 0 w 1684694"/>
              <a:gd name="connsiteY3" fmla="*/ 842345 h 1684690"/>
              <a:gd name="connsiteX4" fmla="*/ 842347 w 1684694"/>
              <a:gd name="connsiteY4" fmla="*/ 0 h 16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694" h="1684690">
                <a:moveTo>
                  <a:pt x="842347" y="0"/>
                </a:moveTo>
                <a:cubicBezTo>
                  <a:pt x="1307562" y="0"/>
                  <a:pt x="1684694" y="377131"/>
                  <a:pt x="1684694" y="842345"/>
                </a:cubicBezTo>
                <a:cubicBezTo>
                  <a:pt x="1684694" y="1307559"/>
                  <a:pt x="1307562" y="1684690"/>
                  <a:pt x="842347" y="1684690"/>
                </a:cubicBezTo>
                <a:cubicBezTo>
                  <a:pt x="377132" y="1684690"/>
                  <a:pt x="0" y="1307559"/>
                  <a:pt x="0" y="842345"/>
                </a:cubicBezTo>
                <a:cubicBezTo>
                  <a:pt x="0" y="377131"/>
                  <a:pt x="377132" y="0"/>
                  <a:pt x="8423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1.11111E-6 " pathEditMode="relative" rAng="0" ptsTypes="AA">
                                      <p:cBhvr>
                                        <p:cTn id="6" dur="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46909 0.37525 L 0 0 E" pathEditMode="relative" ptsTypes="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 from="-4765459" to="0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1393 0.37523 L 0.11328 0.0016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 from="-4765459" to="0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5196 0.37525 L 0 0 E" pathEditMode="relative" ptsTypes="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 from="-4765459" to="0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49000" y="249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24861 L 0.12005 -0.60417 " pathEditMode="relative" ptsTypes="AA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2.59259E-6 L 0.11328 0.00162 " pathEditMode="relative" rAng="0" ptsTypes="AA">
                                      <p:cBhvr>
                                        <p:cTn id="57" dur="2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"/>
                            </p:stCondLst>
                            <p:childTnLst>
                              <p:par>
                                <p:cTn id="7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7" grpId="0"/>
      <p:bldP spid="46" grpId="0"/>
      <p:bldP spid="4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DA422F-7637-4B27-9578-25D79693F228}"/>
              </a:ext>
            </a:extLst>
          </p:cNvPr>
          <p:cNvSpPr/>
          <p:nvPr userDrawn="1"/>
        </p:nvSpPr>
        <p:spPr>
          <a:xfrm>
            <a:off x="9315236" y="4589847"/>
            <a:ext cx="1106724" cy="294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117533-1D2A-4883-9CE0-01E25FED4D98}"/>
              </a:ext>
            </a:extLst>
          </p:cNvPr>
          <p:cNvSpPr/>
          <p:nvPr userDrawn="1"/>
        </p:nvSpPr>
        <p:spPr>
          <a:xfrm>
            <a:off x="128588" y="1765057"/>
            <a:ext cx="2427419" cy="4321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0F4C4C-D45D-4BE8-B3AE-84077197E129}"/>
              </a:ext>
            </a:extLst>
          </p:cNvPr>
          <p:cNvGrpSpPr/>
          <p:nvPr userDrawn="1"/>
        </p:nvGrpSpPr>
        <p:grpSpPr>
          <a:xfrm flipH="1">
            <a:off x="-921320" y="3364546"/>
            <a:ext cx="743755" cy="743755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CB94874-34CF-458E-9839-41222E8668CC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F1E334A5-D8EA-469C-967A-DAE2D6C8BC96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62D4D604-041F-4E14-90C4-5547C963F756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2789D4D2-5A3B-4D89-BFC2-6F057D36A727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1CCC1BF1-67BE-4CCB-B42F-BB53F3F2CB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4563" y="1765058"/>
            <a:ext cx="6482117" cy="4321411"/>
          </a:xfrm>
          <a:custGeom>
            <a:avLst/>
            <a:gdLst>
              <a:gd name="connsiteX0" fmla="*/ 0 w 6482117"/>
              <a:gd name="connsiteY0" fmla="*/ 0 h 4321411"/>
              <a:gd name="connsiteX1" fmla="*/ 6482117 w 6482117"/>
              <a:gd name="connsiteY1" fmla="*/ 0 h 4321411"/>
              <a:gd name="connsiteX2" fmla="*/ 6482117 w 6482117"/>
              <a:gd name="connsiteY2" fmla="*/ 4321411 h 4321411"/>
              <a:gd name="connsiteX3" fmla="*/ 0 w 6482117"/>
              <a:gd name="connsiteY3" fmla="*/ 4321411 h 432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117" h="4321411">
                <a:moveTo>
                  <a:pt x="0" y="0"/>
                </a:moveTo>
                <a:lnTo>
                  <a:pt x="6482117" y="0"/>
                </a:lnTo>
                <a:lnTo>
                  <a:pt x="6482117" y="4321411"/>
                </a:lnTo>
                <a:lnTo>
                  <a:pt x="0" y="4321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0AB5196D-1F59-4579-8079-D0C3485138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15236" y="1765059"/>
            <a:ext cx="2709665" cy="2709665"/>
          </a:xfrm>
          <a:custGeom>
            <a:avLst/>
            <a:gdLst>
              <a:gd name="connsiteX0" fmla="*/ 0 w 2709665"/>
              <a:gd name="connsiteY0" fmla="*/ 0 h 2709665"/>
              <a:gd name="connsiteX1" fmla="*/ 2709665 w 2709665"/>
              <a:gd name="connsiteY1" fmla="*/ 0 h 2709665"/>
              <a:gd name="connsiteX2" fmla="*/ 2709665 w 2709665"/>
              <a:gd name="connsiteY2" fmla="*/ 2709665 h 2709665"/>
              <a:gd name="connsiteX3" fmla="*/ 0 w 2709665"/>
              <a:gd name="connsiteY3" fmla="*/ 2709665 h 27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665" h="2709665">
                <a:moveTo>
                  <a:pt x="0" y="0"/>
                </a:moveTo>
                <a:lnTo>
                  <a:pt x="2709665" y="0"/>
                </a:lnTo>
                <a:lnTo>
                  <a:pt x="2709665" y="2709665"/>
                </a:lnTo>
                <a:lnTo>
                  <a:pt x="0" y="2709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5362FE96-6501-4720-9717-CDD5A6B9FD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28277" y="4589847"/>
            <a:ext cx="1496623" cy="1496623"/>
          </a:xfrm>
          <a:custGeom>
            <a:avLst/>
            <a:gdLst>
              <a:gd name="connsiteX0" fmla="*/ 0 w 1496623"/>
              <a:gd name="connsiteY0" fmla="*/ 0 h 1496623"/>
              <a:gd name="connsiteX1" fmla="*/ 1496623 w 1496623"/>
              <a:gd name="connsiteY1" fmla="*/ 0 h 1496623"/>
              <a:gd name="connsiteX2" fmla="*/ 1496623 w 1496623"/>
              <a:gd name="connsiteY2" fmla="*/ 1496623 h 1496623"/>
              <a:gd name="connsiteX3" fmla="*/ 0 w 1496623"/>
              <a:gd name="connsiteY3" fmla="*/ 1496623 h 149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623" h="1496623">
                <a:moveTo>
                  <a:pt x="0" y="0"/>
                </a:moveTo>
                <a:lnTo>
                  <a:pt x="1496623" y="0"/>
                </a:lnTo>
                <a:lnTo>
                  <a:pt x="1496623" y="1496623"/>
                </a:lnTo>
                <a:lnTo>
                  <a:pt x="0" y="14966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C1394F5F-15AF-4127-9732-426DFCB266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15235" y="4980801"/>
            <a:ext cx="1106724" cy="1105669"/>
          </a:xfrm>
          <a:custGeom>
            <a:avLst/>
            <a:gdLst>
              <a:gd name="connsiteX0" fmla="*/ 0 w 1106724"/>
              <a:gd name="connsiteY0" fmla="*/ 0 h 1105669"/>
              <a:gd name="connsiteX1" fmla="*/ 1106724 w 1106724"/>
              <a:gd name="connsiteY1" fmla="*/ 0 h 1105669"/>
              <a:gd name="connsiteX2" fmla="*/ 1106724 w 1106724"/>
              <a:gd name="connsiteY2" fmla="*/ 1105669 h 1105669"/>
              <a:gd name="connsiteX3" fmla="*/ 0 w 1106724"/>
              <a:gd name="connsiteY3" fmla="*/ 1105669 h 110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24" h="1105669">
                <a:moveTo>
                  <a:pt x="0" y="0"/>
                </a:moveTo>
                <a:lnTo>
                  <a:pt x="1106724" y="0"/>
                </a:lnTo>
                <a:lnTo>
                  <a:pt x="1106724" y="1105669"/>
                </a:lnTo>
                <a:lnTo>
                  <a:pt x="0" y="11056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85443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443 4.07407E-6 L 0.85443 0.1078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Motion origin="layout" path="M 8.33333E-7 -0.1162 L 8.33333E-7 -7.40741E-7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6" grpId="0"/>
      <p:bldP spid="25" grpId="0"/>
      <p:bldP spid="24" grpId="0"/>
      <p:bldP spid="23" grpId="0"/>
      <p:bldP spid="23" grpId="1"/>
      <p:bldP spid="23" grpId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65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393" userDrawn="1">
          <p15:clr>
            <a:srgbClr val="F26B43"/>
          </p15:clr>
        </p15:guide>
        <p15:guide id="6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72EFB019-966E-4F8F-B787-37F209E4CA2C}"/>
              </a:ext>
            </a:extLst>
          </p:cNvPr>
          <p:cNvSpPr txBox="1"/>
          <p:nvPr/>
        </p:nvSpPr>
        <p:spPr>
          <a:xfrm>
            <a:off x="2656862" y="4437973"/>
            <a:ext cx="6679096" cy="6772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zh-CN" sz="4800" b="1" dirty="0" smtClean="0"/>
              <a:t>质</a:t>
            </a:r>
            <a:r>
              <a:rPr lang="zh-CN" altLang="zh-CN" sz="4800" b="1" dirty="0"/>
              <a:t>量属性</a:t>
            </a:r>
            <a:endParaRPr lang="zh-CN" altLang="en-US" sz="4800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B8F288-D8AE-4E55-B484-FEAB24B04F1C}"/>
              </a:ext>
            </a:extLst>
          </p:cNvPr>
          <p:cNvGrpSpPr/>
          <p:nvPr/>
        </p:nvGrpSpPr>
        <p:grpSpPr>
          <a:xfrm rot="4920000">
            <a:off x="4499888" y="942758"/>
            <a:ext cx="2993044" cy="2993044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EBF7B07-7C30-4A73-8241-B349D75F5010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EF7C35E3-6953-449D-9E83-F09C347A2E3E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2A34E1DC-A5AE-4FA0-BCDF-68052B7942C6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782E0C90-2AD3-4987-AD77-8F186874DA10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1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可测试性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9040"/>
              </p:ext>
            </p:extLst>
          </p:nvPr>
        </p:nvGraphicFramePr>
        <p:xfrm>
          <a:off x="781661" y="1584354"/>
          <a:ext cx="8020392" cy="4345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3133117849"/>
                    </a:ext>
                  </a:extLst>
                </a:gridCol>
                <a:gridCol w="5887078">
                  <a:extLst>
                    <a:ext uri="{9D8B030D-6E8A-4147-A177-3AD203B41FA5}">
                      <a16:colId xmlns:a16="http://schemas.microsoft.com/office/drawing/2014/main" val="962734527"/>
                    </a:ext>
                  </a:extLst>
                </a:gridCol>
              </a:tblGrid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单元代码完成时对代码进行调试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06060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单元测试员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222622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完成编码进行测试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314078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开发时、编译时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447780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系统已完成的代码部分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292964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捕获错误代码的位置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620825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检测错误的时间控制在</a:t>
                      </a:r>
                      <a:r>
                        <a:rPr lang="en-US" sz="1400" kern="0" dirty="0">
                          <a:effectLst/>
                        </a:rPr>
                        <a:t>10s</a:t>
                      </a:r>
                      <a:r>
                        <a:rPr lang="zh-CN" sz="1400" kern="0" dirty="0">
                          <a:effectLst/>
                        </a:rPr>
                        <a:t>内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547514"/>
                  </a:ext>
                </a:extLst>
              </a:tr>
              <a:tr h="543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观察记录系统状态</a:t>
                      </a:r>
                      <a:endParaRPr lang="en-US" altLang="zh-CN" sz="1400" b="0" kern="100" dirty="0" smtClean="0"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定期检测单元代码</a:t>
                      </a:r>
                      <a:endParaRPr lang="zh-CN" altLang="zh-CN" sz="1400" b="0" kern="100" dirty="0"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9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2941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34326" y="1919769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空心弧 7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5318" y="1147053"/>
            <a:ext cx="17596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800" b="1" dirty="0">
                <a:ea typeface="+mj-ea"/>
              </a:rPr>
              <a:t>5</a:t>
            </a:r>
            <a:endParaRPr lang="zh-CN" altLang="en-US" sz="188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70128"/>
            <a:ext cx="6120000" cy="1597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148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 smtClean="0">
                <a:latin typeface="+mj-lt"/>
              </a:rPr>
              <a:t>可修改性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41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可修改性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14445"/>
              </p:ext>
            </p:extLst>
          </p:nvPr>
        </p:nvGraphicFramePr>
        <p:xfrm>
          <a:off x="860079" y="1566248"/>
          <a:ext cx="7941973" cy="4563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455">
                  <a:extLst>
                    <a:ext uri="{9D8B030D-6E8A-4147-A177-3AD203B41FA5}">
                      <a16:colId xmlns:a16="http://schemas.microsoft.com/office/drawing/2014/main" val="3799460012"/>
                    </a:ext>
                  </a:extLst>
                </a:gridCol>
                <a:gridCol w="5829518">
                  <a:extLst>
                    <a:ext uri="{9D8B030D-6E8A-4147-A177-3AD203B41FA5}">
                      <a16:colId xmlns:a16="http://schemas.microsoft.com/office/drawing/2014/main" val="1932319152"/>
                    </a:ext>
                  </a:extLst>
                </a:gridCol>
              </a:tblGrid>
              <a:tr h="1263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由于用户需求增多、安全性需要更新、性能需要提升，我们对界面的功能，后台的算法进行修改和完善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475299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开发者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743030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开发者试图增加或修改模块，以及版本回退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589203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开发时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779226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系统代码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38870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布局、算法进行调整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840512"/>
                  </a:ext>
                </a:extLst>
              </a:tr>
              <a:tr h="767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开发者定位需要添加或修改的代码段位置，时间小于</a:t>
                      </a:r>
                      <a:r>
                        <a:rPr lang="en-US" sz="1400" kern="0" dirty="0">
                          <a:effectLst/>
                        </a:rPr>
                        <a:t>5</a:t>
                      </a:r>
                      <a:r>
                        <a:rPr lang="zh-CN" sz="1400" kern="0" dirty="0">
                          <a:effectLst/>
                        </a:rPr>
                        <a:t>分钟，版本回退不超过</a:t>
                      </a:r>
                      <a:r>
                        <a:rPr lang="en-US" sz="1400" kern="0" dirty="0">
                          <a:effectLst/>
                        </a:rPr>
                        <a:t>1</a:t>
                      </a:r>
                      <a:r>
                        <a:rPr lang="zh-CN" sz="1400" kern="0" dirty="0">
                          <a:effectLst/>
                        </a:rPr>
                        <a:t>分钟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723533"/>
                  </a:ext>
                </a:extLst>
              </a:tr>
              <a:tr h="42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400" b="0" kern="100" dirty="0" smtClean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模块分解</a:t>
                      </a:r>
                      <a:r>
                        <a:rPr lang="zh-CN" altLang="en-US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，</a:t>
                      </a:r>
                      <a:r>
                        <a:rPr lang="zh-CN" altLang="en-US" sz="1400" b="0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模块之间往往存在依赖性，在修改时保持接口的一致性。</a:t>
                      </a:r>
                      <a:endParaRPr lang="zh-CN" altLang="zh-CN" sz="1400" b="0" kern="100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31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6057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34326" y="1919769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空心弧 7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5318" y="1147053"/>
            <a:ext cx="17596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800" b="1" dirty="0">
                <a:ea typeface="+mj-ea"/>
              </a:rPr>
              <a:t>6</a:t>
            </a:r>
            <a:endParaRPr lang="zh-CN" altLang="en-US" sz="188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70128"/>
            <a:ext cx="6120000" cy="1597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148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>
                <a:latin typeface="+mj-lt"/>
              </a:rPr>
              <a:t>安全性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4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安全性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9405"/>
              </p:ext>
            </p:extLst>
          </p:nvPr>
        </p:nvGraphicFramePr>
        <p:xfrm>
          <a:off x="781661" y="1349234"/>
          <a:ext cx="8020391" cy="464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313">
                  <a:extLst>
                    <a:ext uri="{9D8B030D-6E8A-4147-A177-3AD203B41FA5}">
                      <a16:colId xmlns:a16="http://schemas.microsoft.com/office/drawing/2014/main" val="4091601542"/>
                    </a:ext>
                  </a:extLst>
                </a:gridCol>
                <a:gridCol w="5887078">
                  <a:extLst>
                    <a:ext uri="{9D8B030D-6E8A-4147-A177-3AD203B41FA5}">
                      <a16:colId xmlns:a16="http://schemas.microsoft.com/office/drawing/2014/main" val="1146247317"/>
                    </a:ext>
                  </a:extLst>
                </a:gridCol>
              </a:tblGrid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新用户进行注册和登录，用户提交订单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033367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182175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注册、登录、订餐、评价等操作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821662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运行时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371609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加密算法，连接协议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164505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用户个人数据安全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540278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所有用户个人数据不可被非法获取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425337"/>
                  </a:ext>
                </a:extLst>
              </a:tr>
              <a:tr h="572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对用户数据进行加密</a:t>
                      </a:r>
                      <a:endParaRPr lang="en-US" altLang="zh-CN" sz="1400" b="0" kern="100" dirty="0" smtClean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对用户进行身份验证，对用户进行授权，维护数据的机密性，利用系统防火墙进行安全访问，限制访问，</a:t>
                      </a: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及时发现</a:t>
                      </a:r>
                      <a:r>
                        <a:rPr lang="zh-CN" altLang="en-US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异常用户</a:t>
                      </a: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，拒绝服务</a:t>
                      </a:r>
                      <a:endParaRPr lang="zh-CN" altLang="zh-CN" sz="1400" b="0" kern="100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71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3164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3000000">
            <a:off x="571499" y="532814"/>
            <a:ext cx="1447798" cy="144779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空心弧 3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空心弧 4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575" y="3173410"/>
            <a:ext cx="1098730" cy="109873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31" name="椭圆 30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空心弧 31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77889" y="4913546"/>
            <a:ext cx="828735" cy="828735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39" name="椭圆 38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空心弧 39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CF308837-2DE1-4F18-820D-FF3C3557A0C5}"/>
              </a:ext>
            </a:extLst>
          </p:cNvPr>
          <p:cNvSpPr txBox="1"/>
          <p:nvPr/>
        </p:nvSpPr>
        <p:spPr>
          <a:xfrm>
            <a:off x="3046265" y="763936"/>
            <a:ext cx="738664" cy="3201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 smtClean="0">
                <a:latin typeface="+mj-lt"/>
              </a:rPr>
              <a:t>ASR—</a:t>
            </a:r>
            <a:r>
              <a:rPr lang="zh-CN" altLang="en-US" sz="3600" dirty="0" smtClean="0">
                <a:latin typeface="+mj-lt"/>
              </a:rPr>
              <a:t>效用树</a:t>
            </a:r>
            <a:endParaRPr lang="zh-CN" altLang="en-US" sz="3600" dirty="0">
              <a:latin typeface="+mj-lt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19FF77E-0206-464E-B72F-F14611EBEAC1}"/>
              </a:ext>
            </a:extLst>
          </p:cNvPr>
          <p:cNvCxnSpPr>
            <a:cxnSpLocks/>
          </p:cNvCxnSpPr>
          <p:nvPr/>
        </p:nvCxnSpPr>
        <p:spPr>
          <a:xfrm>
            <a:off x="571499" y="0"/>
            <a:ext cx="4131130" cy="7048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1BF11ED-154E-47E1-A0F7-61075ED43062}"/>
              </a:ext>
            </a:extLst>
          </p:cNvPr>
          <p:cNvCxnSpPr>
            <a:cxnSpLocks/>
          </p:cNvCxnSpPr>
          <p:nvPr/>
        </p:nvCxnSpPr>
        <p:spPr>
          <a:xfrm>
            <a:off x="1314147" y="4272140"/>
            <a:ext cx="1636323" cy="2791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51553" y="5742281"/>
            <a:ext cx="62932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注：</a:t>
            </a:r>
            <a:r>
              <a:rPr lang="en-US" altLang="zh-CN" sz="1400" dirty="0"/>
              <a:t>(#,#)</a:t>
            </a:r>
            <a:r>
              <a:rPr lang="zh-CN" altLang="zh-CN" sz="1400" dirty="0"/>
              <a:t>分别表示对于体系结构和系统业务的影响程度</a:t>
            </a:r>
          </a:p>
          <a:p>
            <a:r>
              <a:rPr lang="en-US" altLang="zh-CN" sz="1400" dirty="0"/>
              <a:t>KEY:</a:t>
            </a:r>
            <a:r>
              <a:rPr lang="zh-CN" altLang="zh-CN" sz="1400" dirty="0"/>
              <a:t>高优先级</a:t>
            </a:r>
            <a:r>
              <a:rPr lang="en-US" altLang="zh-CN" sz="1400" dirty="0"/>
              <a:t>(H)  </a:t>
            </a:r>
            <a:r>
              <a:rPr lang="zh-CN" altLang="zh-CN" sz="1400" dirty="0"/>
              <a:t>中优先级</a:t>
            </a:r>
            <a:r>
              <a:rPr lang="en-US" altLang="zh-CN" sz="1400" dirty="0"/>
              <a:t>(M)  </a:t>
            </a:r>
            <a:r>
              <a:rPr lang="zh-CN" altLang="zh-CN" sz="1400" dirty="0"/>
              <a:t>低优先级</a:t>
            </a:r>
            <a:r>
              <a:rPr lang="en-US" altLang="zh-CN" sz="1400" dirty="0"/>
              <a:t>(L)</a:t>
            </a:r>
            <a:endParaRPr lang="zh-CN" altLang="zh-CN" sz="1400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07409"/>
              </p:ext>
            </p:extLst>
          </p:nvPr>
        </p:nvGraphicFramePr>
        <p:xfrm>
          <a:off x="4608770" y="1371446"/>
          <a:ext cx="6613412" cy="4305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518">
                  <a:extLst>
                    <a:ext uri="{9D8B030D-6E8A-4147-A177-3AD203B41FA5}">
                      <a16:colId xmlns:a16="http://schemas.microsoft.com/office/drawing/2014/main" val="2912354773"/>
                    </a:ext>
                  </a:extLst>
                </a:gridCol>
                <a:gridCol w="2153258">
                  <a:extLst>
                    <a:ext uri="{9D8B030D-6E8A-4147-A177-3AD203B41FA5}">
                      <a16:colId xmlns:a16="http://schemas.microsoft.com/office/drawing/2014/main" val="319281499"/>
                    </a:ext>
                  </a:extLst>
                </a:gridCol>
                <a:gridCol w="3218636">
                  <a:extLst>
                    <a:ext uri="{9D8B030D-6E8A-4147-A177-3AD203B41FA5}">
                      <a16:colId xmlns:a16="http://schemas.microsoft.com/office/drawing/2014/main" val="4090420514"/>
                    </a:ext>
                  </a:extLst>
                </a:gridCol>
              </a:tblGrid>
              <a:tr h="30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质量属性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属性细化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ASR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5114586"/>
                  </a:ext>
                </a:extLst>
              </a:tr>
              <a:tr h="615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性能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图片和文字的加载时间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画面更新帧率保持在</a:t>
                      </a:r>
                      <a:r>
                        <a:rPr lang="en-US" sz="1200" kern="0">
                          <a:effectLst/>
                        </a:rPr>
                        <a:t>30</a:t>
                      </a:r>
                      <a:r>
                        <a:rPr lang="zh-CN" sz="1200" kern="0">
                          <a:effectLst/>
                        </a:rPr>
                        <a:t>帧</a:t>
                      </a:r>
                      <a:r>
                        <a:rPr lang="en-US" sz="1200" kern="0">
                          <a:effectLst/>
                        </a:rPr>
                        <a:t>/</a:t>
                      </a:r>
                      <a:r>
                        <a:rPr lang="zh-CN" sz="1200" kern="0">
                          <a:effectLst/>
                        </a:rPr>
                        <a:t>秒，只更新画面变动部分</a:t>
                      </a:r>
                      <a:r>
                        <a:rPr lang="en-US" sz="1200" kern="0">
                          <a:effectLst/>
                        </a:rPr>
                        <a:t>(H,H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84527"/>
                  </a:ext>
                </a:extLst>
              </a:tr>
              <a:tr h="615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安全性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用户订单数据以及个人信息的安全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系统拒绝未登录的访问</a:t>
                      </a:r>
                      <a:r>
                        <a:rPr lang="en-US" sz="1200" kern="0">
                          <a:effectLst/>
                        </a:rPr>
                        <a:t>(H,H)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以及未经许可的数据获取（</a:t>
                      </a:r>
                      <a:r>
                        <a:rPr lang="en-US" sz="1200" kern="0">
                          <a:effectLst/>
                        </a:rPr>
                        <a:t>H,M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189692"/>
                  </a:ext>
                </a:extLst>
              </a:tr>
              <a:tr h="615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互操作性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数据交互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图像和操作信息的交互完整性在</a:t>
                      </a:r>
                      <a:r>
                        <a:rPr lang="en-US" sz="1200" kern="0">
                          <a:effectLst/>
                        </a:rPr>
                        <a:t>95%</a:t>
                      </a:r>
                      <a:r>
                        <a:rPr lang="zh-CN" sz="1200" kern="0">
                          <a:effectLst/>
                        </a:rPr>
                        <a:t>以上</a:t>
                      </a:r>
                      <a:r>
                        <a:rPr lang="en-US" sz="1200" kern="0">
                          <a:effectLst/>
                        </a:rPr>
                        <a:t>(H,M)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273803"/>
                  </a:ext>
                </a:extLst>
              </a:tr>
              <a:tr h="9226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可维护性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软件更新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发布新版本，可尽快更新安装新版本</a:t>
                      </a:r>
                      <a:r>
                        <a:rPr lang="en-US" sz="1200" kern="0">
                          <a:effectLst/>
                        </a:rPr>
                        <a:t>(M,L)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发现软件缺陷，尽快修复</a:t>
                      </a:r>
                      <a:r>
                        <a:rPr lang="en-US" sz="1200" kern="0">
                          <a:effectLst/>
                        </a:rPr>
                        <a:t>BUG(M,M)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66703"/>
                  </a:ext>
                </a:extLst>
              </a:tr>
              <a:tr h="30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可测试性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单元测试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程序的每个模块都方便独立测试</a:t>
                      </a:r>
                      <a:r>
                        <a:rPr lang="en-US" sz="1200" kern="0">
                          <a:effectLst/>
                        </a:rPr>
                        <a:t> (H,L)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376890"/>
                  </a:ext>
                </a:extLst>
              </a:tr>
              <a:tr h="615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易用性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用户操作界面找到所需的功能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用户可以通过自学在</a:t>
                      </a: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CN" sz="1200" kern="0">
                          <a:effectLst/>
                        </a:rPr>
                        <a:t>秒内找到自己想要的功能，无需学习成本</a:t>
                      </a:r>
                      <a:r>
                        <a:rPr lang="en-US" sz="1200" kern="0">
                          <a:effectLst/>
                        </a:rPr>
                        <a:t> (L,H)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169342"/>
                  </a:ext>
                </a:extLst>
              </a:tr>
              <a:tr h="30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07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3636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56679" y="1885972"/>
            <a:ext cx="5693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atin typeface="+mj-lt"/>
              </a:rPr>
              <a:t>THANKS</a:t>
            </a:r>
            <a:endParaRPr lang="zh-CN" altLang="en-US" sz="9600" dirty="0"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7252" y="1559622"/>
            <a:ext cx="652699" cy="652699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6" name="椭圆 5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空心弧 6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7263" y="2303715"/>
            <a:ext cx="371382" cy="371382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1" name="椭圆 10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空心弧 11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562350" y="3320263"/>
            <a:ext cx="5138030" cy="1007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211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4000">
        <p15:prstTrans prst="drap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92317" y="1932478"/>
            <a:ext cx="2993044" cy="2993044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5" name="椭圆 4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011411" y="2904636"/>
            <a:ext cx="215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目录</a:t>
            </a:r>
          </a:p>
          <a:p>
            <a:pPr algn="ctr"/>
            <a:r>
              <a:rPr lang="en-US" altLang="zh-CN" sz="24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B9FEC92-AEF5-4B09-A9D2-6C18571690C1}"/>
              </a:ext>
            </a:extLst>
          </p:cNvPr>
          <p:cNvSpPr/>
          <p:nvPr/>
        </p:nvSpPr>
        <p:spPr>
          <a:xfrm>
            <a:off x="5831917" y="1114712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143DB23-B677-425F-8E0A-662307CE1099}"/>
              </a:ext>
            </a:extLst>
          </p:cNvPr>
          <p:cNvSpPr/>
          <p:nvPr/>
        </p:nvSpPr>
        <p:spPr>
          <a:xfrm>
            <a:off x="5831917" y="2010628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B18DE8F-1DE1-4866-89F3-C2282FF25A83}"/>
              </a:ext>
            </a:extLst>
          </p:cNvPr>
          <p:cNvSpPr/>
          <p:nvPr/>
        </p:nvSpPr>
        <p:spPr>
          <a:xfrm>
            <a:off x="5831917" y="2904636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C9B8265-4799-4A49-9D28-E394DBC937FC}"/>
              </a:ext>
            </a:extLst>
          </p:cNvPr>
          <p:cNvSpPr/>
          <p:nvPr/>
        </p:nvSpPr>
        <p:spPr>
          <a:xfrm>
            <a:off x="5831917" y="3798644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06B180-B297-441C-B79A-3E073ABB2391}"/>
              </a:ext>
            </a:extLst>
          </p:cNvPr>
          <p:cNvSpPr txBox="1"/>
          <p:nvPr/>
        </p:nvSpPr>
        <p:spPr>
          <a:xfrm>
            <a:off x="6803467" y="1229581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/>
              <a:t>性</a:t>
            </a:r>
            <a:r>
              <a:rPr lang="zh-CN" altLang="zh-CN" sz="2000" b="1" dirty="0" smtClean="0"/>
              <a:t>能</a:t>
            </a:r>
            <a:endParaRPr lang="zh-CN" altLang="zh-CN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4A0779-BFB4-47EE-BE9A-CC64B73B87FC}"/>
              </a:ext>
            </a:extLst>
          </p:cNvPr>
          <p:cNvSpPr txBox="1"/>
          <p:nvPr/>
        </p:nvSpPr>
        <p:spPr>
          <a:xfrm>
            <a:off x="6803467" y="2080573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/>
              <a:t>互操作性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F8C548-6114-47D3-8CF5-9B7F12A750A7}"/>
              </a:ext>
            </a:extLst>
          </p:cNvPr>
          <p:cNvSpPr txBox="1"/>
          <p:nvPr/>
        </p:nvSpPr>
        <p:spPr>
          <a:xfrm>
            <a:off x="6803467" y="2974581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/>
              <a:t>易用性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F11CA1-C62C-4395-A673-322F02286D44}"/>
              </a:ext>
            </a:extLst>
          </p:cNvPr>
          <p:cNvSpPr txBox="1"/>
          <p:nvPr/>
        </p:nvSpPr>
        <p:spPr>
          <a:xfrm>
            <a:off x="6740092" y="3868589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/>
              <a:t>可测试性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C9B8265-4799-4A49-9D28-E394DBC937FC}"/>
              </a:ext>
            </a:extLst>
          </p:cNvPr>
          <p:cNvSpPr/>
          <p:nvPr/>
        </p:nvSpPr>
        <p:spPr>
          <a:xfrm>
            <a:off x="5831917" y="4655522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9B8265-4799-4A49-9D28-E394DBC937FC}"/>
              </a:ext>
            </a:extLst>
          </p:cNvPr>
          <p:cNvSpPr/>
          <p:nvPr/>
        </p:nvSpPr>
        <p:spPr>
          <a:xfrm>
            <a:off x="5831917" y="5512400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F11CA1-C62C-4395-A673-322F02286D44}"/>
              </a:ext>
            </a:extLst>
          </p:cNvPr>
          <p:cNvSpPr txBox="1"/>
          <p:nvPr/>
        </p:nvSpPr>
        <p:spPr>
          <a:xfrm>
            <a:off x="6803467" y="4762597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 smtClean="0"/>
              <a:t>可</a:t>
            </a:r>
            <a:r>
              <a:rPr lang="zh-CN" altLang="en-US" sz="2000" b="1" dirty="0"/>
              <a:t>修改性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F11CA1-C62C-4395-A673-322F02286D44}"/>
              </a:ext>
            </a:extLst>
          </p:cNvPr>
          <p:cNvSpPr txBox="1"/>
          <p:nvPr/>
        </p:nvSpPr>
        <p:spPr>
          <a:xfrm>
            <a:off x="6803467" y="5561302"/>
            <a:ext cx="4152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dirty="0"/>
              <a:t>安全性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55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4000">
        <p15:prstTrans prst="curtains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9AFD46-BF94-4605-9C8D-6BD78221B3A8}"/>
              </a:ext>
            </a:extLst>
          </p:cNvPr>
          <p:cNvGrpSpPr/>
          <p:nvPr/>
        </p:nvGrpSpPr>
        <p:grpSpPr>
          <a:xfrm>
            <a:off x="4615674" y="1869227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382FAFE-9926-4C07-9B08-1FC3579288F2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7383BB94-C676-479A-B063-C48FD9638E84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1412AB46-C1B2-489B-8B4A-612466208C06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F795A630-9D7E-4DB7-B95A-F2B6E19AC6A4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6619" y="1004178"/>
            <a:ext cx="17596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0" b="1" dirty="0">
                <a:ea typeface="+mj-ea"/>
              </a:rPr>
              <a:t>1</a:t>
            </a:r>
            <a:endParaRPr lang="zh-CN" altLang="en-US" sz="200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70128"/>
            <a:ext cx="6120000" cy="1597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148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>
                <a:latin typeface="+mj-lt"/>
              </a:rPr>
              <a:t>性能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4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性能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0076"/>
              </p:ext>
            </p:extLst>
          </p:nvPr>
        </p:nvGraphicFramePr>
        <p:xfrm>
          <a:off x="954643" y="1819748"/>
          <a:ext cx="7960353" cy="4529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344">
                  <a:extLst>
                    <a:ext uri="{9D8B030D-6E8A-4147-A177-3AD203B41FA5}">
                      <a16:colId xmlns:a16="http://schemas.microsoft.com/office/drawing/2014/main" val="63413440"/>
                    </a:ext>
                  </a:extLst>
                </a:gridCol>
                <a:gridCol w="5843009">
                  <a:extLst>
                    <a:ext uri="{9D8B030D-6E8A-4147-A177-3AD203B41FA5}">
                      <a16:colId xmlns:a16="http://schemas.microsoft.com/office/drawing/2014/main" val="3874593891"/>
                    </a:ext>
                  </a:extLst>
                </a:gridCol>
              </a:tblGrid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场景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加载目录和图片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861630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刺激源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用户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112827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用户进行浏览或搜索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663011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运行时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047846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系统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646008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响应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客户端接收目录和图片等信息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059700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每个页面不超过</a:t>
                      </a:r>
                      <a:r>
                        <a:rPr lang="en-US" sz="1400" kern="0" dirty="0">
                          <a:effectLst/>
                        </a:rPr>
                        <a:t>3s</a:t>
                      </a:r>
                      <a:r>
                        <a:rPr lang="zh-CN" sz="1400" kern="0" dirty="0">
                          <a:effectLst/>
                        </a:rPr>
                        <a:t>，每张图片不超过</a:t>
                      </a:r>
                      <a:r>
                        <a:rPr lang="en-US" sz="1400" kern="0" dirty="0">
                          <a:effectLst/>
                        </a:rPr>
                        <a:t>1s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647018"/>
                  </a:ext>
                </a:extLst>
              </a:tr>
              <a:tr h="525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策略</a:t>
                      </a:r>
                      <a:endParaRPr lang="zh-CN" sz="105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提升算法的效率，增强系统的响应能力</a:t>
                      </a:r>
                      <a:endParaRPr lang="en-US" altLang="zh-CN" sz="1400" kern="1200" dirty="0" smtClean="0">
                        <a:solidFill>
                          <a:schemeClr val="tx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设置事件的优先级，按照优先级安排事件的相应顺序</a:t>
                      </a:r>
                      <a:endParaRPr lang="en-US" altLang="zh-CN" sz="1400" kern="1200" dirty="0" smtClean="0">
                        <a:solidFill>
                          <a:schemeClr val="tx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引入并发策略，提升系统性能，减少延迟</a:t>
                      </a:r>
                      <a:endParaRPr lang="zh-CN" altLang="zh-CN" sz="1400" b="0" kern="100" dirty="0" smtClean="0"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10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0352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35550" y="1906322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空心弧 7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42212" y="1133606"/>
            <a:ext cx="17596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800" b="1" dirty="0">
                <a:ea typeface="+mj-ea"/>
              </a:rPr>
              <a:t>2</a:t>
            </a:r>
            <a:endParaRPr lang="zh-CN" altLang="en-US" sz="188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88642"/>
            <a:ext cx="6120000" cy="16845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769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>
                <a:latin typeface="+mj-lt"/>
              </a:rPr>
              <a:t>互操作性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7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互操作性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36150"/>
              </p:ext>
            </p:extLst>
          </p:nvPr>
        </p:nvGraphicFramePr>
        <p:xfrm>
          <a:off x="1050202" y="1674893"/>
          <a:ext cx="7952633" cy="4524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290">
                  <a:extLst>
                    <a:ext uri="{9D8B030D-6E8A-4147-A177-3AD203B41FA5}">
                      <a16:colId xmlns:a16="http://schemas.microsoft.com/office/drawing/2014/main" val="732253027"/>
                    </a:ext>
                  </a:extLst>
                </a:gridCol>
                <a:gridCol w="5837343">
                  <a:extLst>
                    <a:ext uri="{9D8B030D-6E8A-4147-A177-3AD203B41FA5}">
                      <a16:colId xmlns:a16="http://schemas.microsoft.com/office/drawing/2014/main" val="3958327202"/>
                    </a:ext>
                  </a:extLst>
                </a:gridCol>
              </a:tblGrid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客户端与服务器进行数据交互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410374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785470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用户进行浏览或搜索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879744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运行时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563879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服务器端代码和算法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423553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文字、图片成功显示，订单成功提交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288615"/>
                  </a:ext>
                </a:extLst>
              </a:tr>
              <a:tr h="1005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图像和点击信息交互的完整性在</a:t>
                      </a:r>
                      <a:r>
                        <a:rPr lang="en-US" sz="1400" kern="0" dirty="0">
                          <a:effectLst/>
                        </a:rPr>
                        <a:t>95%</a:t>
                      </a:r>
                      <a:r>
                        <a:rPr lang="zh-CN" sz="1400" kern="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订单提交成功率</a:t>
                      </a:r>
                      <a:r>
                        <a:rPr lang="en-US" sz="1400" kern="0" dirty="0">
                          <a:effectLst/>
                        </a:rPr>
                        <a:t>99%</a:t>
                      </a:r>
                      <a:r>
                        <a:rPr lang="zh-CN" sz="1400" kern="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915696"/>
                  </a:ext>
                </a:extLst>
              </a:tr>
              <a:tr h="50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策略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zh-CN" sz="1400" kern="0" dirty="0">
                          <a:effectLst/>
                        </a:rPr>
                        <a:t>采用分布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式部署方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案</a:t>
                      </a:r>
                      <a:endParaRPr lang="en-US" altLang="zh-CN" sz="1400" kern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</a:rPr>
                        <a:t>优化算法，提升系统 的反应能力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41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2767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39940" y="1881669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空心弧 7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63465" y="1108953"/>
            <a:ext cx="22277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800" b="1" dirty="0">
                <a:ea typeface="+mj-ea"/>
              </a:rPr>
              <a:t>3</a:t>
            </a:r>
            <a:endParaRPr lang="zh-CN" altLang="en-US" sz="188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70128"/>
            <a:ext cx="6120000" cy="1597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148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>
                <a:latin typeface="+mj-lt"/>
              </a:rPr>
              <a:t>易用性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4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 rot="6952628" flipH="1">
            <a:off x="9984154" y="4426785"/>
            <a:ext cx="275693" cy="2354041"/>
            <a:chOff x="1062947" y="1785769"/>
            <a:chExt cx="704761" cy="3712889"/>
          </a:xfrm>
        </p:grpSpPr>
        <p:sp>
          <p:nvSpPr>
            <p:cNvPr id="67" name="矩形 66"/>
            <p:cNvSpPr/>
            <p:nvPr/>
          </p:nvSpPr>
          <p:spPr>
            <a:xfrm>
              <a:off x="1062948" y="1939750"/>
              <a:ext cx="704759" cy="2880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2948" y="1785769"/>
              <a:ext cx="704760" cy="2301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1062947" y="4778658"/>
              <a:ext cx="704761" cy="72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29D4C-B224-4AE5-8D18-106B3C5D0160}"/>
              </a:ext>
            </a:extLst>
          </p:cNvPr>
          <p:cNvSpPr txBox="1"/>
          <p:nvPr/>
        </p:nvSpPr>
        <p:spPr>
          <a:xfrm>
            <a:off x="1256452" y="6149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易用性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096F8-0C15-43D4-B69D-3D0F2E9B7E99}"/>
              </a:ext>
            </a:extLst>
          </p:cNvPr>
          <p:cNvGrpSpPr/>
          <p:nvPr/>
        </p:nvGrpSpPr>
        <p:grpSpPr>
          <a:xfrm>
            <a:off x="714375" y="697856"/>
            <a:ext cx="480538" cy="480538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8C9A437-CC8D-40EB-8E3A-6A4ED5D9F983}"/>
                </a:ext>
              </a:extLst>
            </p:cNvPr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6A63F4C5-B6BD-41C5-9312-D7127E6E5E03}"/>
                </a:ext>
              </a:extLst>
            </p:cNvPr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94799B-A121-41D9-B706-4FF25A42BA30}"/>
                </a:ext>
              </a:extLst>
            </p:cNvPr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5D793A6-76D7-4079-89A8-1FDB9E7ACAEF}"/>
                </a:ext>
              </a:extLst>
            </p:cNvPr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7860"/>
              </p:ext>
            </p:extLst>
          </p:nvPr>
        </p:nvGraphicFramePr>
        <p:xfrm>
          <a:off x="1059255" y="1801634"/>
          <a:ext cx="7742797" cy="427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477">
                  <a:extLst>
                    <a:ext uri="{9D8B030D-6E8A-4147-A177-3AD203B41FA5}">
                      <a16:colId xmlns:a16="http://schemas.microsoft.com/office/drawing/2014/main" val="2347503184"/>
                    </a:ext>
                  </a:extLst>
                </a:gridCol>
                <a:gridCol w="5683320">
                  <a:extLst>
                    <a:ext uri="{9D8B030D-6E8A-4147-A177-3AD203B41FA5}">
                      <a16:colId xmlns:a16="http://schemas.microsoft.com/office/drawing/2014/main" val="4211243762"/>
                    </a:ext>
                  </a:extLst>
                </a:gridCol>
              </a:tblGrid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用户可以用很低的成本学会利用整个系统功能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278599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380626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刺激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用户进行检索、搜索或预定餐品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179740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运行时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102611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制品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用户界面逻辑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352734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界面添加一些必要的使用提示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554327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响应度量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用户熟悉客户端的时间少于</a:t>
                      </a:r>
                      <a:r>
                        <a:rPr lang="en-US" sz="1400" kern="0">
                          <a:effectLst/>
                        </a:rPr>
                        <a:t>5</a:t>
                      </a:r>
                      <a:r>
                        <a:rPr lang="zh-CN" sz="1400" kern="0">
                          <a:effectLst/>
                        </a:rPr>
                        <a:t>分钟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077267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chemeClr val="tx2"/>
                          </a:solidFill>
                          <a:effectLst/>
                        </a:rPr>
                        <a:t>将操作简化，用户使用简单操作就能完成需要的功能</a:t>
                      </a:r>
                      <a:endParaRPr lang="zh-CN" altLang="zh-CN" sz="1400" b="0" kern="100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16210"/>
      </p:ext>
    </p:extLst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34326" y="1919769"/>
            <a:ext cx="1440000" cy="1440000"/>
            <a:chOff x="7677625" y="1468686"/>
            <a:chExt cx="2520000" cy="2520000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>
            <a:xfrm>
              <a:off x="8030482" y="1821543"/>
              <a:ext cx="1814285" cy="1814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空心弧 7"/>
            <p:cNvSpPr/>
            <p:nvPr/>
          </p:nvSpPr>
          <p:spPr>
            <a:xfrm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2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4400000">
              <a:off x="7677625" y="1468686"/>
              <a:ext cx="2520000" cy="2520000"/>
            </a:xfrm>
            <a:prstGeom prst="blockArc">
              <a:avLst>
                <a:gd name="adj1" fmla="val 15651239"/>
                <a:gd name="adj2" fmla="val 21366201"/>
                <a:gd name="adj3" fmla="val 76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5318" y="1147053"/>
            <a:ext cx="17596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800" b="1" dirty="0">
                <a:ea typeface="+mj-ea"/>
              </a:rPr>
              <a:t>4</a:t>
            </a:r>
            <a:endParaRPr lang="zh-CN" altLang="en-US" sz="18800" b="1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000" y="3470128"/>
            <a:ext cx="6120000" cy="1597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6000" y="3914895"/>
            <a:ext cx="612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>
                <a:latin typeface="+mj-lt"/>
              </a:rPr>
              <a:t>可测试性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0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14:vortex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黑白简约PPT模板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Century Gothic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1172</Words>
  <Application>Microsoft Office PowerPoint</Application>
  <PresentationFormat>宽屏</PresentationFormat>
  <Paragraphs>181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Arial</vt:lpstr>
      <vt:lpstr>宋体</vt:lpstr>
      <vt:lpstr>微软雅黑</vt:lpstr>
      <vt:lpstr>Century Gothic</vt:lpstr>
      <vt:lpstr>等线</vt:lpstr>
      <vt:lpstr>Times New Roman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2017黑白简约PPT模板</dc:title>
  <dc:creator>carrie H</dc:creator>
  <cp:lastModifiedBy>耿 文亮</cp:lastModifiedBy>
  <cp:revision>611</cp:revision>
  <dcterms:created xsi:type="dcterms:W3CDTF">2017-06-15T11:05:13Z</dcterms:created>
  <dcterms:modified xsi:type="dcterms:W3CDTF">2019-03-15T13:40:48Z</dcterms:modified>
</cp:coreProperties>
</file>