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327" r:id="rId6"/>
    <p:sldId id="259" r:id="rId7"/>
    <p:sldId id="328" r:id="rId8"/>
    <p:sldId id="330" r:id="rId9"/>
    <p:sldId id="329" r:id="rId10"/>
    <p:sldId id="280" r:id="rId11"/>
    <p:sldId id="260" r:id="rId12"/>
    <p:sldId id="282" r:id="rId13"/>
    <p:sldId id="285" r:id="rId14"/>
    <p:sldId id="283" r:id="rId15"/>
    <p:sldId id="262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35" autoAdjust="0"/>
    <p:restoredTop sz="95268" autoAdjust="0"/>
  </p:normalViewPr>
  <p:slideViewPr>
    <p:cSldViewPr snapToGrid="0">
      <p:cViewPr varScale="1">
        <p:scale>
          <a:sx n="97" d="100"/>
          <a:sy n="97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00F05-2A4B-4765-B880-A1FBC7564EEC}" type="datetimeFigureOut">
              <a:rPr lang="zh-CN" altLang="en-US" smtClean="0"/>
              <a:t>2019/4/26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1703C-A4E6-4F50-9D61-ABE41FF23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雷锋</a:t>
            </a:r>
            <a:r>
              <a:rPr lang="en-US" altLang="zh-CN" dirty="0"/>
              <a:t>PPT</a:t>
            </a:r>
            <a:r>
              <a:rPr lang="zh-CN" altLang="en-US" dirty="0"/>
              <a:t>网</a:t>
            </a:r>
            <a:r>
              <a:rPr lang="en-US" altLang="zh-CN" dirty="0"/>
              <a:t>www.lfppt.com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雷锋</a:t>
            </a:r>
            <a:r>
              <a:rPr lang="en-US" altLang="zh-CN" dirty="0"/>
              <a:t>PPT</a:t>
            </a:r>
            <a:r>
              <a:rPr lang="zh-CN" altLang="en-US" dirty="0"/>
              <a:t>网</a:t>
            </a:r>
            <a:r>
              <a:rPr lang="en-US" altLang="zh-CN" dirty="0"/>
              <a:t>www.lfppt.com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雷锋</a:t>
            </a:r>
            <a:r>
              <a:rPr lang="en-US" altLang="zh-CN" dirty="0"/>
              <a:t>PPT</a:t>
            </a:r>
            <a:r>
              <a:rPr lang="zh-CN" altLang="en-US" dirty="0"/>
              <a:t>网</a:t>
            </a:r>
            <a:r>
              <a:rPr lang="en-US" altLang="zh-CN" dirty="0"/>
              <a:t>www.lfppt.com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9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1703C-A4E6-4F50-9D61-ABE41FF233B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感谢您下载雷锋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www.lfppt.com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作品，为了您和雷锋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www.lfppt.com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以及原创作者的利益，请勿复制、传播、销售，否则将承担法律责任！雷锋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www.lfppt.com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将对作品进行维权，按照传播下载次数进行十倍的索取赔偿！</a:t>
            </a:r>
          </a:p>
          <a:p>
            <a:r>
              <a:rPr lang="zh-CN" altLang="en-US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雷锋</a:t>
            </a:r>
            <a:r>
              <a:rPr lang="en-US" altLang="zh-CN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</a:t>
            </a:r>
            <a:r>
              <a:rPr lang="en-US" altLang="zh-CN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www.lfppt.com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感谢您下载雷锋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www.lfppt.com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作品，为了您和雷锋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www.lfppt.com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以及原创作者的利益，请勿复制、传播、销售，否则将承担法律责任！雷锋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www.lfppt.com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将对作品进行维权，按照传播下载次数进行十倍的索取赔偿！</a:t>
            </a:r>
          </a:p>
          <a:p>
            <a:r>
              <a:rPr lang="zh-CN" altLang="en-US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雷锋</a:t>
            </a:r>
            <a:r>
              <a:rPr lang="en-US" altLang="zh-CN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</a:t>
            </a:r>
            <a:r>
              <a:rPr lang="en-US" altLang="zh-CN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www.lfppt.com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感谢您下载雷锋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www.lfppt.com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作品，为了您和雷锋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www.lfppt.com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以及原创作者的利益，请勿复制、传播、销售，否则将承担法律责任！雷锋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www.lfppt.com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将对作品进行维权，按照传播下载次数进行十倍的索取赔偿！</a:t>
            </a:r>
          </a:p>
          <a:p>
            <a:r>
              <a:rPr lang="zh-CN" altLang="en-US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雷锋</a:t>
            </a:r>
            <a:r>
              <a:rPr lang="en-US" altLang="zh-CN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</a:t>
            </a:r>
            <a:r>
              <a:rPr lang="en-US" altLang="zh-CN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www.lfppt.com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雷锋PPT网www.lfppt.com"/>
          <p:cNvSpPr/>
          <p:nvPr/>
        </p:nvSpPr>
        <p:spPr>
          <a:xfrm>
            <a:off x="2193287" y="1996440"/>
            <a:ext cx="7691120" cy="286512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 w="25400"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76D709-47D8-4709-BA43-46DD05DA6E62}"/>
              </a:ext>
            </a:extLst>
          </p:cNvPr>
          <p:cNvSpPr txBox="1"/>
          <p:nvPr/>
        </p:nvSpPr>
        <p:spPr>
          <a:xfrm>
            <a:off x="2193287" y="2540309"/>
            <a:ext cx="7691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B0F0"/>
                </a:solidFill>
                <a:latin typeface="文悦古典明朝体 (非商业使用) W5" charset="-122"/>
                <a:ea typeface="文悦古典明朝体 (非商业使用) W5" charset="-122"/>
              </a:rPr>
              <a:t>小</a:t>
            </a:r>
            <a:r>
              <a:rPr lang="zh-CN" altLang="en-US" sz="4800" b="1" dirty="0" smtClean="0">
                <a:solidFill>
                  <a:srgbClr val="00B0F0"/>
                </a:solidFill>
                <a:latin typeface="文悦古典明朝体 (非商业使用) W5" charset="-122"/>
                <a:ea typeface="文悦古典明朝体 (非商业使用) W5" charset="-122"/>
              </a:rPr>
              <a:t>巷</a:t>
            </a:r>
            <a:endParaRPr lang="en-US" altLang="zh-CN" sz="4800" b="1" dirty="0" smtClean="0">
              <a:solidFill>
                <a:srgbClr val="00B0F0"/>
              </a:solidFill>
              <a:latin typeface="文悦古典明朝体 (非商业使用) W5" charset="-122"/>
              <a:ea typeface="文悦古典明朝体 (非商业使用) W5" charset="-122"/>
            </a:endParaRPr>
          </a:p>
          <a:p>
            <a:pPr algn="ctr"/>
            <a:r>
              <a:rPr lang="zh-CN" altLang="en-US" sz="4800" b="1" dirty="0" smtClean="0">
                <a:solidFill>
                  <a:srgbClr val="00B0F0"/>
                </a:solidFill>
                <a:latin typeface="文悦古典明朝体 (非商业使用) W5" charset="-122"/>
                <a:ea typeface="文悦古典明朝体 (非商业使用) W5" charset="-122"/>
              </a:rPr>
              <a:t>软</a:t>
            </a:r>
            <a:r>
              <a:rPr lang="zh-CN" altLang="en-US" sz="4800" b="1" dirty="0">
                <a:solidFill>
                  <a:srgbClr val="00B0F0"/>
                </a:solidFill>
                <a:latin typeface="文悦古典明朝体 (非商业使用) W5" charset="-122"/>
                <a:ea typeface="文悦古典明朝体 (非商业使用) W5" charset="-122"/>
              </a:rPr>
              <a:t>件体系结构</a:t>
            </a: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46966" y="164274"/>
            <a:ext cx="188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</a:rPr>
              <a:t>活动图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Poppins SemiBold" panose="02000000000000000000" charset="0"/>
              <a:ea typeface="华文细黑" panose="0201060004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CA161-2FAF-4055-83A6-5EED8AAA590D}"/>
              </a:ext>
            </a:extLst>
          </p:cNvPr>
          <p:cNvSpPr txBox="1"/>
          <p:nvPr/>
        </p:nvSpPr>
        <p:spPr>
          <a:xfrm>
            <a:off x="290225" y="133496"/>
            <a:ext cx="840732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2-1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246255-2D9B-4D05-90DC-924F67B2B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83" y="0"/>
            <a:ext cx="948311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48140" y="-34290"/>
            <a:ext cx="2165985" cy="6926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77485" y="549275"/>
            <a:ext cx="4803140" cy="2941955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5175" y="3415665"/>
            <a:ext cx="791845" cy="755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3095" y="3838575"/>
            <a:ext cx="5259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</a:rPr>
              <a:t>软件体系结构风格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Poppins SemiBold" panose="02000000000000000000" charset="0"/>
              <a:ea typeface="华文细黑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280" y="854710"/>
            <a:ext cx="33794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dirty="0">
                <a:solidFill>
                  <a:schemeClr val="accent6">
                    <a:lumMod val="50000"/>
                  </a:schemeClr>
                </a:solidFill>
                <a:latin typeface="Poppins SemiBold" panose="02000000000000000000" charset="0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/>
        </p:nvSpPr>
        <p:spPr>
          <a:xfrm>
            <a:off x="0" y="1162975"/>
            <a:ext cx="4048125" cy="5695025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</p:spPr>
      </p:sp>
      <p:sp>
        <p:nvSpPr>
          <p:cNvPr id="6" name="Picture Placeholder 3"/>
          <p:cNvSpPr>
            <a:spLocks noGrp="1"/>
          </p:cNvSpPr>
          <p:nvPr/>
        </p:nvSpPr>
        <p:spPr>
          <a:xfrm>
            <a:off x="8152765" y="4432935"/>
            <a:ext cx="4048125" cy="1783715"/>
          </a:xfrm>
          <a:prstGeom prst="rect">
            <a:avLst/>
          </a:prstGeom>
          <a:blipFill rotWithShape="1">
            <a:blip r:embed="rId4" cstate="screen"/>
            <a:stretch>
              <a:fillRect/>
            </a:stretch>
          </a:blipFill>
        </p:spPr>
      </p:sp>
      <p:sp>
        <p:nvSpPr>
          <p:cNvPr id="8" name="文本框 7"/>
          <p:cNvSpPr txBox="1"/>
          <p:nvPr/>
        </p:nvSpPr>
        <p:spPr>
          <a:xfrm>
            <a:off x="4927108" y="1340485"/>
            <a:ext cx="66533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MVC</a:t>
            </a:r>
            <a:r>
              <a:rPr lang="zh-CN" altLang="en-US" sz="2000" dirty="0" smtClean="0"/>
              <a:t>把</a:t>
            </a:r>
            <a:r>
              <a:rPr lang="en-US" altLang="zh-CN" sz="2000" dirty="0"/>
              <a:t>Activity</a:t>
            </a:r>
            <a:r>
              <a:rPr lang="zh-CN" altLang="en-US" sz="2000" dirty="0"/>
              <a:t>中的</a:t>
            </a:r>
            <a:r>
              <a:rPr lang="en-US" altLang="zh-CN" sz="2000" dirty="0"/>
              <a:t>UI</a:t>
            </a:r>
            <a:r>
              <a:rPr lang="zh-CN" altLang="en-US" sz="2000" dirty="0"/>
              <a:t>逻辑抽象成</a:t>
            </a:r>
            <a:r>
              <a:rPr lang="en-US" altLang="zh-CN" sz="2000" dirty="0"/>
              <a:t>View</a:t>
            </a:r>
            <a:r>
              <a:rPr lang="zh-CN" altLang="en-US" sz="2000" dirty="0"/>
              <a:t>接口，把业务逻辑抽象</a:t>
            </a:r>
            <a:r>
              <a:rPr lang="zh-CN" altLang="en-US" sz="2000" dirty="0" smtClean="0"/>
              <a:t>成</a:t>
            </a:r>
            <a:r>
              <a:rPr lang="en-US" altLang="zh-CN" sz="2000" dirty="0" smtClean="0"/>
              <a:t>Controller</a:t>
            </a:r>
            <a:r>
              <a:rPr lang="zh-CN" altLang="en-US" sz="2000" dirty="0" smtClean="0"/>
              <a:t>接</a:t>
            </a:r>
            <a:r>
              <a:rPr lang="zh-CN" altLang="en-US" sz="2000" dirty="0"/>
              <a:t>口，</a:t>
            </a:r>
            <a:r>
              <a:rPr lang="en-US" altLang="zh-CN" sz="2000" dirty="0"/>
              <a:t>Model</a:t>
            </a:r>
            <a:r>
              <a:rPr lang="zh-CN" altLang="en-US" sz="2000" dirty="0"/>
              <a:t>类还是原来的</a:t>
            </a:r>
            <a:r>
              <a:rPr lang="en-US" altLang="zh-CN" sz="2000" dirty="0"/>
              <a:t>Model</a:t>
            </a:r>
            <a:r>
              <a:rPr lang="zh-CN" altLang="en-US" sz="2000" dirty="0"/>
              <a:t>。 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/>
              <a:t>在</a:t>
            </a:r>
            <a:r>
              <a:rPr lang="en-US" altLang="zh-CN" sz="2000" dirty="0" smtClean="0"/>
              <a:t>MVC</a:t>
            </a:r>
            <a:r>
              <a:rPr lang="zh-CN" altLang="en-US" sz="2000" dirty="0" smtClean="0"/>
              <a:t>模</a:t>
            </a:r>
            <a:r>
              <a:rPr lang="zh-CN" altLang="en-US" sz="2000" dirty="0"/>
              <a:t>式中</a:t>
            </a:r>
            <a:r>
              <a:rPr lang="en-US" altLang="zh-CN" sz="2000" dirty="0"/>
              <a:t>Activity</a:t>
            </a:r>
            <a:r>
              <a:rPr lang="zh-CN" altLang="en-US" sz="2000" dirty="0"/>
              <a:t>的功能就是响应生命周期和显示界面，具体其他的工作都丢到</a:t>
            </a:r>
            <a:r>
              <a:rPr lang="zh-CN" altLang="en-US" sz="2000" dirty="0" smtClean="0"/>
              <a:t>了</a:t>
            </a:r>
            <a:r>
              <a:rPr lang="en-US" altLang="zh-CN" sz="2000" dirty="0"/>
              <a:t>Controller</a:t>
            </a:r>
            <a:r>
              <a:rPr lang="zh-CN" altLang="en-US" sz="2000" dirty="0" smtClean="0"/>
              <a:t>层</a:t>
            </a:r>
            <a:r>
              <a:rPr lang="zh-CN" altLang="en-US" sz="2000" dirty="0"/>
              <a:t>中进行完成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Controller</a:t>
            </a:r>
            <a:r>
              <a:rPr lang="zh-CN" altLang="en-US" sz="2000" dirty="0" smtClean="0"/>
              <a:t>其</a:t>
            </a:r>
            <a:r>
              <a:rPr lang="zh-CN" altLang="en-US" sz="2000" dirty="0"/>
              <a:t>实是</a:t>
            </a:r>
            <a:r>
              <a:rPr lang="en-US" altLang="zh-CN" sz="2000" dirty="0"/>
              <a:t>Model</a:t>
            </a:r>
            <a:r>
              <a:rPr lang="zh-CN" altLang="en-US" sz="2000" dirty="0"/>
              <a:t>层和</a:t>
            </a:r>
            <a:r>
              <a:rPr lang="en-US" altLang="zh-CN" sz="2000" dirty="0"/>
              <a:t>View</a:t>
            </a:r>
            <a:r>
              <a:rPr lang="zh-CN" altLang="en-US" sz="2000" dirty="0"/>
              <a:t>层的桥梁。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 pitchFamily="2" charset="0"/>
              <a:ea typeface="华文细黑" panose="02010600040101010101" charset="-122"/>
              <a:sym typeface="+mn-ea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6508467" y="847199"/>
            <a:ext cx="2862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MVC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模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式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 pitchFamily="2" charset="0"/>
              <a:ea typeface="华文细黑" panose="02010600040101010101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4F7D21-DAC2-42D1-8F87-DD9E1DB46942}"/>
              </a:ext>
            </a:extLst>
          </p:cNvPr>
          <p:cNvSpPr/>
          <p:nvPr/>
        </p:nvSpPr>
        <p:spPr>
          <a:xfrm>
            <a:off x="271863" y="-28944"/>
            <a:ext cx="1578503" cy="111415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accent6">
                    <a:lumMod val="50000"/>
                  </a:schemeClr>
                </a:solidFill>
                <a:latin typeface="Poppins SemiBold" panose="02000000000000000000" charset="0"/>
              </a:rPr>
              <a:t>3-1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EA002A-B92F-4F95-97F1-17766E4E3535}"/>
              </a:ext>
            </a:extLst>
          </p:cNvPr>
          <p:cNvSpPr/>
          <p:nvPr/>
        </p:nvSpPr>
        <p:spPr>
          <a:xfrm>
            <a:off x="1762034" y="208736"/>
            <a:ext cx="18483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6">
                    <a:lumMod val="50000"/>
                  </a:schemeClr>
                </a:solidFill>
                <a:latin typeface="Poppins SemiBold" panose="02000000000000000000" charset="0"/>
              </a:rPr>
              <a:t>Android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05" y="-40640"/>
            <a:ext cx="6435170" cy="69430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89912" y="-41564"/>
            <a:ext cx="1946563" cy="69411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12425" y="450215"/>
            <a:ext cx="1413510" cy="5958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8000" b="1" dirty="0">
                <a:solidFill>
                  <a:schemeClr val="bg1"/>
                </a:solidFill>
                <a:latin typeface="KyoMadoka" panose="02000609000000000000" charset="-128"/>
                <a:ea typeface="KyoMadoka" panose="02000609000000000000" charset="-128"/>
                <a:sym typeface="+mn-ea"/>
              </a:rPr>
              <a:t>SUNSHINE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1295" y="880693"/>
            <a:ext cx="38203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Poppins SemiBold" panose="02000000000000000000" charset="0"/>
                <a:ea typeface="华文细黑" panose="02010600040101010101" charset="-122"/>
                <a:cs typeface="+mn-cs"/>
              </a:rPr>
              <a:t>Spring boot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2431" y="2187057"/>
            <a:ext cx="5032948" cy="4339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能够快速创建基于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Spring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的应用程序。（简化配置）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 pitchFamily="2" charset="0"/>
              <a:ea typeface="华文细黑" panose="02010600040101010101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能够直接使用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java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main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方法启动内嵌的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Tomcat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Jetty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服务器运行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Spring boot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程序，不需要部署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war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包文件。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 pitchFamily="2" charset="0"/>
              <a:ea typeface="华文细黑" panose="02010600040101010101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3.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提供约定的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starter POM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来简化来简化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Maven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配置，让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Maven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配置变得简单。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 pitchFamily="2" charset="0"/>
              <a:ea typeface="华文细黑" panose="02010600040101010101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4.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根据项目的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maven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依赖配置，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Spring boot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自动配置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Spring,SpringMVC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等其它开源框架。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 pitchFamily="2" charset="0"/>
              <a:ea typeface="华文细黑" panose="02010600040101010101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5.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提供程序的健康检查等功能。（检查内部的运行状态等）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 pitchFamily="2" charset="0"/>
              <a:ea typeface="华文细黑" panose="02010600040101010101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6.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基本可以完全不使用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xml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配置文件，采用注解配置。（或者默认约定的配置，代码中已经实现）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D7CD12-104E-4942-AE22-E563C905D53E}"/>
              </a:ext>
            </a:extLst>
          </p:cNvPr>
          <p:cNvSpPr txBox="1"/>
          <p:nvPr/>
        </p:nvSpPr>
        <p:spPr>
          <a:xfrm>
            <a:off x="266065" y="181292"/>
            <a:ext cx="11886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6">
                    <a:lumMod val="50000"/>
                  </a:schemeClr>
                </a:solidFill>
                <a:latin typeface="Poppins SemiBold" panose="02000000000000000000" charset="0"/>
              </a:rPr>
              <a:t>3-2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621C6D-6A75-4BA9-91F9-E439A4026499}"/>
              </a:ext>
            </a:extLst>
          </p:cNvPr>
          <p:cNvSpPr txBox="1"/>
          <p:nvPr/>
        </p:nvSpPr>
        <p:spPr>
          <a:xfrm>
            <a:off x="1250796" y="203408"/>
            <a:ext cx="2247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6">
                    <a:lumMod val="50000"/>
                  </a:schemeClr>
                </a:solidFill>
                <a:latin typeface="Poppins SemiBold" panose="02000000000000000000" charset="0"/>
              </a:rPr>
              <a:t>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8" grpId="0"/>
      <p:bldP spid="8" grpId="1"/>
      <p:bldP spid="8" grpId="2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/>
        </p:nvSpPr>
        <p:spPr>
          <a:xfrm>
            <a:off x="19369" y="1849755"/>
            <a:ext cx="3202304" cy="4335145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</p:spPr>
      </p:sp>
      <p:sp>
        <p:nvSpPr>
          <p:cNvPr id="5" name="Picture Placeholder 2"/>
          <p:cNvSpPr>
            <a:spLocks noGrp="1"/>
          </p:cNvSpPr>
          <p:nvPr/>
        </p:nvSpPr>
        <p:spPr>
          <a:xfrm rot="10800000">
            <a:off x="8640127" y="354139"/>
            <a:ext cx="3202305" cy="4330700"/>
          </a:xfrm>
          <a:prstGeom prst="rect">
            <a:avLst/>
          </a:prstGeom>
          <a:blipFill rotWithShape="0">
            <a:blip r:embed="rId4" cstate="screen"/>
            <a:stretch>
              <a:fillRect/>
            </a:stretch>
          </a:blipFill>
        </p:spPr>
      </p:sp>
      <p:sp>
        <p:nvSpPr>
          <p:cNvPr id="8" name="文本框 7"/>
          <p:cNvSpPr txBox="1"/>
          <p:nvPr/>
        </p:nvSpPr>
        <p:spPr>
          <a:xfrm>
            <a:off x="3369457" y="0"/>
            <a:ext cx="4855279" cy="611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CSS (Client Stateless Server)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JJWT(Java Json Web </a:t>
            </a:r>
            <a:r>
              <a:rPr lang="en-US" altLang="zh-CN" b="1" dirty="0" err="1"/>
              <a:t>Tocken</a:t>
            </a:r>
            <a:r>
              <a:rPr lang="en-US" altLang="zh-CN" b="1" dirty="0"/>
              <a:t>)</a:t>
            </a:r>
            <a:r>
              <a:rPr lang="zh-CN" altLang="en-US" b="1" dirty="0"/>
              <a:t>在</a:t>
            </a:r>
            <a:r>
              <a:rPr lang="en-US" altLang="zh-CN" b="1" dirty="0"/>
              <a:t>CS</a:t>
            </a:r>
            <a:r>
              <a:rPr lang="zh-CN" altLang="en-US" b="1" dirty="0"/>
              <a:t>的基础上服务端的不保存会话状态，客服发给服务器的请求包含所有信息，会话状态都保留在客户端。</a:t>
            </a:r>
            <a:r>
              <a:rPr lang="en-US" altLang="zh-CN" dirty="0"/>
              <a:t>JWT</a:t>
            </a:r>
            <a:r>
              <a:rPr lang="zh-CN" altLang="en-US" dirty="0"/>
              <a:t>是一种在两方之间传输信息的方法。</a:t>
            </a:r>
            <a:br>
              <a:rPr lang="zh-CN" altLang="en-US" dirty="0"/>
            </a:br>
            <a:r>
              <a:rPr lang="zh-CN" altLang="en-US" dirty="0"/>
              <a:t>在</a:t>
            </a:r>
            <a:r>
              <a:rPr lang="en-US" altLang="zh-CN" dirty="0"/>
              <a:t>JWT</a:t>
            </a:r>
            <a:r>
              <a:rPr lang="zh-CN" altLang="en-US" dirty="0"/>
              <a:t>的主体中编码的信息被称为</a:t>
            </a:r>
            <a:r>
              <a:rPr lang="en-US" altLang="zh-CN" dirty="0"/>
              <a:t>claims</a:t>
            </a:r>
            <a:r>
              <a:rPr lang="zh-CN" altLang="en-US" dirty="0"/>
              <a:t>。</a:t>
            </a:r>
            <a:r>
              <a:rPr lang="en-US" altLang="zh-CN" dirty="0"/>
              <a:t>JWT</a:t>
            </a:r>
            <a:r>
              <a:rPr lang="zh-CN" altLang="en-US" dirty="0"/>
              <a:t>的扩展形式是</a:t>
            </a:r>
            <a:r>
              <a:rPr lang="en-US" altLang="zh-CN" dirty="0"/>
              <a:t>JSON</a:t>
            </a:r>
            <a:r>
              <a:rPr lang="zh-CN" altLang="en-US" dirty="0"/>
              <a:t>格式，因此每个</a:t>
            </a:r>
            <a:r>
              <a:rPr lang="en-US" altLang="zh-CN" dirty="0"/>
              <a:t>claim</a:t>
            </a:r>
            <a:r>
              <a:rPr lang="zh-CN" altLang="en-US" dirty="0"/>
              <a:t>都是</a:t>
            </a:r>
            <a:r>
              <a:rPr lang="en-US" altLang="zh-CN" dirty="0"/>
              <a:t>JSON</a:t>
            </a:r>
            <a:r>
              <a:rPr lang="zh-CN" altLang="en-US" dirty="0"/>
              <a:t>对象中的一个键。</a:t>
            </a:r>
            <a:br>
              <a:rPr lang="zh-CN" altLang="en-US" dirty="0"/>
            </a:br>
            <a:r>
              <a:rPr lang="en-US" altLang="zh-CN" dirty="0"/>
              <a:t>JWTs</a:t>
            </a:r>
            <a:r>
              <a:rPr lang="zh-CN" altLang="en-US" dirty="0"/>
              <a:t>可以加密签名</a:t>
            </a:r>
            <a:r>
              <a:rPr lang="en-US" altLang="zh-CN" dirty="0"/>
              <a:t>(</a:t>
            </a:r>
            <a:r>
              <a:rPr lang="zh-CN" altLang="en-US" dirty="0"/>
              <a:t>使它成为</a:t>
            </a:r>
            <a:r>
              <a:rPr lang="en-US" altLang="zh-CN" dirty="0"/>
              <a:t>JWS)</a:t>
            </a:r>
            <a:r>
              <a:rPr lang="zh-CN" altLang="en-US" dirty="0"/>
              <a:t>或加密</a:t>
            </a:r>
            <a:r>
              <a:rPr lang="en-US" altLang="zh-CN" dirty="0"/>
              <a:t>(</a:t>
            </a:r>
            <a:r>
              <a:rPr lang="zh-CN" altLang="en-US" dirty="0"/>
              <a:t>使它成为</a:t>
            </a:r>
            <a:r>
              <a:rPr lang="en-US" altLang="zh-CN" dirty="0"/>
              <a:t>JWE)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这为</a:t>
            </a:r>
            <a:r>
              <a:rPr lang="en-US" altLang="zh-CN" dirty="0"/>
              <a:t>JWTs</a:t>
            </a:r>
            <a:r>
              <a:rPr lang="zh-CN" altLang="en-US" dirty="0"/>
              <a:t>增强了可验证性。例如，接收者可以确定</a:t>
            </a:r>
            <a:r>
              <a:rPr lang="en-US" altLang="zh-CN" dirty="0"/>
              <a:t>JWT</a:t>
            </a:r>
            <a:r>
              <a:rPr lang="zh-CN" altLang="en-US" dirty="0"/>
              <a:t>没有通过验证签名来篡改。</a:t>
            </a:r>
            <a:br>
              <a:rPr lang="zh-CN" altLang="en-US" dirty="0"/>
            </a:br>
            <a:r>
              <a:rPr lang="zh-CN" altLang="en-US" dirty="0"/>
              <a:t>所生成</a:t>
            </a:r>
            <a:r>
              <a:rPr lang="en-US" altLang="zh-CN" dirty="0"/>
              <a:t>JWT</a:t>
            </a:r>
            <a:r>
              <a:rPr lang="zh-CN" altLang="en-US" dirty="0"/>
              <a:t>的结果是有三个部分的字符串，每个部分由</a:t>
            </a:r>
            <a:r>
              <a:rPr lang="en-US" altLang="zh-CN" dirty="0"/>
              <a:t>"."</a:t>
            </a:r>
            <a:r>
              <a:rPr lang="zh-CN" altLang="en-US" dirty="0"/>
              <a:t>分隔。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在客户端。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43121" y="4124017"/>
            <a:ext cx="883920" cy="16916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5469" y="673734"/>
            <a:ext cx="2024565" cy="6579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 err="1">
                <a:solidFill>
                  <a:schemeClr val="bg1">
                    <a:lumMod val="95000"/>
                  </a:schemeClr>
                </a:solidFill>
              </a:rPr>
              <a:t>Android&amp;Server</a:t>
            </a:r>
            <a:endParaRPr kumimoji="1"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46355" y="-27305"/>
            <a:ext cx="12285980" cy="6910705"/>
            <a:chOff x="-73" y="-21"/>
            <a:chExt cx="19348" cy="10883"/>
          </a:xfrm>
        </p:grpSpPr>
        <p:pic>
          <p:nvPicPr>
            <p:cNvPr id="4" name="图片 3" descr="E:\图片\009 (10).jpg009 (10)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>
              <a:off x="-73" y="-21"/>
              <a:ext cx="19348" cy="10883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-73" y="-18"/>
              <a:ext cx="19228" cy="1088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64590" y="2745105"/>
            <a:ext cx="10174605" cy="136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300" b="1" dirty="0">
                <a:solidFill>
                  <a:schemeClr val="bg1"/>
                </a:solidFill>
                <a:latin typeface="KyoMadoka" panose="02000609000000000000" charset="-128"/>
                <a:ea typeface="KyoMadoka" panose="02000609000000000000" charset="-128"/>
              </a:rPr>
              <a:t>THANK YOU</a:t>
            </a:r>
          </a:p>
        </p:txBody>
      </p:sp>
      <p:sp>
        <p:nvSpPr>
          <p:cNvPr id="22" name="矩形 21"/>
          <p:cNvSpPr/>
          <p:nvPr/>
        </p:nvSpPr>
        <p:spPr>
          <a:xfrm>
            <a:off x="2250440" y="2220595"/>
            <a:ext cx="7691120" cy="241554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1995" y="-1270"/>
            <a:ext cx="4803140" cy="3179445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0975" y="2304415"/>
            <a:ext cx="892810" cy="36766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95145" y="3983355"/>
            <a:ext cx="38252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chemeClr val="bg1"/>
                </a:solidFill>
                <a:latin typeface="Poppins SemiBold" panose="02000000000000000000" charset="0"/>
                <a:ea typeface="华文细黑" panose="02010600040101010101" charset="-122"/>
              </a:rPr>
              <a:t>C</a:t>
            </a:r>
            <a:r>
              <a:rPr lang="en-US" altLang="zh-CN" sz="480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</a:rPr>
              <a:t>ontents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50610" y="1969770"/>
            <a:ext cx="5549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2000000000000000000" charset="0"/>
                <a:ea typeface="华文细黑" panose="02010600040101010101" charset="-122"/>
              </a:rPr>
              <a:t>1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870065" y="2046605"/>
            <a:ext cx="0" cy="555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85330" y="1915795"/>
            <a:ext cx="4384675" cy="945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ASRs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1F1F1F"/>
                </a:solidFill>
              </a:rPr>
              <a:t>Architecturally Significant Requirements</a:t>
            </a:r>
            <a:endParaRPr lang="zh-CN" altLang="en-US" sz="1000" dirty="0">
              <a:solidFill>
                <a:srgbClr val="1F1F1F"/>
              </a:solidFill>
            </a:endParaRPr>
          </a:p>
          <a:p>
            <a:pPr algn="l">
              <a:lnSpc>
                <a:spcPct val="150000"/>
              </a:lnSpc>
            </a:pP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 pitchFamily="2" charset="0"/>
              <a:ea typeface="华文细黑" panose="0201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50610" y="3079115"/>
            <a:ext cx="5549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2000000000000000000" charset="0"/>
                <a:ea typeface="华文细黑" panose="02010600040101010101" charset="-122"/>
              </a:rPr>
              <a:t>2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870065" y="3155950"/>
            <a:ext cx="0" cy="555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085330" y="3025140"/>
            <a:ext cx="43846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软件体系结构描述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 pitchFamily="2" charset="0"/>
              <a:ea typeface="华文细黑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If you are ever in trouble, don't try to be brave, just run, just run away. 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 pitchFamily="2" charset="0"/>
              <a:ea typeface="华文细黑" panose="0201060004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50610" y="4175125"/>
            <a:ext cx="5549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2000000000000000000" charset="0"/>
                <a:ea typeface="华文细黑" panose="02010600040101010101" charset="-122"/>
              </a:rPr>
              <a:t>3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6870065" y="4251960"/>
            <a:ext cx="0" cy="555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085330" y="4121150"/>
            <a:ext cx="43846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软件体系结构风格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 pitchFamily="2" charset="0"/>
              <a:ea typeface="华文细黑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pitchFamily="2" charset="0"/>
                <a:ea typeface="华文细黑" panose="02010600040101010101" charset="-122"/>
                <a:sym typeface="+mn-ea"/>
              </a:rPr>
              <a:t>If you are ever in trouble, don't try to be brave, just run, just run away. 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 pitchFamily="2" charset="0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8" grpId="0"/>
      <p:bldP spid="6" grpId="0"/>
      <p:bldP spid="10" grpId="0"/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48140" y="-34290"/>
            <a:ext cx="2165985" cy="6926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5175" y="3415665"/>
            <a:ext cx="791845" cy="755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13150" y="3044885"/>
            <a:ext cx="3914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</a:rPr>
              <a:t>ASRs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9280" y="854710"/>
            <a:ext cx="33794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>
                <a:solidFill>
                  <a:schemeClr val="accent6">
                    <a:lumMod val="50000"/>
                  </a:schemeClr>
                </a:solidFill>
                <a:latin typeface="Poppins SemiBold" panose="02000000000000000000" charset="0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iamond 33"/>
          <p:cNvSpPr/>
          <p:nvPr/>
        </p:nvSpPr>
        <p:spPr>
          <a:xfrm>
            <a:off x="5597816" y="4332749"/>
            <a:ext cx="615366" cy="615366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65650" y="2482850"/>
            <a:ext cx="268033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SemiBold" panose="02000000000000000000" charset="0"/>
                <a:ea typeface="华文细黑" panose="02010600040101010101" charset="-122"/>
                <a:cs typeface="+mn-cs"/>
                <a:sym typeface="+mn-ea"/>
              </a:rPr>
              <a:t>DESTINY 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SemiBold" panose="02000000000000000000" charset="0"/>
                <a:ea typeface="华文细黑" panose="02010600040101010101" charset="-122"/>
                <a:cs typeface="+mn-cs"/>
                <a:sym typeface="+mn-ea"/>
              </a:rPr>
              <a:t>FREEDOM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7345" y="205047"/>
            <a:ext cx="214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</a:rPr>
              <a:t>ASRs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058CF65-274B-44E3-8BC0-CC43294CF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84763"/>
              </p:ext>
            </p:extLst>
          </p:nvPr>
        </p:nvGraphicFramePr>
        <p:xfrm>
          <a:off x="886967" y="719092"/>
          <a:ext cx="10556349" cy="511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194">
                  <a:extLst>
                    <a:ext uri="{9D8B030D-6E8A-4147-A177-3AD203B41FA5}">
                      <a16:colId xmlns:a16="http://schemas.microsoft.com/office/drawing/2014/main" val="3367806907"/>
                    </a:ext>
                  </a:extLst>
                </a:gridCol>
                <a:gridCol w="2725234">
                  <a:extLst>
                    <a:ext uri="{9D8B030D-6E8A-4147-A177-3AD203B41FA5}">
                      <a16:colId xmlns:a16="http://schemas.microsoft.com/office/drawing/2014/main" val="2123869022"/>
                    </a:ext>
                  </a:extLst>
                </a:gridCol>
                <a:gridCol w="5795921">
                  <a:extLst>
                    <a:ext uri="{9D8B030D-6E8A-4147-A177-3AD203B41FA5}">
                      <a16:colId xmlns:a16="http://schemas.microsoft.com/office/drawing/2014/main" val="663198819"/>
                    </a:ext>
                  </a:extLst>
                </a:gridCol>
              </a:tblGrid>
              <a:tr h="7102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质量属性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ASRs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2507912530"/>
                  </a:ext>
                </a:extLst>
              </a:tr>
              <a:tr h="978842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性能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altLang="zh-CN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事件响应时间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用户在软件使用高峰期内搜索菜品，在这个事件中服务器获取请求并反馈图片到</a:t>
                      </a:r>
                      <a:r>
                        <a:rPr lang="en-US" sz="1800" kern="100">
                          <a:effectLst/>
                        </a:rPr>
                        <a:t>app</a:t>
                      </a:r>
                      <a:r>
                        <a:rPr lang="zh-CN" sz="1800" kern="100">
                          <a:effectLst/>
                        </a:rPr>
                        <a:t>前端在</a:t>
                      </a:r>
                      <a:r>
                        <a:rPr lang="en-US" sz="1800" kern="100">
                          <a:effectLst/>
                        </a:rPr>
                        <a:t>2s</a:t>
                      </a:r>
                      <a:r>
                        <a:rPr lang="zh-CN" sz="1800" kern="100">
                          <a:effectLst/>
                        </a:rPr>
                        <a:t>内</a:t>
                      </a:r>
                      <a:r>
                        <a:rPr lang="en-US" sz="1800" kern="100">
                          <a:effectLst/>
                        </a:rPr>
                        <a:t>(M,H)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2071099882"/>
                  </a:ext>
                </a:extLst>
              </a:tr>
              <a:tr h="978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吞吐量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处于负载峰值时，系统最高可每秒处理</a:t>
                      </a:r>
                      <a:r>
                        <a:rPr lang="en-US" sz="1800" kern="100">
                          <a:effectLst/>
                        </a:rPr>
                        <a:t>30</a:t>
                      </a:r>
                      <a:r>
                        <a:rPr lang="zh-CN" sz="1800" kern="100">
                          <a:effectLst/>
                        </a:rPr>
                        <a:t>个普通事件</a:t>
                      </a:r>
                      <a:r>
                        <a:rPr lang="en-US" sz="1800" kern="100">
                          <a:effectLst/>
                        </a:rPr>
                        <a:t>(M,M)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2736669413"/>
                  </a:ext>
                </a:extLst>
              </a:tr>
              <a:tr h="1468261">
                <a:tc rowSpan="2">
                  <a:txBody>
                    <a:bodyPr/>
                    <a:lstStyle/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可用性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容错性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服务器内部出现异常，此时用户提交正常请求，系统回退到之前的状态并将此业务交付于其他服务器处理，屏蔽此服务器并告知用户重新发起请求</a:t>
                      </a:r>
                      <a:r>
                        <a:rPr lang="en-US" sz="1800" kern="100" dirty="0">
                          <a:effectLst/>
                        </a:rPr>
                        <a:t>(H,H)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3249876175"/>
                  </a:ext>
                </a:extLst>
              </a:tr>
              <a:tr h="978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健壮性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用户向系统发送了</a:t>
                      </a:r>
                      <a:r>
                        <a:rPr lang="en-US" sz="1800" kern="100" dirty="0" err="1">
                          <a:effectLst/>
                        </a:rPr>
                        <a:t>sql</a:t>
                      </a:r>
                      <a:r>
                        <a:rPr lang="zh-CN" sz="1800" kern="100" dirty="0">
                          <a:effectLst/>
                        </a:rPr>
                        <a:t>代码，系统并没有因此而出现错误反馈。</a:t>
                      </a:r>
                      <a:r>
                        <a:rPr lang="en-US" sz="1800" kern="100" dirty="0">
                          <a:effectLst/>
                        </a:rPr>
                        <a:t>(H,L)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/>
                </a:tc>
                <a:extLst>
                  <a:ext uri="{0D108BD9-81ED-4DB2-BD59-A6C34878D82A}">
                    <a16:rowId xmlns:a16="http://schemas.microsoft.com/office/drawing/2014/main" val="31370357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" grpId="0"/>
      <p:bldP spid="4" grpId="0"/>
      <p:bldP spid="4" grpId="1"/>
      <p:bldP spid="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B7FF5B-6480-4D9F-88BC-AD035440C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70192"/>
              </p:ext>
            </p:extLst>
          </p:nvPr>
        </p:nvGraphicFramePr>
        <p:xfrm>
          <a:off x="1273470" y="1180730"/>
          <a:ext cx="10303011" cy="4856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9730">
                  <a:extLst>
                    <a:ext uri="{9D8B030D-6E8A-4147-A177-3AD203B41FA5}">
                      <a16:colId xmlns:a16="http://schemas.microsoft.com/office/drawing/2014/main" val="4017828917"/>
                    </a:ext>
                  </a:extLst>
                </a:gridCol>
                <a:gridCol w="2818023">
                  <a:extLst>
                    <a:ext uri="{9D8B030D-6E8A-4147-A177-3AD203B41FA5}">
                      <a16:colId xmlns:a16="http://schemas.microsoft.com/office/drawing/2014/main" val="2793056637"/>
                    </a:ext>
                  </a:extLst>
                </a:gridCol>
                <a:gridCol w="4585258">
                  <a:extLst>
                    <a:ext uri="{9D8B030D-6E8A-4147-A177-3AD203B41FA5}">
                      <a16:colId xmlns:a16="http://schemas.microsoft.com/office/drawing/2014/main" val="122500382"/>
                    </a:ext>
                  </a:extLst>
                </a:gridCol>
              </a:tblGrid>
              <a:tr h="22412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可维护性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日常变更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系统维护人员被告知搜索功能存在缺陷，根据关键字无法搜索到相关内容，维护人员在</a:t>
                      </a:r>
                      <a:r>
                        <a:rPr lang="en-US" sz="2000" kern="100" dirty="0">
                          <a:effectLst/>
                        </a:rPr>
                        <a:t>12</a:t>
                      </a:r>
                      <a:r>
                        <a:rPr lang="zh-CN" sz="2000" kern="100" dirty="0">
                          <a:effectLst/>
                        </a:rPr>
                        <a:t>小时内修正</a:t>
                      </a:r>
                      <a:r>
                        <a:rPr lang="en-US" sz="2000" kern="100" dirty="0">
                          <a:effectLst/>
                        </a:rPr>
                        <a:t>BUG</a:t>
                      </a:r>
                      <a:r>
                        <a:rPr lang="zh-CN" sz="2000" kern="100" dirty="0">
                          <a:effectLst/>
                        </a:rPr>
                        <a:t>并在</a:t>
                      </a: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个工作日内将修正发布。</a:t>
                      </a:r>
                      <a:r>
                        <a:rPr lang="en-US" sz="2000" kern="100" dirty="0">
                          <a:effectLst/>
                        </a:rPr>
                        <a:t>(H,L)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758462"/>
                  </a:ext>
                </a:extLst>
              </a:tr>
              <a:tr h="2614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可修改性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模块化开发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在当前设备开发时，通过对硬件设备不同模块接口的编写实现模块封装，使在原有系统上新增硬件设备时，能实现对已有功能的复用，达到功能模块的快速二次开发。（</a:t>
                      </a:r>
                      <a:r>
                        <a:rPr lang="en-US" sz="2000" kern="100" dirty="0">
                          <a:effectLst/>
                        </a:rPr>
                        <a:t>H,M)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49990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8DD40FE-D7CD-45C3-8D28-C019CEED143C}"/>
              </a:ext>
            </a:extLst>
          </p:cNvPr>
          <p:cNvSpPr txBox="1"/>
          <p:nvPr/>
        </p:nvSpPr>
        <p:spPr>
          <a:xfrm>
            <a:off x="465602" y="381740"/>
            <a:ext cx="161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</a:rPr>
              <a:t>ASRs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97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48140" y="-34290"/>
            <a:ext cx="2165985" cy="6926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77485" y="549275"/>
            <a:ext cx="4803140" cy="2941955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5175" y="3415665"/>
            <a:ext cx="791845" cy="755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3095" y="3838575"/>
            <a:ext cx="5107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</a:rPr>
              <a:t>软件体系结构描述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Poppins SemiBold" panose="02000000000000000000" charset="0"/>
              <a:ea typeface="华文细黑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280" y="854710"/>
            <a:ext cx="33794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>
                <a:solidFill>
                  <a:schemeClr val="accent6">
                    <a:lumMod val="50000"/>
                  </a:schemeClr>
                </a:solidFill>
                <a:latin typeface="Poppins SemiBold" panose="02000000000000000000" charset="0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46966" y="164274"/>
            <a:ext cx="188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</a:rPr>
              <a:t>组件图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Poppins SemiBold" panose="02000000000000000000" charset="0"/>
              <a:ea typeface="华文细黑" panose="0201060004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CA161-2FAF-4055-83A6-5EED8AAA590D}"/>
              </a:ext>
            </a:extLst>
          </p:cNvPr>
          <p:cNvSpPr txBox="1"/>
          <p:nvPr/>
        </p:nvSpPr>
        <p:spPr>
          <a:xfrm>
            <a:off x="290225" y="133496"/>
            <a:ext cx="840732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2-2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E111DC-C64A-4B2A-86EF-94DC8AAE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3" y="1197864"/>
            <a:ext cx="8775511" cy="47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E81407-00B4-4BC8-B421-2658305B9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62" y="423862"/>
            <a:ext cx="74580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46966" y="164274"/>
            <a:ext cx="188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charset="0"/>
                <a:ea typeface="华文细黑" panose="02010600040101010101" charset="-122"/>
              </a:rPr>
              <a:t>部署图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Poppins SemiBold" panose="02000000000000000000" charset="0"/>
              <a:ea typeface="华文细黑" panose="0201060004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ACA161-2FAF-4055-83A6-5EED8AAA590D}"/>
              </a:ext>
            </a:extLst>
          </p:cNvPr>
          <p:cNvSpPr txBox="1"/>
          <p:nvPr/>
        </p:nvSpPr>
        <p:spPr>
          <a:xfrm>
            <a:off x="290225" y="133496"/>
            <a:ext cx="840732" cy="584775"/>
          </a:xfrm>
          <a:prstGeom prst="rect">
            <a:avLst/>
          </a:prstGeom>
          <a:noFill/>
          <a:ln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1F1F1F"/>
                </a:solidFill>
              </a:rPr>
              <a:t>2-3</a:t>
            </a:r>
            <a:endParaRPr kumimoji="1" lang="zh-CN" altLang="en-US" sz="3200" b="1" dirty="0">
              <a:solidFill>
                <a:srgbClr val="1F1F1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D05D9A-1719-47CF-BC1D-5179F56A9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12" y="1066800"/>
            <a:ext cx="8534193" cy="501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8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860</Words>
  <Application>Microsoft Office PowerPoint</Application>
  <PresentationFormat>宽屏</PresentationFormat>
  <Paragraphs>105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KyoMadoka</vt:lpstr>
      <vt:lpstr>Lora</vt:lpstr>
      <vt:lpstr>Poppins Medium</vt:lpstr>
      <vt:lpstr>Poppins SemiBold</vt:lpstr>
      <vt:lpstr>等线</vt:lpstr>
      <vt:lpstr>华文细黑</vt:lpstr>
      <vt:lpstr>宋体</vt:lpstr>
      <vt:lpstr>微软雅黑</vt:lpstr>
      <vt:lpstr>文悦古典明朝体 (非商业使用) W5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雷锋PPT网www.lfppt.com</Company>
  <LinksUpToDate>false</LinksUpToDate>
  <SharedDoc>false</SharedDoc>
  <HyperlinkBase>雷锋PPT网www.lfppt.com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雷锋PPT网www.lfppt.com</dc:title>
  <dc:subject>雷锋PPT网www.lfppt.com</dc:subject>
  <dc:creator>雷锋PPT网www.lfppt.com</dc:creator>
  <cp:keywords>雷锋PPT网www.lfppt.com</cp:keywords>
  <cp:lastModifiedBy>Lee Hulk</cp:lastModifiedBy>
  <cp:revision>35</cp:revision>
  <dcterms:created xsi:type="dcterms:W3CDTF">2018-01-13T07:03:00Z</dcterms:created>
  <dcterms:modified xsi:type="dcterms:W3CDTF">2019-04-26T10:23:41Z</dcterms:modified>
  <cp:category>雷锋PPT网www.lfppt.com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