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7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15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273E9-EBAF-4F30-BACF-B28F02F1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C9DCAC-05E3-450F-9D66-67FF40E8C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E773-47B3-4B01-BC7E-E1085B5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4EC-2509-477B-AB9B-88C0601697C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BBE0A-9452-47C0-88FA-29E30202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99280-9E8B-4737-B29F-49291DA0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20A3-69B2-4F54-8944-8F0C5ACC5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B838E-2B1C-469D-B3B5-DC5FDBC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4EC-2509-477B-AB9B-88C0601697C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5B859-2346-45EE-885C-1F2FB11C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20A3-69B2-4F54-8944-8F0C5ACC59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BAEDA0-CE12-415E-A225-595B583C53A0}"/>
              </a:ext>
            </a:extLst>
          </p:cNvPr>
          <p:cNvSpPr/>
          <p:nvPr userDrawn="1"/>
        </p:nvSpPr>
        <p:spPr>
          <a:xfrm>
            <a:off x="0" y="0"/>
            <a:ext cx="12192000" cy="8050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326F46-53AF-4037-B44D-57632A1A3ABE}"/>
              </a:ext>
            </a:extLst>
          </p:cNvPr>
          <p:cNvSpPr/>
          <p:nvPr userDrawn="1"/>
        </p:nvSpPr>
        <p:spPr>
          <a:xfrm>
            <a:off x="188843" y="119270"/>
            <a:ext cx="99392" cy="566530"/>
          </a:xfrm>
          <a:prstGeom prst="rect">
            <a:avLst/>
          </a:prstGeom>
          <a:solidFill>
            <a:srgbClr val="234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6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70F773-D54F-4FCC-A302-40FF72A3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87A66-FC5A-4CE5-8121-96AD9132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7CDF0-D8DB-4401-AA6A-12658E891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4EC-2509-477B-AB9B-88C0601697C8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9FF4C-F260-4939-A3C6-87DB9C1F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6100E-C879-4629-8EFB-EED13CBC2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20A3-69B2-4F54-8944-8F0C5ACC5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6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CF79EB-3F41-40CD-8A4C-759C744880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01" y="1603089"/>
            <a:ext cx="11241998" cy="365182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EE9C07-976B-4552-9835-93CB06BBA136}"/>
              </a:ext>
            </a:extLst>
          </p:cNvPr>
          <p:cNvSpPr/>
          <p:nvPr/>
        </p:nvSpPr>
        <p:spPr>
          <a:xfrm>
            <a:off x="2667000" y="2641600"/>
            <a:ext cx="6858000" cy="787400"/>
          </a:xfrm>
          <a:prstGeom prst="roundRect">
            <a:avLst>
              <a:gd name="adj" fmla="val 11701"/>
            </a:avLst>
          </a:prstGeom>
          <a:solidFill>
            <a:schemeClr val="bg1"/>
          </a:solidFill>
          <a:ln>
            <a:noFill/>
          </a:ln>
          <a:effectLst>
            <a:outerShdw blurRad="101600" dist="25400" dir="5400000" sx="101000" sy="101000" algn="t" rotWithShape="0">
              <a:srgbClr val="3C4043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37AFD8C-B78A-4188-8F92-79CABF24CBB7}"/>
              </a:ext>
            </a:extLst>
          </p:cNvPr>
          <p:cNvSpPr/>
          <p:nvPr/>
        </p:nvSpPr>
        <p:spPr>
          <a:xfrm>
            <a:off x="18619" y="6210300"/>
            <a:ext cx="12154765" cy="647700"/>
          </a:xfrm>
          <a:custGeom>
            <a:avLst/>
            <a:gdLst>
              <a:gd name="connsiteX0" fmla="*/ 800532 w 12154765"/>
              <a:gd name="connsiteY0" fmla="*/ 0 h 647700"/>
              <a:gd name="connsiteX1" fmla="*/ 11354232 w 12154765"/>
              <a:gd name="connsiteY1" fmla="*/ 0 h 647700"/>
              <a:gd name="connsiteX2" fmla="*/ 12109009 w 12154765"/>
              <a:gd name="connsiteY2" fmla="*/ 500300 h 647700"/>
              <a:gd name="connsiteX3" fmla="*/ 12154765 w 12154765"/>
              <a:gd name="connsiteY3" fmla="*/ 647700 h 647700"/>
              <a:gd name="connsiteX4" fmla="*/ 0 w 12154765"/>
              <a:gd name="connsiteY4" fmla="*/ 647700 h 647700"/>
              <a:gd name="connsiteX5" fmla="*/ 45755 w 12154765"/>
              <a:gd name="connsiteY5" fmla="*/ 500300 h 647700"/>
              <a:gd name="connsiteX6" fmla="*/ 800532 w 12154765"/>
              <a:gd name="connsiteY6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54765" h="647700">
                <a:moveTo>
                  <a:pt x="800532" y="0"/>
                </a:moveTo>
                <a:lnTo>
                  <a:pt x="11354232" y="0"/>
                </a:lnTo>
                <a:cubicBezTo>
                  <a:pt x="11693535" y="0"/>
                  <a:pt x="11984655" y="206295"/>
                  <a:pt x="12109009" y="500300"/>
                </a:cubicBezTo>
                <a:lnTo>
                  <a:pt x="12154765" y="647700"/>
                </a:lnTo>
                <a:lnTo>
                  <a:pt x="0" y="647700"/>
                </a:lnTo>
                <a:lnTo>
                  <a:pt x="45755" y="500300"/>
                </a:lnTo>
                <a:cubicBezTo>
                  <a:pt x="170109" y="206295"/>
                  <a:pt x="461229" y="0"/>
                  <a:pt x="800532" y="0"/>
                </a:cubicBezTo>
                <a:close/>
              </a:path>
            </a:pathLst>
          </a:custGeom>
          <a:solidFill>
            <a:srgbClr val="FEFEFE"/>
          </a:solidFill>
          <a:ln>
            <a:solidFill>
              <a:srgbClr val="E7E8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0" name="location-pointer_64679">
            <a:extLst>
              <a:ext uri="{FF2B5EF4-FFF2-40B4-BE49-F238E27FC236}">
                <a16:creationId xmlns:a16="http://schemas.microsoft.com/office/drawing/2014/main" id="{3250B4A8-92F2-487B-945E-8E8EDC086C65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9097124" y="2996336"/>
            <a:ext cx="74304" cy="125082"/>
          </a:xfrm>
          <a:custGeom>
            <a:avLst/>
            <a:gdLst>
              <a:gd name="T0" fmla="*/ 225 w 242"/>
              <a:gd name="T1" fmla="*/ 241 h 406"/>
              <a:gd name="T2" fmla="*/ 100 w 242"/>
              <a:gd name="T3" fmla="*/ 387 h 406"/>
              <a:gd name="T4" fmla="*/ 60 w 242"/>
              <a:gd name="T5" fmla="*/ 406 h 406"/>
              <a:gd name="T6" fmla="*/ 25 w 242"/>
              <a:gd name="T7" fmla="*/ 394 h 406"/>
              <a:gd name="T8" fmla="*/ 19 w 242"/>
              <a:gd name="T9" fmla="*/ 318 h 406"/>
              <a:gd name="T10" fmla="*/ 114 w 242"/>
              <a:gd name="T11" fmla="*/ 206 h 406"/>
              <a:gd name="T12" fmla="*/ 19 w 242"/>
              <a:gd name="T13" fmla="*/ 94 h 406"/>
              <a:gd name="T14" fmla="*/ 25 w 242"/>
              <a:gd name="T15" fmla="*/ 19 h 406"/>
              <a:gd name="T16" fmla="*/ 100 w 242"/>
              <a:gd name="T17" fmla="*/ 25 h 406"/>
              <a:gd name="T18" fmla="*/ 225 w 242"/>
              <a:gd name="T19" fmla="*/ 172 h 406"/>
              <a:gd name="T20" fmla="*/ 225 w 242"/>
              <a:gd name="T21" fmla="*/ 24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" h="406">
                <a:moveTo>
                  <a:pt x="225" y="241"/>
                </a:moveTo>
                <a:lnTo>
                  <a:pt x="100" y="387"/>
                </a:lnTo>
                <a:cubicBezTo>
                  <a:pt x="90" y="400"/>
                  <a:pt x="75" y="406"/>
                  <a:pt x="60" y="406"/>
                </a:cubicBezTo>
                <a:cubicBezTo>
                  <a:pt x="48" y="406"/>
                  <a:pt x="35" y="402"/>
                  <a:pt x="25" y="394"/>
                </a:cubicBezTo>
                <a:cubicBezTo>
                  <a:pt x="3" y="375"/>
                  <a:pt x="0" y="341"/>
                  <a:pt x="19" y="318"/>
                </a:cubicBezTo>
                <a:lnTo>
                  <a:pt x="114" y="206"/>
                </a:lnTo>
                <a:lnTo>
                  <a:pt x="19" y="94"/>
                </a:lnTo>
                <a:cubicBezTo>
                  <a:pt x="0" y="71"/>
                  <a:pt x="3" y="38"/>
                  <a:pt x="25" y="19"/>
                </a:cubicBezTo>
                <a:cubicBezTo>
                  <a:pt x="48" y="0"/>
                  <a:pt x="81" y="2"/>
                  <a:pt x="100" y="25"/>
                </a:cubicBezTo>
                <a:lnTo>
                  <a:pt x="225" y="172"/>
                </a:lnTo>
                <a:cubicBezTo>
                  <a:pt x="242" y="192"/>
                  <a:pt x="242" y="221"/>
                  <a:pt x="225" y="24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25B411-E5FA-4664-A987-E988F81DC21C}"/>
              </a:ext>
            </a:extLst>
          </p:cNvPr>
          <p:cNvSpPr/>
          <p:nvPr/>
        </p:nvSpPr>
        <p:spPr>
          <a:xfrm>
            <a:off x="3220510" y="6310108"/>
            <a:ext cx="5750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HK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opyright © 2018 Star Voyage &amp; Ankong . All Rights Reserved</a:t>
            </a:r>
            <a:endParaRPr kumimoji="0" lang="en-US" altLang="zh-HK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4" name="文本框 43" descr="演讲标题">
            <a:extLst>
              <a:ext uri="{FF2B5EF4-FFF2-40B4-BE49-F238E27FC236}">
                <a16:creationId xmlns:a16="http://schemas.microsoft.com/office/drawing/2014/main" id="{48AFFB3D-5BE0-4EE0-9B0A-FF18ECF8A0C1}"/>
              </a:ext>
            </a:extLst>
          </p:cNvPr>
          <p:cNvSpPr txBox="1"/>
          <p:nvPr/>
        </p:nvSpPr>
        <p:spPr>
          <a:xfrm>
            <a:off x="2667000" y="2742912"/>
            <a:ext cx="6858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小巷软件体系结构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806D12-D436-4764-B591-F9A9F2FCEE32}"/>
              </a:ext>
            </a:extLst>
          </p:cNvPr>
          <p:cNvSpPr txBox="1"/>
          <p:nvPr/>
        </p:nvSpPr>
        <p:spPr>
          <a:xfrm>
            <a:off x="3561019" y="3743181"/>
            <a:ext cx="273345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汇报人：</a:t>
            </a:r>
          </a:p>
        </p:txBody>
      </p:sp>
      <p:sp>
        <p:nvSpPr>
          <p:cNvPr id="47" name="文本框 46" descr="演讲时间">
            <a:extLst>
              <a:ext uri="{FF2B5EF4-FFF2-40B4-BE49-F238E27FC236}">
                <a16:creationId xmlns:a16="http://schemas.microsoft.com/office/drawing/2014/main" id="{03C3C99A-3EFE-4C70-88C8-A5BE55E0BD3D}"/>
              </a:ext>
            </a:extLst>
          </p:cNvPr>
          <p:cNvSpPr txBox="1"/>
          <p:nvPr/>
        </p:nvSpPr>
        <p:spPr>
          <a:xfrm>
            <a:off x="2881423" y="4281904"/>
            <a:ext cx="64008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600" normalizeH="0" baseline="0" noProof="0" dirty="0">
                <a:ln>
                  <a:noFill/>
                </a:ln>
                <a:solidFill>
                  <a:srgbClr val="2D2D2D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2019.04.29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48" name="responsive-devices_74003">
            <a:extLst>
              <a:ext uri="{FF2B5EF4-FFF2-40B4-BE49-F238E27FC236}">
                <a16:creationId xmlns:a16="http://schemas.microsoft.com/office/drawing/2014/main" id="{ED3F980D-E950-4478-9B27-0736C97603BD}"/>
              </a:ext>
            </a:extLst>
          </p:cNvPr>
          <p:cNvSpPr>
            <a:spLocks noChangeAspect="1"/>
          </p:cNvSpPr>
          <p:nvPr/>
        </p:nvSpPr>
        <p:spPr bwMode="auto">
          <a:xfrm>
            <a:off x="11425500" y="357974"/>
            <a:ext cx="329565" cy="278842"/>
          </a:xfrm>
          <a:custGeom>
            <a:avLst/>
            <a:gdLst>
              <a:gd name="connsiteX0" fmla="*/ 82314 w 609332"/>
              <a:gd name="connsiteY0" fmla="*/ 471503 h 515551"/>
              <a:gd name="connsiteX1" fmla="*/ 66477 w 609332"/>
              <a:gd name="connsiteY1" fmla="*/ 487317 h 515551"/>
              <a:gd name="connsiteX2" fmla="*/ 82314 w 609332"/>
              <a:gd name="connsiteY2" fmla="*/ 503131 h 515551"/>
              <a:gd name="connsiteX3" fmla="*/ 98152 w 609332"/>
              <a:gd name="connsiteY3" fmla="*/ 487317 h 515551"/>
              <a:gd name="connsiteX4" fmla="*/ 82314 w 609332"/>
              <a:gd name="connsiteY4" fmla="*/ 471503 h 515551"/>
              <a:gd name="connsiteX5" fmla="*/ 519477 w 609332"/>
              <a:gd name="connsiteY5" fmla="*/ 331502 h 515551"/>
              <a:gd name="connsiteX6" fmla="*/ 500607 w 609332"/>
              <a:gd name="connsiteY6" fmla="*/ 350244 h 515551"/>
              <a:gd name="connsiteX7" fmla="*/ 519477 w 609332"/>
              <a:gd name="connsiteY7" fmla="*/ 369084 h 515551"/>
              <a:gd name="connsiteX8" fmla="*/ 538250 w 609332"/>
              <a:gd name="connsiteY8" fmla="*/ 350244 h 515551"/>
              <a:gd name="connsiteX9" fmla="*/ 519477 w 609332"/>
              <a:gd name="connsiteY9" fmla="*/ 331502 h 515551"/>
              <a:gd name="connsiteX10" fmla="*/ 33434 w 609332"/>
              <a:gd name="connsiteY10" fmla="*/ 294911 h 515551"/>
              <a:gd name="connsiteX11" fmla="*/ 33434 w 609332"/>
              <a:gd name="connsiteY11" fmla="*/ 439093 h 515551"/>
              <a:gd name="connsiteX12" fmla="*/ 131292 w 609332"/>
              <a:gd name="connsiteY12" fmla="*/ 439093 h 515551"/>
              <a:gd name="connsiteX13" fmla="*/ 131292 w 609332"/>
              <a:gd name="connsiteY13" fmla="*/ 294911 h 515551"/>
              <a:gd name="connsiteX14" fmla="*/ 20530 w 609332"/>
              <a:gd name="connsiteY14" fmla="*/ 254106 h 515551"/>
              <a:gd name="connsiteX15" fmla="*/ 144099 w 609332"/>
              <a:gd name="connsiteY15" fmla="*/ 254106 h 515551"/>
              <a:gd name="connsiteX16" fmla="*/ 164629 w 609332"/>
              <a:gd name="connsiteY16" fmla="*/ 274606 h 515551"/>
              <a:gd name="connsiteX17" fmla="*/ 164629 w 609332"/>
              <a:gd name="connsiteY17" fmla="*/ 494345 h 515551"/>
              <a:gd name="connsiteX18" fmla="*/ 144099 w 609332"/>
              <a:gd name="connsiteY18" fmla="*/ 514845 h 515551"/>
              <a:gd name="connsiteX19" fmla="*/ 20530 w 609332"/>
              <a:gd name="connsiteY19" fmla="*/ 514845 h 515551"/>
              <a:gd name="connsiteX20" fmla="*/ 0 w 609332"/>
              <a:gd name="connsiteY20" fmla="*/ 494345 h 515551"/>
              <a:gd name="connsiteX21" fmla="*/ 0 w 609332"/>
              <a:gd name="connsiteY21" fmla="*/ 274606 h 515551"/>
              <a:gd name="connsiteX22" fmla="*/ 20530 w 609332"/>
              <a:gd name="connsiteY22" fmla="*/ 254106 h 515551"/>
              <a:gd name="connsiteX23" fmla="*/ 320609 w 609332"/>
              <a:gd name="connsiteY23" fmla="*/ 236041 h 515551"/>
              <a:gd name="connsiteX24" fmla="*/ 323445 w 609332"/>
              <a:gd name="connsiteY24" fmla="*/ 241020 h 515551"/>
              <a:gd name="connsiteX25" fmla="*/ 346427 w 609332"/>
              <a:gd name="connsiteY25" fmla="*/ 254591 h 515551"/>
              <a:gd name="connsiteX26" fmla="*/ 347111 w 609332"/>
              <a:gd name="connsiteY26" fmla="*/ 254591 h 515551"/>
              <a:gd name="connsiteX27" fmla="*/ 347111 w 609332"/>
              <a:gd name="connsiteY27" fmla="*/ 482650 h 515551"/>
              <a:gd name="connsiteX28" fmla="*/ 314154 w 609332"/>
              <a:gd name="connsiteY28" fmla="*/ 515551 h 515551"/>
              <a:gd name="connsiteX29" fmla="*/ 192008 w 609332"/>
              <a:gd name="connsiteY29" fmla="*/ 515551 h 515551"/>
              <a:gd name="connsiteX30" fmla="*/ 195431 w 609332"/>
              <a:gd name="connsiteY30" fmla="*/ 497490 h 515551"/>
              <a:gd name="connsiteX31" fmla="*/ 195431 w 609332"/>
              <a:gd name="connsiteY31" fmla="*/ 492120 h 515551"/>
              <a:gd name="connsiteX32" fmla="*/ 205993 w 609332"/>
              <a:gd name="connsiteY32" fmla="*/ 495830 h 515551"/>
              <a:gd name="connsiteX33" fmla="*/ 224867 w 609332"/>
              <a:gd name="connsiteY33" fmla="*/ 476988 h 515551"/>
              <a:gd name="connsiteX34" fmla="*/ 205993 w 609332"/>
              <a:gd name="connsiteY34" fmla="*/ 458243 h 515551"/>
              <a:gd name="connsiteX35" fmla="*/ 195431 w 609332"/>
              <a:gd name="connsiteY35" fmla="*/ 461953 h 515551"/>
              <a:gd name="connsiteX36" fmla="*/ 195431 w 609332"/>
              <a:gd name="connsiteY36" fmla="*/ 425343 h 515551"/>
              <a:gd name="connsiteX37" fmla="*/ 301832 w 609332"/>
              <a:gd name="connsiteY37" fmla="*/ 425343 h 515551"/>
              <a:gd name="connsiteX38" fmla="*/ 301832 w 609332"/>
              <a:gd name="connsiteY38" fmla="*/ 254786 h 515551"/>
              <a:gd name="connsiteX39" fmla="*/ 97950 w 609332"/>
              <a:gd name="connsiteY39" fmla="*/ 147552 h 515551"/>
              <a:gd name="connsiteX40" fmla="*/ 244650 w 609332"/>
              <a:gd name="connsiteY40" fmla="*/ 147552 h 515551"/>
              <a:gd name="connsiteX41" fmla="*/ 244161 w 609332"/>
              <a:gd name="connsiteY41" fmla="*/ 149506 h 515551"/>
              <a:gd name="connsiteX42" fmla="*/ 257462 w 609332"/>
              <a:gd name="connsiteY42" fmla="*/ 175199 h 515551"/>
              <a:gd name="connsiteX43" fmla="*/ 262645 w 609332"/>
              <a:gd name="connsiteY43" fmla="*/ 178032 h 515551"/>
              <a:gd name="connsiteX44" fmla="*/ 241520 w 609332"/>
              <a:gd name="connsiteY44" fmla="*/ 199231 h 515551"/>
              <a:gd name="connsiteX45" fmla="*/ 110175 w 609332"/>
              <a:gd name="connsiteY45" fmla="*/ 199231 h 515551"/>
              <a:gd name="connsiteX46" fmla="*/ 110175 w 609332"/>
              <a:gd name="connsiteY46" fmla="*/ 226585 h 515551"/>
              <a:gd name="connsiteX47" fmla="*/ 64991 w 609332"/>
              <a:gd name="connsiteY47" fmla="*/ 226585 h 515551"/>
              <a:gd name="connsiteX48" fmla="*/ 64991 w 609332"/>
              <a:gd name="connsiteY48" fmla="*/ 180475 h 515551"/>
              <a:gd name="connsiteX49" fmla="*/ 97950 w 609332"/>
              <a:gd name="connsiteY49" fmla="*/ 147552 h 515551"/>
              <a:gd name="connsiteX50" fmla="*/ 378142 w 609332"/>
              <a:gd name="connsiteY50" fmla="*/ 114881 h 515551"/>
              <a:gd name="connsiteX51" fmla="*/ 382247 w 609332"/>
              <a:gd name="connsiteY51" fmla="*/ 116541 h 515551"/>
              <a:gd name="connsiteX52" fmla="*/ 383615 w 609332"/>
              <a:gd name="connsiteY52" fmla="*/ 122301 h 515551"/>
              <a:gd name="connsiteX53" fmla="*/ 351948 w 609332"/>
              <a:gd name="connsiteY53" fmla="*/ 229981 h 515551"/>
              <a:gd name="connsiteX54" fmla="*/ 347061 w 609332"/>
              <a:gd name="connsiteY54" fmla="*/ 234082 h 515551"/>
              <a:gd name="connsiteX55" fmla="*/ 346377 w 609332"/>
              <a:gd name="connsiteY55" fmla="*/ 234082 h 515551"/>
              <a:gd name="connsiteX56" fmla="*/ 341295 w 609332"/>
              <a:gd name="connsiteY56" fmla="*/ 231153 h 515551"/>
              <a:gd name="connsiteX57" fmla="*/ 325364 w 609332"/>
              <a:gd name="connsiteY57" fmla="*/ 202256 h 515551"/>
              <a:gd name="connsiteX58" fmla="*/ 248738 w 609332"/>
              <a:gd name="connsiteY58" fmla="*/ 278891 h 515551"/>
              <a:gd name="connsiteX59" fmla="*/ 234176 w 609332"/>
              <a:gd name="connsiteY59" fmla="*/ 284944 h 515551"/>
              <a:gd name="connsiteX60" fmla="*/ 219711 w 609332"/>
              <a:gd name="connsiteY60" fmla="*/ 278891 h 515551"/>
              <a:gd name="connsiteX61" fmla="*/ 219711 w 609332"/>
              <a:gd name="connsiteY61" fmla="*/ 249897 h 515551"/>
              <a:gd name="connsiteX62" fmla="*/ 296434 w 609332"/>
              <a:gd name="connsiteY62" fmla="*/ 173261 h 515551"/>
              <a:gd name="connsiteX63" fmla="*/ 267504 w 609332"/>
              <a:gd name="connsiteY63" fmla="*/ 157348 h 515551"/>
              <a:gd name="connsiteX64" fmla="*/ 264572 w 609332"/>
              <a:gd name="connsiteY64" fmla="*/ 151686 h 515551"/>
              <a:gd name="connsiteX65" fmla="*/ 268677 w 609332"/>
              <a:gd name="connsiteY65" fmla="*/ 146707 h 515551"/>
              <a:gd name="connsiteX66" fmla="*/ 376480 w 609332"/>
              <a:gd name="connsiteY66" fmla="*/ 115077 h 515551"/>
              <a:gd name="connsiteX67" fmla="*/ 378142 w 609332"/>
              <a:gd name="connsiteY67" fmla="*/ 114881 h 515551"/>
              <a:gd name="connsiteX68" fmla="*/ 183816 w 609332"/>
              <a:gd name="connsiteY68" fmla="*/ 0 h 515551"/>
              <a:gd name="connsiteX69" fmla="*/ 549103 w 609332"/>
              <a:gd name="connsiteY69" fmla="*/ 0 h 515551"/>
              <a:gd name="connsiteX70" fmla="*/ 609332 w 609332"/>
              <a:gd name="connsiteY70" fmla="*/ 60228 h 515551"/>
              <a:gd name="connsiteX71" fmla="*/ 609332 w 609332"/>
              <a:gd name="connsiteY71" fmla="*/ 338237 h 515551"/>
              <a:gd name="connsiteX72" fmla="*/ 549103 w 609332"/>
              <a:gd name="connsiteY72" fmla="*/ 398466 h 515551"/>
              <a:gd name="connsiteX73" fmla="*/ 421702 w 609332"/>
              <a:gd name="connsiteY73" fmla="*/ 398466 h 515551"/>
              <a:gd name="connsiteX74" fmla="*/ 421702 w 609332"/>
              <a:gd name="connsiteY74" fmla="*/ 439074 h 515551"/>
              <a:gd name="connsiteX75" fmla="*/ 477727 w 609332"/>
              <a:gd name="connsiteY75" fmla="*/ 439074 h 515551"/>
              <a:gd name="connsiteX76" fmla="*/ 500607 w 609332"/>
              <a:gd name="connsiteY76" fmla="*/ 461916 h 515551"/>
              <a:gd name="connsiteX77" fmla="*/ 500607 w 609332"/>
              <a:gd name="connsiteY77" fmla="*/ 491201 h 515551"/>
              <a:gd name="connsiteX78" fmla="*/ 477727 w 609332"/>
              <a:gd name="connsiteY78" fmla="*/ 514140 h 515551"/>
              <a:gd name="connsiteX79" fmla="*/ 369099 w 609332"/>
              <a:gd name="connsiteY79" fmla="*/ 514140 h 515551"/>
              <a:gd name="connsiteX80" fmla="*/ 377606 w 609332"/>
              <a:gd name="connsiteY80" fmla="*/ 485148 h 515551"/>
              <a:gd name="connsiteX81" fmla="*/ 377801 w 609332"/>
              <a:gd name="connsiteY81" fmla="*/ 384409 h 515551"/>
              <a:gd name="connsiteX82" fmla="*/ 377801 w 609332"/>
              <a:gd name="connsiteY82" fmla="*/ 309343 h 515551"/>
              <a:gd name="connsiteX83" fmla="*/ 534143 w 609332"/>
              <a:gd name="connsiteY83" fmla="*/ 309343 h 515551"/>
              <a:gd name="connsiteX84" fmla="*/ 557023 w 609332"/>
              <a:gd name="connsiteY84" fmla="*/ 286404 h 515551"/>
              <a:gd name="connsiteX85" fmla="*/ 557023 w 609332"/>
              <a:gd name="connsiteY85" fmla="*/ 71064 h 515551"/>
              <a:gd name="connsiteX86" fmla="*/ 534143 w 609332"/>
              <a:gd name="connsiteY86" fmla="*/ 48222 h 515551"/>
              <a:gd name="connsiteX87" fmla="*/ 198775 w 609332"/>
              <a:gd name="connsiteY87" fmla="*/ 48222 h 515551"/>
              <a:gd name="connsiteX88" fmla="*/ 175798 w 609332"/>
              <a:gd name="connsiteY88" fmla="*/ 71064 h 515551"/>
              <a:gd name="connsiteX89" fmla="*/ 175798 w 609332"/>
              <a:gd name="connsiteY89" fmla="*/ 116846 h 515551"/>
              <a:gd name="connsiteX90" fmla="*/ 123489 w 609332"/>
              <a:gd name="connsiteY90" fmla="*/ 116846 h 515551"/>
              <a:gd name="connsiteX91" fmla="*/ 123489 w 609332"/>
              <a:gd name="connsiteY91" fmla="*/ 60228 h 515551"/>
              <a:gd name="connsiteX92" fmla="*/ 183816 w 609332"/>
              <a:gd name="connsiteY92" fmla="*/ 0 h 5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9332" h="515551">
                <a:moveTo>
                  <a:pt x="82314" y="471503"/>
                </a:moveTo>
                <a:cubicBezTo>
                  <a:pt x="73614" y="471503"/>
                  <a:pt x="66477" y="478629"/>
                  <a:pt x="66477" y="487317"/>
                </a:cubicBezTo>
                <a:cubicBezTo>
                  <a:pt x="66477" y="496005"/>
                  <a:pt x="73614" y="503131"/>
                  <a:pt x="82314" y="503131"/>
                </a:cubicBezTo>
                <a:cubicBezTo>
                  <a:pt x="91015" y="503131"/>
                  <a:pt x="98152" y="496005"/>
                  <a:pt x="98152" y="487317"/>
                </a:cubicBezTo>
                <a:cubicBezTo>
                  <a:pt x="98152" y="478629"/>
                  <a:pt x="91015" y="471503"/>
                  <a:pt x="82314" y="471503"/>
                </a:cubicBezTo>
                <a:close/>
                <a:moveTo>
                  <a:pt x="519477" y="331502"/>
                </a:moveTo>
                <a:cubicBezTo>
                  <a:pt x="509015" y="331502"/>
                  <a:pt x="500607" y="339897"/>
                  <a:pt x="500607" y="350244"/>
                </a:cubicBezTo>
                <a:cubicBezTo>
                  <a:pt x="500607" y="360689"/>
                  <a:pt x="509015" y="369084"/>
                  <a:pt x="519477" y="369084"/>
                </a:cubicBezTo>
                <a:cubicBezTo>
                  <a:pt x="529841" y="369084"/>
                  <a:pt x="538250" y="360689"/>
                  <a:pt x="538250" y="350244"/>
                </a:cubicBezTo>
                <a:cubicBezTo>
                  <a:pt x="538250" y="339897"/>
                  <a:pt x="529841" y="331502"/>
                  <a:pt x="519477" y="331502"/>
                </a:cubicBezTo>
                <a:close/>
                <a:moveTo>
                  <a:pt x="33434" y="294911"/>
                </a:moveTo>
                <a:lnTo>
                  <a:pt x="33434" y="439093"/>
                </a:lnTo>
                <a:lnTo>
                  <a:pt x="131292" y="439093"/>
                </a:lnTo>
                <a:lnTo>
                  <a:pt x="131292" y="294911"/>
                </a:lnTo>
                <a:close/>
                <a:moveTo>
                  <a:pt x="20530" y="254106"/>
                </a:moveTo>
                <a:lnTo>
                  <a:pt x="144099" y="254106"/>
                </a:lnTo>
                <a:cubicBezTo>
                  <a:pt x="155439" y="254106"/>
                  <a:pt x="164629" y="263282"/>
                  <a:pt x="164629" y="274606"/>
                </a:cubicBezTo>
                <a:lnTo>
                  <a:pt x="164629" y="494345"/>
                </a:lnTo>
                <a:cubicBezTo>
                  <a:pt x="164629" y="505669"/>
                  <a:pt x="155439" y="514845"/>
                  <a:pt x="144099" y="514845"/>
                </a:cubicBezTo>
                <a:lnTo>
                  <a:pt x="20530" y="514845"/>
                </a:lnTo>
                <a:cubicBezTo>
                  <a:pt x="9189" y="514845"/>
                  <a:pt x="0" y="505669"/>
                  <a:pt x="0" y="494345"/>
                </a:cubicBezTo>
                <a:lnTo>
                  <a:pt x="0" y="274606"/>
                </a:lnTo>
                <a:cubicBezTo>
                  <a:pt x="0" y="263282"/>
                  <a:pt x="9189" y="254106"/>
                  <a:pt x="20530" y="254106"/>
                </a:cubicBezTo>
                <a:close/>
                <a:moveTo>
                  <a:pt x="320609" y="236041"/>
                </a:moveTo>
                <a:lnTo>
                  <a:pt x="323445" y="241020"/>
                </a:lnTo>
                <a:cubicBezTo>
                  <a:pt x="328041" y="249416"/>
                  <a:pt x="336843" y="254591"/>
                  <a:pt x="346427" y="254591"/>
                </a:cubicBezTo>
                <a:lnTo>
                  <a:pt x="347111" y="254591"/>
                </a:lnTo>
                <a:lnTo>
                  <a:pt x="347111" y="482650"/>
                </a:lnTo>
                <a:cubicBezTo>
                  <a:pt x="347111" y="500809"/>
                  <a:pt x="332344" y="515551"/>
                  <a:pt x="314154" y="515551"/>
                </a:cubicBezTo>
                <a:lnTo>
                  <a:pt x="192008" y="515551"/>
                </a:lnTo>
                <a:cubicBezTo>
                  <a:pt x="194062" y="509889"/>
                  <a:pt x="195431" y="503836"/>
                  <a:pt x="195431" y="497490"/>
                </a:cubicBezTo>
                <a:lnTo>
                  <a:pt x="195431" y="492120"/>
                </a:lnTo>
                <a:cubicBezTo>
                  <a:pt x="198462" y="494268"/>
                  <a:pt x="201983" y="495830"/>
                  <a:pt x="205993" y="495830"/>
                </a:cubicBezTo>
                <a:cubicBezTo>
                  <a:pt x="216359" y="495830"/>
                  <a:pt x="224867" y="487337"/>
                  <a:pt x="224867" y="476988"/>
                </a:cubicBezTo>
                <a:cubicBezTo>
                  <a:pt x="224867" y="466639"/>
                  <a:pt x="216359" y="458243"/>
                  <a:pt x="205993" y="458243"/>
                </a:cubicBezTo>
                <a:cubicBezTo>
                  <a:pt x="201983" y="458243"/>
                  <a:pt x="198462" y="459805"/>
                  <a:pt x="195431" y="461953"/>
                </a:cubicBezTo>
                <a:lnTo>
                  <a:pt x="195431" y="425343"/>
                </a:lnTo>
                <a:lnTo>
                  <a:pt x="301832" y="425343"/>
                </a:lnTo>
                <a:lnTo>
                  <a:pt x="301832" y="254786"/>
                </a:lnTo>
                <a:close/>
                <a:moveTo>
                  <a:pt x="97950" y="147552"/>
                </a:moveTo>
                <a:lnTo>
                  <a:pt x="244650" y="147552"/>
                </a:lnTo>
                <a:cubicBezTo>
                  <a:pt x="244552" y="148236"/>
                  <a:pt x="244259" y="148822"/>
                  <a:pt x="244161" y="149506"/>
                </a:cubicBezTo>
                <a:cubicBezTo>
                  <a:pt x="242987" y="159861"/>
                  <a:pt x="248269" y="170021"/>
                  <a:pt x="257462" y="175199"/>
                </a:cubicBezTo>
                <a:lnTo>
                  <a:pt x="262645" y="178032"/>
                </a:lnTo>
                <a:lnTo>
                  <a:pt x="241520" y="199231"/>
                </a:lnTo>
                <a:lnTo>
                  <a:pt x="110175" y="199231"/>
                </a:lnTo>
                <a:lnTo>
                  <a:pt x="110175" y="226585"/>
                </a:lnTo>
                <a:lnTo>
                  <a:pt x="64991" y="226585"/>
                </a:lnTo>
                <a:lnTo>
                  <a:pt x="64991" y="180475"/>
                </a:lnTo>
                <a:cubicBezTo>
                  <a:pt x="64991" y="162304"/>
                  <a:pt x="79759" y="147552"/>
                  <a:pt x="97950" y="147552"/>
                </a:cubicBezTo>
                <a:close/>
                <a:moveTo>
                  <a:pt x="378142" y="114881"/>
                </a:moveTo>
                <a:cubicBezTo>
                  <a:pt x="379608" y="114881"/>
                  <a:pt x="381074" y="115369"/>
                  <a:pt x="382247" y="116541"/>
                </a:cubicBezTo>
                <a:cubicBezTo>
                  <a:pt x="383713" y="118005"/>
                  <a:pt x="384299" y="120153"/>
                  <a:pt x="383615" y="122301"/>
                </a:cubicBezTo>
                <a:lnTo>
                  <a:pt x="351948" y="229981"/>
                </a:lnTo>
                <a:cubicBezTo>
                  <a:pt x="351362" y="232227"/>
                  <a:pt x="349407" y="233789"/>
                  <a:pt x="347061" y="234082"/>
                </a:cubicBezTo>
                <a:cubicBezTo>
                  <a:pt x="346866" y="234082"/>
                  <a:pt x="346573" y="234082"/>
                  <a:pt x="346377" y="234082"/>
                </a:cubicBezTo>
                <a:cubicBezTo>
                  <a:pt x="344325" y="234082"/>
                  <a:pt x="342370" y="232910"/>
                  <a:pt x="341295" y="231153"/>
                </a:cubicBezTo>
                <a:lnTo>
                  <a:pt x="325364" y="202256"/>
                </a:lnTo>
                <a:lnTo>
                  <a:pt x="248738" y="278891"/>
                </a:lnTo>
                <a:cubicBezTo>
                  <a:pt x="244731" y="282894"/>
                  <a:pt x="239453" y="284944"/>
                  <a:pt x="234176" y="284944"/>
                </a:cubicBezTo>
                <a:cubicBezTo>
                  <a:pt x="228996" y="284944"/>
                  <a:pt x="223718" y="282894"/>
                  <a:pt x="219711" y="278891"/>
                </a:cubicBezTo>
                <a:cubicBezTo>
                  <a:pt x="211696" y="270886"/>
                  <a:pt x="211696" y="257902"/>
                  <a:pt x="219711" y="249897"/>
                </a:cubicBezTo>
                <a:lnTo>
                  <a:pt x="296434" y="173261"/>
                </a:lnTo>
                <a:lnTo>
                  <a:pt x="267504" y="157348"/>
                </a:lnTo>
                <a:cubicBezTo>
                  <a:pt x="265451" y="156177"/>
                  <a:pt x="264278" y="153931"/>
                  <a:pt x="264572" y="151686"/>
                </a:cubicBezTo>
                <a:cubicBezTo>
                  <a:pt x="264767" y="149343"/>
                  <a:pt x="266429" y="147390"/>
                  <a:pt x="268677" y="146707"/>
                </a:cubicBezTo>
                <a:lnTo>
                  <a:pt x="376480" y="115077"/>
                </a:lnTo>
                <a:cubicBezTo>
                  <a:pt x="376969" y="114881"/>
                  <a:pt x="377555" y="114881"/>
                  <a:pt x="378142" y="114881"/>
                </a:cubicBezTo>
                <a:close/>
                <a:moveTo>
                  <a:pt x="183816" y="0"/>
                </a:moveTo>
                <a:lnTo>
                  <a:pt x="549103" y="0"/>
                </a:lnTo>
                <a:cubicBezTo>
                  <a:pt x="582346" y="0"/>
                  <a:pt x="609332" y="26942"/>
                  <a:pt x="609332" y="60228"/>
                </a:cubicBezTo>
                <a:lnTo>
                  <a:pt x="609332" y="338237"/>
                </a:lnTo>
                <a:cubicBezTo>
                  <a:pt x="609332" y="371427"/>
                  <a:pt x="582346" y="398466"/>
                  <a:pt x="549103" y="398466"/>
                </a:cubicBezTo>
                <a:lnTo>
                  <a:pt x="421702" y="398466"/>
                </a:lnTo>
                <a:lnTo>
                  <a:pt x="421702" y="439074"/>
                </a:lnTo>
                <a:lnTo>
                  <a:pt x="477727" y="439074"/>
                </a:lnTo>
                <a:cubicBezTo>
                  <a:pt x="490340" y="439074"/>
                  <a:pt x="500607" y="449324"/>
                  <a:pt x="500607" y="461916"/>
                </a:cubicBezTo>
                <a:lnTo>
                  <a:pt x="500607" y="491201"/>
                </a:lnTo>
                <a:cubicBezTo>
                  <a:pt x="500607" y="503891"/>
                  <a:pt x="490340" y="514140"/>
                  <a:pt x="477727" y="514140"/>
                </a:cubicBezTo>
                <a:lnTo>
                  <a:pt x="369099" y="514140"/>
                </a:lnTo>
                <a:cubicBezTo>
                  <a:pt x="374086" y="505452"/>
                  <a:pt x="377117" y="495691"/>
                  <a:pt x="377606" y="485148"/>
                </a:cubicBezTo>
                <a:cubicBezTo>
                  <a:pt x="377606" y="484270"/>
                  <a:pt x="377801" y="384409"/>
                  <a:pt x="377801" y="384409"/>
                </a:cubicBezTo>
                <a:lnTo>
                  <a:pt x="377801" y="309343"/>
                </a:lnTo>
                <a:lnTo>
                  <a:pt x="534143" y="309343"/>
                </a:lnTo>
                <a:cubicBezTo>
                  <a:pt x="546756" y="309343"/>
                  <a:pt x="557023" y="299094"/>
                  <a:pt x="557023" y="286404"/>
                </a:cubicBezTo>
                <a:lnTo>
                  <a:pt x="557023" y="71064"/>
                </a:lnTo>
                <a:cubicBezTo>
                  <a:pt x="557023" y="58374"/>
                  <a:pt x="546756" y="48222"/>
                  <a:pt x="534143" y="48222"/>
                </a:cubicBezTo>
                <a:lnTo>
                  <a:pt x="198775" y="48222"/>
                </a:lnTo>
                <a:cubicBezTo>
                  <a:pt x="186065" y="48222"/>
                  <a:pt x="175798" y="58374"/>
                  <a:pt x="175798" y="71064"/>
                </a:cubicBezTo>
                <a:lnTo>
                  <a:pt x="175798" y="116846"/>
                </a:lnTo>
                <a:lnTo>
                  <a:pt x="123489" y="116846"/>
                </a:lnTo>
                <a:lnTo>
                  <a:pt x="123489" y="60228"/>
                </a:lnTo>
                <a:cubicBezTo>
                  <a:pt x="123489" y="26942"/>
                  <a:pt x="150475" y="0"/>
                  <a:pt x="183816" y="0"/>
                </a:cubicBezTo>
                <a:close/>
              </a:path>
            </a:pathLst>
          </a:custGeom>
          <a:solidFill>
            <a:srgbClr val="DADCE0"/>
          </a:solidFill>
          <a:ln>
            <a:noFill/>
          </a:ln>
        </p:spPr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F9F0FB59-AD3A-4639-B959-73678DED3E9B}"/>
              </a:ext>
            </a:extLst>
          </p:cNvPr>
          <p:cNvSpPr/>
          <p:nvPr/>
        </p:nvSpPr>
        <p:spPr>
          <a:xfrm>
            <a:off x="5689453" y="6724267"/>
            <a:ext cx="813094" cy="491631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7ED77D5E-8BFB-4DAE-A5F9-248E95E5119E}"/>
              </a:ext>
            </a:extLst>
          </p:cNvPr>
          <p:cNvSpPr/>
          <p:nvPr/>
        </p:nvSpPr>
        <p:spPr>
          <a:xfrm>
            <a:off x="5689453" y="6632827"/>
            <a:ext cx="813094" cy="491631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7CEE267-F340-47C8-BBA4-BAC988F85FB9}"/>
              </a:ext>
            </a:extLst>
          </p:cNvPr>
          <p:cNvSpPr/>
          <p:nvPr/>
        </p:nvSpPr>
        <p:spPr>
          <a:xfrm>
            <a:off x="1153007" y="697607"/>
            <a:ext cx="1898167" cy="45719"/>
          </a:xfrm>
          <a:prstGeom prst="rect">
            <a:avLst/>
          </a:prstGeom>
          <a:solidFill>
            <a:srgbClr val="ED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 Light"/>
              <a:cs typeface="+mn-cs"/>
            </a:endParaRPr>
          </a:p>
        </p:txBody>
      </p:sp>
      <p:sp>
        <p:nvSpPr>
          <p:cNvPr id="17" name="文本框 45" descr="演讲人">
            <a:extLst>
              <a:ext uri="{FF2B5EF4-FFF2-40B4-BE49-F238E27FC236}">
                <a16:creationId xmlns:a16="http://schemas.microsoft.com/office/drawing/2014/main" id="{5EE69778-12A1-48D2-8D2C-4E6CA78DC2D2}"/>
              </a:ext>
            </a:extLst>
          </p:cNvPr>
          <p:cNvSpPr txBox="1"/>
          <p:nvPr/>
        </p:nvSpPr>
        <p:spPr>
          <a:xfrm>
            <a:off x="6081823" y="3739340"/>
            <a:ext cx="270510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2D2D2D"/>
                </a:solidFill>
                <a:latin typeface="微软雅黑 Light"/>
                <a:ea typeface="微软雅黑 Light"/>
              </a:rPr>
              <a:t>吃我一锤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D2D2D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0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CB5234-22A1-49FD-BB7C-23DE01954AC1}"/>
              </a:ext>
            </a:extLst>
          </p:cNvPr>
          <p:cNvSpPr txBox="1"/>
          <p:nvPr/>
        </p:nvSpPr>
        <p:spPr>
          <a:xfrm>
            <a:off x="801278" y="1498862"/>
            <a:ext cx="9304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认证机制：</a:t>
            </a:r>
          </a:p>
          <a:p>
            <a:r>
              <a:rPr lang="en-US" altLang="zh-CN" sz="2800" dirty="0"/>
              <a:t>Token Auth</a:t>
            </a:r>
            <a:endParaRPr lang="zh-CN" altLang="zh-CN" sz="2800" dirty="0"/>
          </a:p>
          <a:p>
            <a:r>
              <a:rPr lang="zh-CN" altLang="zh-CN" sz="2800" dirty="0"/>
              <a:t>在用户登陆时在客户端生成</a:t>
            </a:r>
            <a:r>
              <a:rPr lang="en-US" altLang="zh-CN" sz="2800" dirty="0"/>
              <a:t>token</a:t>
            </a:r>
            <a:r>
              <a:rPr lang="zh-CN" altLang="zh-CN" sz="2800" dirty="0"/>
              <a:t>服务器端也会生成一个</a:t>
            </a:r>
            <a:r>
              <a:rPr lang="en-US" altLang="zh-CN" sz="2800" dirty="0"/>
              <a:t>session</a:t>
            </a:r>
            <a:r>
              <a:rPr lang="zh-CN" altLang="zh-CN" sz="2800" dirty="0"/>
              <a:t>与之对应，将</a:t>
            </a:r>
            <a:r>
              <a:rPr lang="en-US" altLang="zh-CN" sz="2800" dirty="0"/>
              <a:t>token</a:t>
            </a:r>
            <a:r>
              <a:rPr lang="zh-CN" altLang="zh-CN" sz="2800" dirty="0"/>
              <a:t>存储起来，退出登录时将其删除，用户进行预订，收藏，评论操作时，将向服务器发送改</a:t>
            </a:r>
            <a:r>
              <a:rPr lang="en-US" altLang="zh-CN" sz="2800" dirty="0"/>
              <a:t>token</a:t>
            </a:r>
            <a:r>
              <a:rPr lang="zh-CN" altLang="zh-CN" sz="2800" dirty="0"/>
              <a:t>与服务器端进行匹配认证。认证通过才能进行该操作。</a:t>
            </a:r>
          </a:p>
          <a:p>
            <a:r>
              <a:rPr lang="en-US" altLang="zh-CN" sz="2800" dirty="0"/>
              <a:t>http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07C5A5-C7FB-4DA9-B2CB-0CFDC124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3" y="5012850"/>
            <a:ext cx="87439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BB516-31DD-4649-B197-224130C7E29D}"/>
              </a:ext>
            </a:extLst>
          </p:cNvPr>
          <p:cNvSpPr txBox="1"/>
          <p:nvPr/>
        </p:nvSpPr>
        <p:spPr>
          <a:xfrm>
            <a:off x="395926" y="1310326"/>
            <a:ext cx="1104821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接口描述：</a:t>
            </a:r>
          </a:p>
          <a:p>
            <a:r>
              <a:rPr lang="zh-CN" altLang="zh-CN" sz="2800" dirty="0"/>
              <a:t>获取最热</a:t>
            </a:r>
            <a:r>
              <a:rPr lang="en-US" altLang="zh-CN" sz="2800" dirty="0"/>
              <a:t>10</a:t>
            </a:r>
            <a:r>
              <a:rPr lang="zh-CN" altLang="zh-CN" sz="2800" dirty="0"/>
              <a:t>样菜品</a:t>
            </a:r>
          </a:p>
          <a:p>
            <a:r>
              <a:rPr lang="zh-CN" altLang="zh-CN" sz="2800" dirty="0"/>
              <a:t>请求头</a:t>
            </a:r>
          </a:p>
          <a:p>
            <a:r>
              <a:rPr lang="en-US" altLang="zh-CN" sz="2800" dirty="0"/>
              <a:t>header: {</a:t>
            </a:r>
            <a:endParaRPr lang="zh-CN" altLang="zh-CN" sz="2800" dirty="0"/>
          </a:p>
          <a:p>
            <a:r>
              <a:rPr lang="en-US" altLang="zh-CN" sz="2800" dirty="0"/>
              <a:t>        'content-type': 'application/json'</a:t>
            </a:r>
            <a:endParaRPr lang="zh-CN" altLang="zh-CN" sz="2800" dirty="0"/>
          </a:p>
          <a:p>
            <a:r>
              <a:rPr lang="en-US" altLang="zh-CN" sz="2800" dirty="0"/>
              <a:t>      },</a:t>
            </a:r>
            <a:endParaRPr lang="zh-CN" altLang="zh-CN" sz="2800" dirty="0"/>
          </a:p>
          <a:p>
            <a:r>
              <a:rPr lang="zh-CN" altLang="zh-CN" sz="2800" dirty="0"/>
              <a:t>响应成功参数：</a:t>
            </a:r>
          </a:p>
          <a:p>
            <a:r>
              <a:rPr lang="en-US" altLang="zh-CN" sz="2800" dirty="0"/>
              <a:t>Data      json   </a:t>
            </a:r>
            <a:endParaRPr lang="zh-CN" altLang="zh-CN" sz="2800" dirty="0"/>
          </a:p>
          <a:p>
            <a:r>
              <a:rPr lang="zh-CN" altLang="zh-CN" sz="2800" dirty="0"/>
              <a:t>响应失败参数：</a:t>
            </a:r>
          </a:p>
          <a:p>
            <a:r>
              <a:rPr lang="en-US" altLang="zh-CN" sz="2800" dirty="0"/>
              <a:t>Message   string   </a:t>
            </a:r>
            <a:r>
              <a:rPr lang="zh-CN" altLang="zh-CN" sz="2800" dirty="0"/>
              <a:t>网络出现问题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星形: 八角 2">
            <a:extLst>
              <a:ext uri="{FF2B5EF4-FFF2-40B4-BE49-F238E27FC236}">
                <a16:creationId xmlns:a16="http://schemas.microsoft.com/office/drawing/2014/main" id="{C5A28C1B-A518-4585-A7B7-AAF28ACFE966}"/>
              </a:ext>
            </a:extLst>
          </p:cNvPr>
          <p:cNvSpPr/>
          <p:nvPr/>
        </p:nvSpPr>
        <p:spPr>
          <a:xfrm>
            <a:off x="6072358" y="947781"/>
            <a:ext cx="1066800" cy="1066800"/>
          </a:xfrm>
          <a:prstGeom prst="star8">
            <a:avLst>
              <a:gd name="adj" fmla="val 45032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黑体"/>
              <a:cs typeface="+mn-cs"/>
            </a:endParaRPr>
          </a:p>
        </p:txBody>
      </p:sp>
      <p:sp>
        <p:nvSpPr>
          <p:cNvPr id="7" name="星形: 八角 6">
            <a:extLst>
              <a:ext uri="{FF2B5EF4-FFF2-40B4-BE49-F238E27FC236}">
                <a16:creationId xmlns:a16="http://schemas.microsoft.com/office/drawing/2014/main" id="{8BEA467E-A744-4C92-970C-2DD6F9F3B042}"/>
              </a:ext>
            </a:extLst>
          </p:cNvPr>
          <p:cNvSpPr/>
          <p:nvPr/>
        </p:nvSpPr>
        <p:spPr>
          <a:xfrm>
            <a:off x="6072359" y="2895600"/>
            <a:ext cx="1066800" cy="1066800"/>
          </a:xfrm>
          <a:prstGeom prst="star8">
            <a:avLst>
              <a:gd name="adj" fmla="val 45032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黑体"/>
              <a:cs typeface="+mn-cs"/>
            </a:endParaRPr>
          </a:p>
        </p:txBody>
      </p:sp>
      <p:sp>
        <p:nvSpPr>
          <p:cNvPr id="8" name="星形: 八角 7">
            <a:extLst>
              <a:ext uri="{FF2B5EF4-FFF2-40B4-BE49-F238E27FC236}">
                <a16:creationId xmlns:a16="http://schemas.microsoft.com/office/drawing/2014/main" id="{9DFD5532-5AE9-4744-9080-23F5D2BE055D}"/>
              </a:ext>
            </a:extLst>
          </p:cNvPr>
          <p:cNvSpPr/>
          <p:nvPr/>
        </p:nvSpPr>
        <p:spPr>
          <a:xfrm>
            <a:off x="6096000" y="4831708"/>
            <a:ext cx="1066800" cy="1066800"/>
          </a:xfrm>
          <a:prstGeom prst="star8">
            <a:avLst>
              <a:gd name="adj" fmla="val 45032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黑体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BC552C6-29A2-4F6D-854C-683172074579}"/>
              </a:ext>
            </a:extLst>
          </p:cNvPr>
          <p:cNvCxnSpPr>
            <a:cxnSpLocks/>
          </p:cNvCxnSpPr>
          <p:nvPr/>
        </p:nvCxnSpPr>
        <p:spPr>
          <a:xfrm>
            <a:off x="6579761" y="60248"/>
            <a:ext cx="0" cy="96012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C24173-1264-40EA-AB0A-5DAE8E8E2BBE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605759" y="2026920"/>
            <a:ext cx="3472" cy="8686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78B8EE-6001-46C4-B4D4-28C631F7D99A}"/>
              </a:ext>
            </a:extLst>
          </p:cNvPr>
          <p:cNvCxnSpPr>
            <a:cxnSpLocks/>
          </p:cNvCxnSpPr>
          <p:nvPr/>
        </p:nvCxnSpPr>
        <p:spPr>
          <a:xfrm flipH="1">
            <a:off x="6624985" y="3962400"/>
            <a:ext cx="3472" cy="8686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E5DD70-954F-4D3E-8DA4-96D00A552D2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629400" y="5898508"/>
            <a:ext cx="0" cy="96012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>
            <a:extLst>
              <a:ext uri="{FF2B5EF4-FFF2-40B4-BE49-F238E27FC236}">
                <a16:creationId xmlns:a16="http://schemas.microsoft.com/office/drawing/2014/main" id="{95B8C26C-FCE0-409C-8C4E-3E865C17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959" y="1188794"/>
            <a:ext cx="754921" cy="754921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199F06A-566C-428B-BA71-F266E266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54" y="3124274"/>
            <a:ext cx="754921" cy="754921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F9A368F6-A141-4132-95CE-0FEAA8E0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298" y="5142959"/>
            <a:ext cx="754921" cy="75492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881F23-6079-48A9-83ED-58C2728188FF}"/>
              </a:ext>
            </a:extLst>
          </p:cNvPr>
          <p:cNvGrpSpPr/>
          <p:nvPr/>
        </p:nvGrpSpPr>
        <p:grpSpPr>
          <a:xfrm>
            <a:off x="7162800" y="1188794"/>
            <a:ext cx="3239930" cy="707887"/>
            <a:chOff x="2478070" y="938522"/>
            <a:chExt cx="4157811" cy="572448"/>
          </a:xfrm>
        </p:grpSpPr>
        <p:sp>
          <p:nvSpPr>
            <p:cNvPr id="22" name="文本框 21" descr="章节序号1">
              <a:extLst>
                <a:ext uri="{FF2B5EF4-FFF2-40B4-BE49-F238E27FC236}">
                  <a16:creationId xmlns:a16="http://schemas.microsoft.com/office/drawing/2014/main" id="{821A2AF7-ECCC-4ADF-B729-3DBBBB18E055}"/>
                </a:ext>
              </a:extLst>
            </p:cNvPr>
            <p:cNvSpPr txBox="1"/>
            <p:nvPr/>
          </p:nvSpPr>
          <p:spPr>
            <a:xfrm>
              <a:off x="2478070" y="938522"/>
              <a:ext cx="1336211" cy="472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3" name="文本框 22" descr="章节标题1">
              <a:extLst>
                <a:ext uri="{FF2B5EF4-FFF2-40B4-BE49-F238E27FC236}">
                  <a16:creationId xmlns:a16="http://schemas.microsoft.com/office/drawing/2014/main" id="{4406F4A1-2B5F-4E49-A65D-1464DA99FE74}"/>
                </a:ext>
              </a:extLst>
            </p:cNvPr>
            <p:cNvSpPr txBox="1"/>
            <p:nvPr/>
          </p:nvSpPr>
          <p:spPr>
            <a:xfrm>
              <a:off x="2861267" y="938522"/>
              <a:ext cx="3774614" cy="57244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34979"/>
                  </a:solidFill>
                  <a:effectLst/>
                  <a:uLnTx/>
                  <a:uFillTx/>
                  <a:latin typeface="Segoe UI"/>
                  <a:ea typeface="黑体"/>
                  <a:cs typeface="+mn-cs"/>
                </a:rPr>
                <a:t>Utility Tree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Segoe UI"/>
                <a:ea typeface="黑体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0E78E06-101C-406D-9760-741F9634DD65}"/>
              </a:ext>
            </a:extLst>
          </p:cNvPr>
          <p:cNvGrpSpPr/>
          <p:nvPr/>
        </p:nvGrpSpPr>
        <p:grpSpPr>
          <a:xfrm>
            <a:off x="7462870" y="3124274"/>
            <a:ext cx="4262334" cy="1246250"/>
            <a:chOff x="2223512" y="812842"/>
            <a:chExt cx="7432069" cy="1403463"/>
          </a:xfrm>
        </p:grpSpPr>
        <p:sp>
          <p:nvSpPr>
            <p:cNvPr id="26" name="文本框 25" descr="章节序号2">
              <a:extLst>
                <a:ext uri="{FF2B5EF4-FFF2-40B4-BE49-F238E27FC236}">
                  <a16:creationId xmlns:a16="http://schemas.microsoft.com/office/drawing/2014/main" id="{69C3EDAE-3CAE-412A-A9D2-BF341A4B82C6}"/>
                </a:ext>
              </a:extLst>
            </p:cNvPr>
            <p:cNvSpPr txBox="1"/>
            <p:nvPr/>
          </p:nvSpPr>
          <p:spPr>
            <a:xfrm>
              <a:off x="2415297" y="812842"/>
              <a:ext cx="2265419" cy="58477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endParaRPr>
            </a:p>
          </p:txBody>
        </p:sp>
        <p:sp>
          <p:nvSpPr>
            <p:cNvPr id="27" name="文本框 26" descr="章节标题2">
              <a:extLst>
                <a:ext uri="{FF2B5EF4-FFF2-40B4-BE49-F238E27FC236}">
                  <a16:creationId xmlns:a16="http://schemas.microsoft.com/office/drawing/2014/main" id="{7AD64CEA-5178-4877-903B-E5001086A608}"/>
                </a:ext>
              </a:extLst>
            </p:cNvPr>
            <p:cNvSpPr txBox="1"/>
            <p:nvPr/>
          </p:nvSpPr>
          <p:spPr>
            <a:xfrm>
              <a:off x="2223512" y="892866"/>
              <a:ext cx="7432069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b="1" dirty="0">
                  <a:solidFill>
                    <a:srgbClr val="234979"/>
                  </a:solidFill>
                  <a:latin typeface="Segoe UI"/>
                  <a:ea typeface="黑体"/>
                </a:rPr>
                <a:t>软件体系结构描述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Segoe UI"/>
                <a:ea typeface="黑体"/>
                <a:cs typeface="+mn-cs"/>
              </a:endParaRPr>
            </a:p>
          </p:txBody>
        </p:sp>
      </p:grpSp>
      <p:sp>
        <p:nvSpPr>
          <p:cNvPr id="30" name="文本框 29" descr="章节序号3">
            <a:extLst>
              <a:ext uri="{FF2B5EF4-FFF2-40B4-BE49-F238E27FC236}">
                <a16:creationId xmlns:a16="http://schemas.microsoft.com/office/drawing/2014/main" id="{DEA4E524-F2BF-4C28-A810-5C7EF7AD1A32}"/>
              </a:ext>
            </a:extLst>
          </p:cNvPr>
          <p:cNvSpPr txBox="1"/>
          <p:nvPr/>
        </p:nvSpPr>
        <p:spPr>
          <a:xfrm>
            <a:off x="7462873" y="5011165"/>
            <a:ext cx="4262331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rgbClr val="234979"/>
                </a:solidFill>
              </a:rPr>
              <a:t>软件体系结构风格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F7CDA1-D879-4007-B674-9A67AA1020BA}"/>
              </a:ext>
            </a:extLst>
          </p:cNvPr>
          <p:cNvSpPr txBox="1"/>
          <p:nvPr/>
        </p:nvSpPr>
        <p:spPr>
          <a:xfrm>
            <a:off x="676997" y="2800201"/>
            <a:ext cx="4421546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5400" b="1" i="0" u="none" strike="noStrike" kern="1200" cap="none" spc="600" normalizeH="0" baseline="0" noProof="0" dirty="0">
              <a:ln>
                <a:noFill/>
              </a:ln>
              <a:solidFill>
                <a:srgbClr val="23497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600" normalizeH="0" baseline="0" noProof="0" dirty="0">
                <a:ln>
                  <a:noFill/>
                </a:ln>
                <a:solidFill>
                  <a:srgbClr val="234979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803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B3EBCC-625E-4C7E-BCCB-AEDBC40BD47A}"/>
              </a:ext>
            </a:extLst>
          </p:cNvPr>
          <p:cNvSpPr txBox="1"/>
          <p:nvPr/>
        </p:nvSpPr>
        <p:spPr>
          <a:xfrm>
            <a:off x="395925" y="188535"/>
            <a:ext cx="123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34979"/>
                </a:solidFill>
              </a:rPr>
              <a:t>ASRS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90AFA-85C2-47D0-B8C2-53904702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55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726E7-325F-4AFF-89C8-157CD020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1262062"/>
            <a:ext cx="8351559" cy="5072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4FB8FD-8367-4B93-A3C3-FA396CC39C18}"/>
              </a:ext>
            </a:extLst>
          </p:cNvPr>
          <p:cNvSpPr txBox="1"/>
          <p:nvPr/>
        </p:nvSpPr>
        <p:spPr>
          <a:xfrm>
            <a:off x="292230" y="153856"/>
            <a:ext cx="55900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34979"/>
                </a:solidFill>
              </a:rPr>
              <a:t>Component &amp; Connector Views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D204DB-7D17-4EFA-AEE0-F5320FF8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96" y="2000249"/>
            <a:ext cx="8663233" cy="4221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4A7110-6F65-4DC8-B320-F81F43F3BD5E}"/>
              </a:ext>
            </a:extLst>
          </p:cNvPr>
          <p:cNvSpPr txBox="1"/>
          <p:nvPr/>
        </p:nvSpPr>
        <p:spPr>
          <a:xfrm>
            <a:off x="292230" y="153856"/>
            <a:ext cx="2545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34979"/>
                </a:solidFill>
              </a:rPr>
              <a:t>Module Views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32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E2A86D-0653-4C3F-8E0C-C49087D4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5" y="1909762"/>
            <a:ext cx="8436989" cy="42647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435D5B-D7CC-41FD-8C00-3AEE110F7790}"/>
              </a:ext>
            </a:extLst>
          </p:cNvPr>
          <p:cNvSpPr txBox="1"/>
          <p:nvPr/>
        </p:nvSpPr>
        <p:spPr>
          <a:xfrm>
            <a:off x="292230" y="153856"/>
            <a:ext cx="31108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34979"/>
                </a:solidFill>
              </a:rPr>
              <a:t>Allocation Views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86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4B57EB-B3CF-4544-96DE-12F31FDFC943}"/>
              </a:ext>
            </a:extLst>
          </p:cNvPr>
          <p:cNvSpPr txBox="1"/>
          <p:nvPr/>
        </p:nvSpPr>
        <p:spPr>
          <a:xfrm>
            <a:off x="358218" y="207389"/>
            <a:ext cx="238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34979"/>
                </a:solidFill>
              </a:rPr>
              <a:t>管道</a:t>
            </a:r>
            <a:r>
              <a:rPr lang="en-US" altLang="zh-CN" sz="2800" b="1" dirty="0">
                <a:solidFill>
                  <a:srgbClr val="234979"/>
                </a:solidFill>
              </a:rPr>
              <a:t>-</a:t>
            </a:r>
            <a:r>
              <a:rPr lang="zh-CN" altLang="en-US" sz="2800" b="1" dirty="0">
                <a:solidFill>
                  <a:srgbClr val="234979"/>
                </a:solidFill>
              </a:rPr>
              <a:t>过滤器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1C546-DB43-4237-BB44-32B99E8505D9}"/>
              </a:ext>
            </a:extLst>
          </p:cNvPr>
          <p:cNvSpPr txBox="1"/>
          <p:nvPr/>
        </p:nvSpPr>
        <p:spPr>
          <a:xfrm>
            <a:off x="499621" y="1470581"/>
            <a:ext cx="91722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n-ea"/>
              </a:rPr>
              <a:t>构件：过滤器，数据处理流</a:t>
            </a:r>
          </a:p>
          <a:p>
            <a:r>
              <a:rPr lang="zh-CN" altLang="zh-CN" sz="2000" dirty="0">
                <a:latin typeface="+mn-ea"/>
              </a:rPr>
              <a:t>每个过滤器封装一个处理步骤，在菜品搜索处理业务中，通过按名查询在数据库中取出图片的</a:t>
            </a:r>
            <a:r>
              <a:rPr lang="en-US" altLang="zh-CN" sz="2000" dirty="0" err="1">
                <a:latin typeface="+mn-ea"/>
              </a:rPr>
              <a:t>url</a:t>
            </a:r>
            <a:r>
              <a:rPr lang="zh-CN" altLang="zh-CN" sz="2000" dirty="0">
                <a:latin typeface="+mn-ea"/>
              </a:rPr>
              <a:t>，通过</a:t>
            </a:r>
            <a:r>
              <a:rPr lang="en-US" altLang="zh-CN" sz="2000" dirty="0">
                <a:latin typeface="+mn-ea"/>
              </a:rPr>
              <a:t>fetch</a:t>
            </a:r>
            <a:r>
              <a:rPr lang="zh-CN" altLang="zh-CN" sz="2000" dirty="0">
                <a:latin typeface="+mn-ea"/>
              </a:rPr>
              <a:t>模块将图片从服务器传送到本地，然后反馈到去客户端。在发布菜品业务中，通过</a:t>
            </a:r>
            <a:r>
              <a:rPr lang="en-US" altLang="zh-CN" sz="2000" dirty="0">
                <a:latin typeface="+mn-ea"/>
              </a:rPr>
              <a:t>copy</a:t>
            </a:r>
            <a:r>
              <a:rPr lang="zh-CN" altLang="zh-CN" sz="2000" dirty="0">
                <a:latin typeface="+mn-ea"/>
              </a:rPr>
              <a:t>模块将图片文件同步到远程，在数据库中存</a:t>
            </a:r>
            <a:r>
              <a:rPr lang="en-US" altLang="zh-CN" sz="2000" dirty="0" err="1">
                <a:latin typeface="+mn-ea"/>
              </a:rPr>
              <a:t>url</a:t>
            </a:r>
            <a:r>
              <a:rPr lang="zh-CN" altLang="zh-CN" sz="2000" dirty="0">
                <a:latin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68D328-3A5A-4815-9DF0-D019FA4B2628}"/>
              </a:ext>
            </a:extLst>
          </p:cNvPr>
          <p:cNvSpPr txBox="1"/>
          <p:nvPr/>
        </p:nvSpPr>
        <p:spPr>
          <a:xfrm>
            <a:off x="499621" y="3071019"/>
            <a:ext cx="164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上传图片流程：</a:t>
            </a:r>
          </a:p>
          <a:p>
            <a:endParaRPr lang="zh-CN" altLang="en-US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4B8F523-DE38-4575-A6BA-46C91A61C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3650838"/>
            <a:ext cx="9732554" cy="333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6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6C1C69-5160-4475-A0DF-83EB3968BDDF}"/>
              </a:ext>
            </a:extLst>
          </p:cNvPr>
          <p:cNvSpPr txBox="1"/>
          <p:nvPr/>
        </p:nvSpPr>
        <p:spPr>
          <a:xfrm>
            <a:off x="405353" y="1555423"/>
            <a:ext cx="106899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优点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lvl="0"/>
            <a:r>
              <a:rPr lang="en-US" altLang="zh-CN" sz="2800" dirty="0"/>
              <a:t>1.</a:t>
            </a:r>
            <a:r>
              <a:rPr lang="zh-CN" altLang="zh-CN" sz="2800" dirty="0"/>
              <a:t>使得软件具有良好的隐蔽性和高内聚、低耦合的特点；</a:t>
            </a:r>
          </a:p>
          <a:p>
            <a:pPr lvl="0"/>
            <a:r>
              <a:rPr lang="en-US" altLang="zh-CN" sz="2800" dirty="0"/>
              <a:t>2.</a:t>
            </a:r>
            <a:r>
              <a:rPr lang="zh-CN" altLang="zh-CN" sz="2800" dirty="0"/>
              <a:t>支持软件重用。主要提供适合在两个过滤器之间传送的数据，任何两个过滤器都可以被连接起来；</a:t>
            </a:r>
          </a:p>
          <a:p>
            <a:pPr lvl="0"/>
            <a:r>
              <a:rPr lang="en-US" altLang="zh-CN" sz="2800" dirty="0"/>
              <a:t>3.</a:t>
            </a:r>
            <a:r>
              <a:rPr lang="zh-CN" altLang="zh-CN" sz="2800" dirty="0"/>
              <a:t>系统维护简单。新的过滤器可以添加到系统中来，旧的过滤器可以直接被替换；</a:t>
            </a:r>
          </a:p>
          <a:p>
            <a:pPr lvl="0"/>
            <a:r>
              <a:rPr lang="en-US" altLang="zh-CN" sz="2800" dirty="0"/>
              <a:t>4.</a:t>
            </a:r>
            <a:r>
              <a:rPr lang="zh-CN" altLang="zh-CN" sz="2800" dirty="0"/>
              <a:t>支持并行执行。每个过滤器都是单独执行；</a:t>
            </a:r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95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5F4A3D-F689-4500-B571-802C6AF9B3A4}"/>
              </a:ext>
            </a:extLst>
          </p:cNvPr>
          <p:cNvSpPr txBox="1"/>
          <p:nvPr/>
        </p:nvSpPr>
        <p:spPr>
          <a:xfrm>
            <a:off x="405352" y="160256"/>
            <a:ext cx="507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34979"/>
                </a:solidFill>
              </a:rPr>
              <a:t>软件体系结构风格</a:t>
            </a:r>
            <a:r>
              <a:rPr lang="en-US" altLang="zh-CN" sz="2800" b="1" dirty="0">
                <a:solidFill>
                  <a:srgbClr val="234979"/>
                </a:solidFill>
              </a:rPr>
              <a:t>Restful</a:t>
            </a:r>
            <a:r>
              <a:rPr lang="zh-CN" altLang="en-US" sz="2800" b="1" dirty="0">
                <a:solidFill>
                  <a:srgbClr val="234979"/>
                </a:solidFill>
              </a:rPr>
              <a:t>风格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8F2419-1DC8-47F1-A4E8-C3FE64B4FAD9}"/>
              </a:ext>
            </a:extLst>
          </p:cNvPr>
          <p:cNvSpPr txBox="1"/>
          <p:nvPr/>
        </p:nvSpPr>
        <p:spPr>
          <a:xfrm>
            <a:off x="254524" y="1319753"/>
            <a:ext cx="117835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资源：以</a:t>
            </a:r>
            <a:r>
              <a:rPr lang="en-US" altLang="zh-CN" sz="2800" dirty="0"/>
              <a:t>json</a:t>
            </a:r>
            <a:r>
              <a:rPr lang="zh-CN" altLang="zh-CN" sz="2800" dirty="0"/>
              <a:t>为载体，面向用户的一组数据集。</a:t>
            </a:r>
          </a:p>
          <a:p>
            <a:r>
              <a:rPr lang="zh-CN" altLang="zh-CN" sz="2800" dirty="0"/>
              <a:t>统一接口：</a:t>
            </a:r>
          </a:p>
          <a:p>
            <a:r>
              <a:rPr lang="en-US" altLang="zh-CN" sz="2800" dirty="0"/>
              <a:t> .GET:</a:t>
            </a:r>
            <a:r>
              <a:rPr lang="zh-CN" altLang="zh-CN" sz="2800" dirty="0"/>
              <a:t>从服务器获取资源。</a:t>
            </a:r>
          </a:p>
          <a:p>
            <a:r>
              <a:rPr lang="en-US" altLang="zh-CN" sz="2800" dirty="0"/>
              <a:t> .POST</a:t>
            </a:r>
            <a:r>
              <a:rPr lang="zh-CN" altLang="zh-CN" sz="2800" dirty="0"/>
              <a:t>：在服务器新建一个资源。</a:t>
            </a:r>
          </a:p>
          <a:p>
            <a:r>
              <a:rPr lang="en-US" altLang="zh-CN" sz="2800" dirty="0"/>
              <a:t> .PUT</a:t>
            </a:r>
            <a:r>
              <a:rPr lang="zh-CN" altLang="zh-CN" sz="2800" dirty="0"/>
              <a:t>：在服务器更新资源。</a:t>
            </a:r>
          </a:p>
          <a:p>
            <a:r>
              <a:rPr lang="en-US" altLang="zh-CN" sz="2800" dirty="0"/>
              <a:t> .PATCH</a:t>
            </a:r>
            <a:r>
              <a:rPr lang="zh-CN" altLang="zh-CN" sz="2800" dirty="0"/>
              <a:t>：在服务器更新资源。</a:t>
            </a:r>
          </a:p>
          <a:p>
            <a:r>
              <a:rPr lang="en-US" altLang="zh-CN" sz="2800" dirty="0"/>
              <a:t> .DELETE</a:t>
            </a:r>
            <a:r>
              <a:rPr lang="zh-CN" altLang="zh-CN" sz="2800" dirty="0"/>
              <a:t>：从服务器删除资源。</a:t>
            </a:r>
          </a:p>
          <a:p>
            <a:r>
              <a:rPr lang="en-US" altLang="zh-CN" sz="2800" dirty="0"/>
              <a:t>URL</a:t>
            </a:r>
            <a:r>
              <a:rPr lang="zh-CN" altLang="zh-CN" sz="2800" dirty="0"/>
              <a:t>：用一个</a:t>
            </a:r>
            <a:r>
              <a:rPr lang="en-US" altLang="zh-CN" sz="2800" dirty="0"/>
              <a:t>URL</a:t>
            </a:r>
            <a:r>
              <a:rPr lang="zh-CN" altLang="zh-CN" sz="2800" dirty="0"/>
              <a:t>指向资源，即每个</a:t>
            </a:r>
            <a:r>
              <a:rPr lang="en-US" altLang="zh-CN" sz="2800" dirty="0"/>
              <a:t>URL</a:t>
            </a:r>
            <a:r>
              <a:rPr lang="zh-CN" altLang="zh-CN" sz="2800" dirty="0"/>
              <a:t>都应一个特定资源。</a:t>
            </a:r>
          </a:p>
          <a:p>
            <a:r>
              <a:rPr lang="zh-CN" altLang="zh-CN" sz="2800" dirty="0"/>
              <a:t>状态： </a:t>
            </a:r>
          </a:p>
          <a:p>
            <a:r>
              <a:rPr lang="zh-CN" altLang="zh-CN" sz="2800" dirty="0"/>
              <a:t>全部资源均为无状态，由一个</a:t>
            </a:r>
            <a:r>
              <a:rPr lang="en-US" altLang="zh-CN" sz="2800" dirty="0"/>
              <a:t>URL</a:t>
            </a:r>
            <a:r>
              <a:rPr lang="zh-CN" altLang="zh-CN" sz="2800" dirty="0"/>
              <a:t>与之对应，可以</a:t>
            </a:r>
            <a:r>
              <a:rPr lang="en-US" altLang="zh-CN" sz="2800" dirty="0"/>
              <a:t>HTTP</a:t>
            </a:r>
            <a:r>
              <a:rPr lang="zh-CN" altLang="zh-CN" sz="2800" dirty="0"/>
              <a:t>中的</a:t>
            </a:r>
            <a:r>
              <a:rPr lang="en-US" altLang="zh-CN" sz="2800" dirty="0"/>
              <a:t>GET</a:t>
            </a:r>
            <a:r>
              <a:rPr lang="zh-CN" altLang="zh-CN" sz="2800" dirty="0"/>
              <a:t>方法得到资源。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13853"/>
      </p:ext>
    </p:extLst>
  </p:cSld>
  <p:clrMapOvr>
    <a:masterClrMapping/>
  </p:clrMapOvr>
</p:sld>
</file>

<file path=ppt/theme/theme1.xml><?xml version="1.0" encoding="utf-8"?>
<a:theme xmlns:a="http://schemas.openxmlformats.org/drawingml/2006/main" name="Ankong18">
  <a:themeElements>
    <a:clrScheme name="Ankong18">
      <a:dk1>
        <a:srgbClr val="2D2D2D"/>
      </a:dk1>
      <a:lt1>
        <a:sysClr val="window" lastClr="FFFFFF"/>
      </a:lt1>
      <a:dk2>
        <a:srgbClr val="000000"/>
      </a:dk2>
      <a:lt2>
        <a:srgbClr val="C01C23"/>
      </a:lt2>
      <a:accent1>
        <a:srgbClr val="08B2B7"/>
      </a:accent1>
      <a:accent2>
        <a:srgbClr val="D35400"/>
      </a:accent2>
      <a:accent3>
        <a:srgbClr val="6E1C2B"/>
      </a:accent3>
      <a:accent4>
        <a:srgbClr val="FFD23C"/>
      </a:accent4>
      <a:accent5>
        <a:srgbClr val="2C3E50"/>
      </a:accent5>
      <a:accent6>
        <a:srgbClr val="2ECC71"/>
      </a:accent6>
      <a:hlink>
        <a:srgbClr val="0070C0"/>
      </a:hlink>
      <a:folHlink>
        <a:srgbClr val="CACACA"/>
      </a:folHlink>
    </a:clrScheme>
    <a:fontScheme name="Ankong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B2B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kong18" id="{CFF064DF-1C4F-4909-8CCC-97233017DAB5}" vid="{ACC7CC51-ED54-4CDE-991A-82BD3871365B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微软雅黑"/>
        <a:cs typeface=""/>
      </a:majorFont>
      <a:minorFont>
        <a:latin typeface="Segoe U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428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微软雅黑</vt:lpstr>
      <vt:lpstr>微软雅黑 Light</vt:lpstr>
      <vt:lpstr>Arial</vt:lpstr>
      <vt:lpstr>Segoe UI</vt:lpstr>
      <vt:lpstr>Segoe UI Light</vt:lpstr>
      <vt:lpstr>Ankong18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博闻</dc:creator>
  <cp:lastModifiedBy>李 博闻</cp:lastModifiedBy>
  <cp:revision>10</cp:revision>
  <dcterms:created xsi:type="dcterms:W3CDTF">2019-04-29T13:53:10Z</dcterms:created>
  <dcterms:modified xsi:type="dcterms:W3CDTF">2019-04-30T01:30:56Z</dcterms:modified>
</cp:coreProperties>
</file>