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69" r:id="rId4"/>
    <p:sldId id="279" r:id="rId5"/>
    <p:sldId id="268" r:id="rId6"/>
    <p:sldId id="276" r:id="rId7"/>
    <p:sldId id="270" r:id="rId8"/>
    <p:sldId id="271" r:id="rId9"/>
    <p:sldId id="272" r:id="rId10"/>
    <p:sldId id="260" r:id="rId11"/>
    <p:sldId id="273" r:id="rId12"/>
    <p:sldId id="275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/>
    <p:restoredTop sz="84522"/>
  </p:normalViewPr>
  <p:slideViewPr>
    <p:cSldViewPr snapToGrid="0" snapToObjects="1">
      <p:cViewPr varScale="1">
        <p:scale>
          <a:sx n="95" d="100"/>
          <a:sy n="95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17357B-E291-477F-8224-EDBE4B346805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8FCBE2E-67B3-439F-BD06-68D60FDAD0EE}">
      <dgm:prSet/>
      <dgm:spPr/>
      <dgm:t>
        <a:bodyPr/>
        <a:lstStyle/>
        <a:p>
          <a:r>
            <a:rPr lang="en-US"/>
            <a:t>Original </a:t>
          </a:r>
        </a:p>
      </dgm:t>
    </dgm:pt>
    <dgm:pt modelId="{952E0BB9-730E-4612-B804-F6B9168AF242}" type="parTrans" cxnId="{3D391E31-E52B-434B-8780-637ADB7EF0F3}">
      <dgm:prSet/>
      <dgm:spPr/>
      <dgm:t>
        <a:bodyPr/>
        <a:lstStyle/>
        <a:p>
          <a:endParaRPr lang="en-US"/>
        </a:p>
      </dgm:t>
    </dgm:pt>
    <dgm:pt modelId="{9478BED7-E21A-40B5-BBCB-6EEF23A95315}" type="sibTrans" cxnId="{3D391E31-E52B-434B-8780-637ADB7EF0F3}">
      <dgm:prSet/>
      <dgm:spPr/>
      <dgm:t>
        <a:bodyPr/>
        <a:lstStyle/>
        <a:p>
          <a:endParaRPr lang="en-US"/>
        </a:p>
      </dgm:t>
    </dgm:pt>
    <dgm:pt modelId="{BF98EA74-30A6-4220-9901-A01EF9424E25}">
      <dgm:prSet/>
      <dgm:spPr/>
      <dgm:t>
        <a:bodyPr/>
        <a:lstStyle/>
        <a:p>
          <a:r>
            <a:rPr lang="en-US" dirty="0"/>
            <a:t>To create an Algorithmic trading strategy based on short-term BTC buy and sell signals incorporating sentiment analysis to predict BTC price movement, taking into consideration variables such as Bollinger bands, Sharpe Ratio, SMA, and Volume</a:t>
          </a:r>
        </a:p>
      </dgm:t>
    </dgm:pt>
    <dgm:pt modelId="{193B3FC7-43CE-4E22-8512-40E57BC9B6BC}" type="parTrans" cxnId="{C0149E53-C223-4665-AC5B-F96235151056}">
      <dgm:prSet/>
      <dgm:spPr/>
      <dgm:t>
        <a:bodyPr/>
        <a:lstStyle/>
        <a:p>
          <a:endParaRPr lang="en-US"/>
        </a:p>
      </dgm:t>
    </dgm:pt>
    <dgm:pt modelId="{D26CA81D-DAF1-4D89-B37D-F70A61605450}" type="sibTrans" cxnId="{C0149E53-C223-4665-AC5B-F96235151056}">
      <dgm:prSet/>
      <dgm:spPr/>
      <dgm:t>
        <a:bodyPr/>
        <a:lstStyle/>
        <a:p>
          <a:endParaRPr lang="en-US"/>
        </a:p>
      </dgm:t>
    </dgm:pt>
    <dgm:pt modelId="{0476A39F-9153-4870-9A59-D76B59B2F6E5}">
      <dgm:prSet/>
      <dgm:spPr/>
      <dgm:t>
        <a:bodyPr/>
        <a:lstStyle/>
        <a:p>
          <a:r>
            <a:rPr lang="en-US"/>
            <a:t>Current</a:t>
          </a:r>
        </a:p>
      </dgm:t>
    </dgm:pt>
    <dgm:pt modelId="{EFC1D064-DE6B-424C-8686-9E89B9D4A892}" type="parTrans" cxnId="{570DE38C-4742-4D0F-BB8A-409B04D16414}">
      <dgm:prSet/>
      <dgm:spPr/>
      <dgm:t>
        <a:bodyPr/>
        <a:lstStyle/>
        <a:p>
          <a:endParaRPr lang="en-US"/>
        </a:p>
      </dgm:t>
    </dgm:pt>
    <dgm:pt modelId="{EC5C7EE8-C4BF-45B1-8227-1C994413955F}" type="sibTrans" cxnId="{570DE38C-4742-4D0F-BB8A-409B04D16414}">
      <dgm:prSet/>
      <dgm:spPr/>
      <dgm:t>
        <a:bodyPr/>
        <a:lstStyle/>
        <a:p>
          <a:endParaRPr lang="en-US"/>
        </a:p>
      </dgm:t>
    </dgm:pt>
    <dgm:pt modelId="{4CD2F615-D944-4D6E-A45F-A18E0EED36DB}">
      <dgm:prSet/>
      <dgm:spPr/>
      <dgm:t>
        <a:bodyPr/>
        <a:lstStyle/>
        <a:p>
          <a:r>
            <a:rPr lang="en-US" dirty="0"/>
            <a:t>Created an Algorithmic trading strategy based on VWAP, volume, RSI, SMA, Bollinger Bands, and used Random Forest Regression to create “Buy, </a:t>
          </a:r>
          <a:r>
            <a:rPr lang="en-US" dirty="0" err="1"/>
            <a:t>Hodl</a:t>
          </a:r>
          <a:r>
            <a:rPr lang="en-US" dirty="0"/>
            <a:t>, Sell” signals for superior returns vs. a simple SMA crossover strategy</a:t>
          </a:r>
        </a:p>
      </dgm:t>
    </dgm:pt>
    <dgm:pt modelId="{CDE01EBD-2A8F-48AC-8AD5-E574AC65FD3A}" type="parTrans" cxnId="{719A779A-A8D0-4CA2-A66A-CD17EDBBC096}">
      <dgm:prSet/>
      <dgm:spPr/>
      <dgm:t>
        <a:bodyPr/>
        <a:lstStyle/>
        <a:p>
          <a:endParaRPr lang="en-US"/>
        </a:p>
      </dgm:t>
    </dgm:pt>
    <dgm:pt modelId="{DFED3849-35FE-42B7-B4C3-105E303C2E75}" type="sibTrans" cxnId="{719A779A-A8D0-4CA2-A66A-CD17EDBBC096}">
      <dgm:prSet/>
      <dgm:spPr/>
      <dgm:t>
        <a:bodyPr/>
        <a:lstStyle/>
        <a:p>
          <a:endParaRPr lang="en-US"/>
        </a:p>
      </dgm:t>
    </dgm:pt>
    <dgm:pt modelId="{72E66365-E125-234E-90C6-0CAFCAB0F0EB}" type="pres">
      <dgm:prSet presAssocID="{FD17357B-E291-477F-8224-EDBE4B346805}" presName="linear" presStyleCnt="0">
        <dgm:presLayoutVars>
          <dgm:dir/>
          <dgm:animLvl val="lvl"/>
          <dgm:resizeHandles val="exact"/>
        </dgm:presLayoutVars>
      </dgm:prSet>
      <dgm:spPr/>
    </dgm:pt>
    <dgm:pt modelId="{62BC378A-D333-FB42-B364-ACECD5827899}" type="pres">
      <dgm:prSet presAssocID="{D8FCBE2E-67B3-439F-BD06-68D60FDAD0EE}" presName="parentLin" presStyleCnt="0"/>
      <dgm:spPr/>
    </dgm:pt>
    <dgm:pt modelId="{0F60FF3B-0D20-F249-ADBF-7208190EDE03}" type="pres">
      <dgm:prSet presAssocID="{D8FCBE2E-67B3-439F-BD06-68D60FDAD0EE}" presName="parentLeftMargin" presStyleLbl="node1" presStyleIdx="0" presStyleCnt="2"/>
      <dgm:spPr/>
    </dgm:pt>
    <dgm:pt modelId="{7DBD313E-090C-C84A-91CC-D7ABC8CE241E}" type="pres">
      <dgm:prSet presAssocID="{D8FCBE2E-67B3-439F-BD06-68D60FDAD0E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A564EE5-64E9-8A47-879A-6ED5AAB76BBA}" type="pres">
      <dgm:prSet presAssocID="{D8FCBE2E-67B3-439F-BD06-68D60FDAD0EE}" presName="negativeSpace" presStyleCnt="0"/>
      <dgm:spPr/>
    </dgm:pt>
    <dgm:pt modelId="{0AC4CCD2-A1E0-EE40-A137-19BED07895E9}" type="pres">
      <dgm:prSet presAssocID="{D8FCBE2E-67B3-439F-BD06-68D60FDAD0EE}" presName="childText" presStyleLbl="conFgAcc1" presStyleIdx="0" presStyleCnt="2">
        <dgm:presLayoutVars>
          <dgm:bulletEnabled val="1"/>
        </dgm:presLayoutVars>
      </dgm:prSet>
      <dgm:spPr/>
    </dgm:pt>
    <dgm:pt modelId="{F5AC99A5-7162-574F-885F-0FCD54C3C676}" type="pres">
      <dgm:prSet presAssocID="{9478BED7-E21A-40B5-BBCB-6EEF23A95315}" presName="spaceBetweenRectangles" presStyleCnt="0"/>
      <dgm:spPr/>
    </dgm:pt>
    <dgm:pt modelId="{A43C2026-39C0-3848-974E-FAF5356A52A2}" type="pres">
      <dgm:prSet presAssocID="{0476A39F-9153-4870-9A59-D76B59B2F6E5}" presName="parentLin" presStyleCnt="0"/>
      <dgm:spPr/>
    </dgm:pt>
    <dgm:pt modelId="{F975C898-A57F-B04B-BBAD-2CBBC5468221}" type="pres">
      <dgm:prSet presAssocID="{0476A39F-9153-4870-9A59-D76B59B2F6E5}" presName="parentLeftMargin" presStyleLbl="node1" presStyleIdx="0" presStyleCnt="2"/>
      <dgm:spPr/>
    </dgm:pt>
    <dgm:pt modelId="{94A586A2-29E1-3F43-A29B-A020A10065FF}" type="pres">
      <dgm:prSet presAssocID="{0476A39F-9153-4870-9A59-D76B59B2F6E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B949B10-8185-BA49-8085-A48999D0001E}" type="pres">
      <dgm:prSet presAssocID="{0476A39F-9153-4870-9A59-D76B59B2F6E5}" presName="negativeSpace" presStyleCnt="0"/>
      <dgm:spPr/>
    </dgm:pt>
    <dgm:pt modelId="{4887ABD3-DF4B-C64A-B2C1-280AF9BE1744}" type="pres">
      <dgm:prSet presAssocID="{0476A39F-9153-4870-9A59-D76B59B2F6E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FD0452A-B3F2-D943-851E-B4C11B4757AF}" type="presOf" srcId="{0476A39F-9153-4870-9A59-D76B59B2F6E5}" destId="{94A586A2-29E1-3F43-A29B-A020A10065FF}" srcOrd="1" destOrd="0" presId="urn:microsoft.com/office/officeart/2005/8/layout/list1"/>
    <dgm:cxn modelId="{3D391E31-E52B-434B-8780-637ADB7EF0F3}" srcId="{FD17357B-E291-477F-8224-EDBE4B346805}" destId="{D8FCBE2E-67B3-439F-BD06-68D60FDAD0EE}" srcOrd="0" destOrd="0" parTransId="{952E0BB9-730E-4612-B804-F6B9168AF242}" sibTransId="{9478BED7-E21A-40B5-BBCB-6EEF23A95315}"/>
    <dgm:cxn modelId="{C0149E53-C223-4665-AC5B-F96235151056}" srcId="{D8FCBE2E-67B3-439F-BD06-68D60FDAD0EE}" destId="{BF98EA74-30A6-4220-9901-A01EF9424E25}" srcOrd="0" destOrd="0" parTransId="{193B3FC7-43CE-4E22-8512-40E57BC9B6BC}" sibTransId="{D26CA81D-DAF1-4D89-B37D-F70A61605450}"/>
    <dgm:cxn modelId="{31772456-ACE2-D64F-92DD-F16A684FB023}" type="presOf" srcId="{D8FCBE2E-67B3-439F-BD06-68D60FDAD0EE}" destId="{7DBD313E-090C-C84A-91CC-D7ABC8CE241E}" srcOrd="1" destOrd="0" presId="urn:microsoft.com/office/officeart/2005/8/layout/list1"/>
    <dgm:cxn modelId="{3E5FE664-6267-AF4C-97C6-B1F32E95B67F}" type="presOf" srcId="{D8FCBE2E-67B3-439F-BD06-68D60FDAD0EE}" destId="{0F60FF3B-0D20-F249-ADBF-7208190EDE03}" srcOrd="0" destOrd="0" presId="urn:microsoft.com/office/officeart/2005/8/layout/list1"/>
    <dgm:cxn modelId="{570DE38C-4742-4D0F-BB8A-409B04D16414}" srcId="{FD17357B-E291-477F-8224-EDBE4B346805}" destId="{0476A39F-9153-4870-9A59-D76B59B2F6E5}" srcOrd="1" destOrd="0" parTransId="{EFC1D064-DE6B-424C-8686-9E89B9D4A892}" sibTransId="{EC5C7EE8-C4BF-45B1-8227-1C994413955F}"/>
    <dgm:cxn modelId="{719A779A-A8D0-4CA2-A66A-CD17EDBBC096}" srcId="{0476A39F-9153-4870-9A59-D76B59B2F6E5}" destId="{4CD2F615-D944-4D6E-A45F-A18E0EED36DB}" srcOrd="0" destOrd="0" parTransId="{CDE01EBD-2A8F-48AC-8AD5-E574AC65FD3A}" sibTransId="{DFED3849-35FE-42B7-B4C3-105E303C2E75}"/>
    <dgm:cxn modelId="{210965A1-F4BA-8841-ADBF-738C4538F5EE}" type="presOf" srcId="{4CD2F615-D944-4D6E-A45F-A18E0EED36DB}" destId="{4887ABD3-DF4B-C64A-B2C1-280AF9BE1744}" srcOrd="0" destOrd="0" presId="urn:microsoft.com/office/officeart/2005/8/layout/list1"/>
    <dgm:cxn modelId="{3AD2C9AF-E535-7E45-B4A0-327350A9DFE3}" type="presOf" srcId="{0476A39F-9153-4870-9A59-D76B59B2F6E5}" destId="{F975C898-A57F-B04B-BBAD-2CBBC5468221}" srcOrd="0" destOrd="0" presId="urn:microsoft.com/office/officeart/2005/8/layout/list1"/>
    <dgm:cxn modelId="{81C6FEAF-D063-5749-B465-D1C291010F06}" type="presOf" srcId="{FD17357B-E291-477F-8224-EDBE4B346805}" destId="{72E66365-E125-234E-90C6-0CAFCAB0F0EB}" srcOrd="0" destOrd="0" presId="urn:microsoft.com/office/officeart/2005/8/layout/list1"/>
    <dgm:cxn modelId="{820EADF5-41F0-AD4E-83C9-432AE721D162}" type="presOf" srcId="{BF98EA74-30A6-4220-9901-A01EF9424E25}" destId="{0AC4CCD2-A1E0-EE40-A137-19BED07895E9}" srcOrd="0" destOrd="0" presId="urn:microsoft.com/office/officeart/2005/8/layout/list1"/>
    <dgm:cxn modelId="{1292FB8E-22FD-2D41-B471-7F34D761243A}" type="presParOf" srcId="{72E66365-E125-234E-90C6-0CAFCAB0F0EB}" destId="{62BC378A-D333-FB42-B364-ACECD5827899}" srcOrd="0" destOrd="0" presId="urn:microsoft.com/office/officeart/2005/8/layout/list1"/>
    <dgm:cxn modelId="{2C7753A9-2A20-5C42-B4B5-C553153ED89E}" type="presParOf" srcId="{62BC378A-D333-FB42-B364-ACECD5827899}" destId="{0F60FF3B-0D20-F249-ADBF-7208190EDE03}" srcOrd="0" destOrd="0" presId="urn:microsoft.com/office/officeart/2005/8/layout/list1"/>
    <dgm:cxn modelId="{D826CA69-3909-9C42-BE15-3BD9B80489C3}" type="presParOf" srcId="{62BC378A-D333-FB42-B364-ACECD5827899}" destId="{7DBD313E-090C-C84A-91CC-D7ABC8CE241E}" srcOrd="1" destOrd="0" presId="urn:microsoft.com/office/officeart/2005/8/layout/list1"/>
    <dgm:cxn modelId="{3C2AA709-7FD7-DE40-B6C6-F4ED8F43E814}" type="presParOf" srcId="{72E66365-E125-234E-90C6-0CAFCAB0F0EB}" destId="{0A564EE5-64E9-8A47-879A-6ED5AAB76BBA}" srcOrd="1" destOrd="0" presId="urn:microsoft.com/office/officeart/2005/8/layout/list1"/>
    <dgm:cxn modelId="{05028E0D-17BF-9341-A9E2-DE815719A654}" type="presParOf" srcId="{72E66365-E125-234E-90C6-0CAFCAB0F0EB}" destId="{0AC4CCD2-A1E0-EE40-A137-19BED07895E9}" srcOrd="2" destOrd="0" presId="urn:microsoft.com/office/officeart/2005/8/layout/list1"/>
    <dgm:cxn modelId="{2D974CE8-86BC-A04B-BA05-DA0FD76EB4AE}" type="presParOf" srcId="{72E66365-E125-234E-90C6-0CAFCAB0F0EB}" destId="{F5AC99A5-7162-574F-885F-0FCD54C3C676}" srcOrd="3" destOrd="0" presId="urn:microsoft.com/office/officeart/2005/8/layout/list1"/>
    <dgm:cxn modelId="{1F5689E7-4D0E-BC4F-916C-E330A171B489}" type="presParOf" srcId="{72E66365-E125-234E-90C6-0CAFCAB0F0EB}" destId="{A43C2026-39C0-3848-974E-FAF5356A52A2}" srcOrd="4" destOrd="0" presId="urn:microsoft.com/office/officeart/2005/8/layout/list1"/>
    <dgm:cxn modelId="{52456E64-DA4B-7142-80A6-F48DD3BC4497}" type="presParOf" srcId="{A43C2026-39C0-3848-974E-FAF5356A52A2}" destId="{F975C898-A57F-B04B-BBAD-2CBBC5468221}" srcOrd="0" destOrd="0" presId="urn:microsoft.com/office/officeart/2005/8/layout/list1"/>
    <dgm:cxn modelId="{E228E5F2-EB8C-8841-9521-09CC9E62CD2B}" type="presParOf" srcId="{A43C2026-39C0-3848-974E-FAF5356A52A2}" destId="{94A586A2-29E1-3F43-A29B-A020A10065FF}" srcOrd="1" destOrd="0" presId="urn:microsoft.com/office/officeart/2005/8/layout/list1"/>
    <dgm:cxn modelId="{2DE77AB7-7B10-0241-BB88-5EA3E26B8C0C}" type="presParOf" srcId="{72E66365-E125-234E-90C6-0CAFCAB0F0EB}" destId="{DB949B10-8185-BA49-8085-A48999D0001E}" srcOrd="5" destOrd="0" presId="urn:microsoft.com/office/officeart/2005/8/layout/list1"/>
    <dgm:cxn modelId="{FB013EDF-A81D-FD46-BB35-0D7F88884FBD}" type="presParOf" srcId="{72E66365-E125-234E-90C6-0CAFCAB0F0EB}" destId="{4887ABD3-DF4B-C64A-B2C1-280AF9BE174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BD6F65-C7A8-4908-98FF-82A7337F966F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940AC9E-EFD2-4261-B046-0017E53F86EB}">
      <dgm:prSet/>
      <dgm:spPr/>
      <dgm:t>
        <a:bodyPr/>
        <a:lstStyle/>
        <a:p>
          <a:r>
            <a:rPr lang="en-US" dirty="0"/>
            <a:t>Imported  BTC Data from Kraken API (limited requirement for Data cleaning)</a:t>
          </a:r>
        </a:p>
      </dgm:t>
    </dgm:pt>
    <dgm:pt modelId="{9E1B25AC-D96B-427D-93D6-2FCFEAB85784}" type="parTrans" cxnId="{EA9D2C59-A0E7-45EF-A4C5-39DE615A508D}">
      <dgm:prSet/>
      <dgm:spPr/>
      <dgm:t>
        <a:bodyPr/>
        <a:lstStyle/>
        <a:p>
          <a:endParaRPr lang="en-US"/>
        </a:p>
      </dgm:t>
    </dgm:pt>
    <dgm:pt modelId="{BEB21509-2ACC-4A5E-9E8B-12F297B1F6F5}" type="sibTrans" cxnId="{EA9D2C59-A0E7-45EF-A4C5-39DE615A508D}">
      <dgm:prSet/>
      <dgm:spPr/>
      <dgm:t>
        <a:bodyPr/>
        <a:lstStyle/>
        <a:p>
          <a:endParaRPr lang="en-US"/>
        </a:p>
      </dgm:t>
    </dgm:pt>
    <dgm:pt modelId="{80A451E7-1010-4F98-8152-A22624522FA5}">
      <dgm:prSet/>
      <dgm:spPr/>
      <dgm:t>
        <a:bodyPr/>
        <a:lstStyle/>
        <a:p>
          <a:r>
            <a:rPr lang="en-US" dirty="0"/>
            <a:t>Created DF with Close, VWAP, Volume, </a:t>
          </a:r>
          <a:r>
            <a:rPr lang="en-US" dirty="0" err="1"/>
            <a:t>Tradecount</a:t>
          </a:r>
          <a:r>
            <a:rPr lang="en-US" dirty="0"/>
            <a:t>, Returns, Change in Price</a:t>
          </a:r>
        </a:p>
      </dgm:t>
    </dgm:pt>
    <dgm:pt modelId="{6C49FFE6-B0BE-4336-8E22-2B87545D4204}" type="parTrans" cxnId="{96521FCA-BCB9-4981-BEA7-4E91E44AC6AB}">
      <dgm:prSet/>
      <dgm:spPr/>
      <dgm:t>
        <a:bodyPr/>
        <a:lstStyle/>
        <a:p>
          <a:endParaRPr lang="en-US"/>
        </a:p>
      </dgm:t>
    </dgm:pt>
    <dgm:pt modelId="{B70A5460-A6FA-4C86-9D36-349FA64CA063}" type="sibTrans" cxnId="{96521FCA-BCB9-4981-BEA7-4E91E44AC6AB}">
      <dgm:prSet/>
      <dgm:spPr/>
      <dgm:t>
        <a:bodyPr/>
        <a:lstStyle/>
        <a:p>
          <a:endParaRPr lang="en-US"/>
        </a:p>
      </dgm:t>
    </dgm:pt>
    <dgm:pt modelId="{F2EDE14E-F521-45CF-8C29-0CA822F266D0}">
      <dgm:prSet/>
      <dgm:spPr/>
      <dgm:t>
        <a:bodyPr/>
        <a:lstStyle/>
        <a:p>
          <a:r>
            <a:rPr lang="en-US"/>
            <a:t>Generated Quantitative Trading Signals</a:t>
          </a:r>
        </a:p>
      </dgm:t>
    </dgm:pt>
    <dgm:pt modelId="{A04C7AEE-8164-4ECC-B1AB-DB0B1678ADC4}" type="parTrans" cxnId="{89FC9A8E-84E3-4076-8F4E-0227413F2809}">
      <dgm:prSet/>
      <dgm:spPr/>
      <dgm:t>
        <a:bodyPr/>
        <a:lstStyle/>
        <a:p>
          <a:endParaRPr lang="en-US"/>
        </a:p>
      </dgm:t>
    </dgm:pt>
    <dgm:pt modelId="{4E6BDF48-E3E3-48B9-A6BF-8FC3F928AEF8}" type="sibTrans" cxnId="{89FC9A8E-84E3-4076-8F4E-0227413F2809}">
      <dgm:prSet/>
      <dgm:spPr/>
      <dgm:t>
        <a:bodyPr/>
        <a:lstStyle/>
        <a:p>
          <a:endParaRPr lang="en-US"/>
        </a:p>
      </dgm:t>
    </dgm:pt>
    <dgm:pt modelId="{C819D68E-7B31-4C99-B7E3-11927BE55472}">
      <dgm:prSet/>
      <dgm:spPr/>
      <dgm:t>
        <a:bodyPr/>
        <a:lstStyle/>
        <a:p>
          <a:r>
            <a:rPr lang="en-US"/>
            <a:t>SMA, Bollinger,  RSI, VWAP</a:t>
          </a:r>
        </a:p>
      </dgm:t>
    </dgm:pt>
    <dgm:pt modelId="{0C1F0B61-A89D-4AFA-B6CD-FE5AF65FE2EF}" type="parTrans" cxnId="{6CBECB14-CA5F-4270-BE1A-3FB23BA9ED33}">
      <dgm:prSet/>
      <dgm:spPr/>
      <dgm:t>
        <a:bodyPr/>
        <a:lstStyle/>
        <a:p>
          <a:endParaRPr lang="en-US"/>
        </a:p>
      </dgm:t>
    </dgm:pt>
    <dgm:pt modelId="{B8B740B1-32E0-4CDA-ABA3-61C3C0D4DDA5}" type="sibTrans" cxnId="{6CBECB14-CA5F-4270-BE1A-3FB23BA9ED33}">
      <dgm:prSet/>
      <dgm:spPr/>
      <dgm:t>
        <a:bodyPr/>
        <a:lstStyle/>
        <a:p>
          <a:endParaRPr lang="en-US"/>
        </a:p>
      </dgm:t>
    </dgm:pt>
    <dgm:pt modelId="{0F2446D5-184C-488E-B5B3-5402936C969A}">
      <dgm:prSet/>
      <dgm:spPr/>
      <dgm:t>
        <a:bodyPr/>
        <a:lstStyle/>
        <a:p>
          <a:r>
            <a:rPr lang="en-US"/>
            <a:t>Identified Feature Importance</a:t>
          </a:r>
        </a:p>
      </dgm:t>
    </dgm:pt>
    <dgm:pt modelId="{9AF899A6-CF81-4611-8076-5D91C87C6DAC}" type="parTrans" cxnId="{B9B5307F-0DFC-4125-AF59-52574BD7FDB3}">
      <dgm:prSet/>
      <dgm:spPr/>
      <dgm:t>
        <a:bodyPr/>
        <a:lstStyle/>
        <a:p>
          <a:endParaRPr lang="en-US"/>
        </a:p>
      </dgm:t>
    </dgm:pt>
    <dgm:pt modelId="{4DC2E584-3791-48B5-AC45-D1B2E443BDD4}" type="sibTrans" cxnId="{B9B5307F-0DFC-4125-AF59-52574BD7FDB3}">
      <dgm:prSet/>
      <dgm:spPr/>
      <dgm:t>
        <a:bodyPr/>
        <a:lstStyle/>
        <a:p>
          <a:endParaRPr lang="en-US"/>
        </a:p>
      </dgm:t>
    </dgm:pt>
    <dgm:pt modelId="{BFD53EF7-D787-46AD-8708-F2D50331DC93}">
      <dgm:prSet/>
      <dgm:spPr/>
      <dgm:t>
        <a:bodyPr/>
        <a:lstStyle/>
        <a:p>
          <a:r>
            <a:rPr lang="en-US"/>
            <a:t>VWAP,  RSI, Volume &amp; Tradecount</a:t>
          </a:r>
        </a:p>
      </dgm:t>
    </dgm:pt>
    <dgm:pt modelId="{F15FFA0B-5569-4DAC-8096-5C2E467FD86B}" type="parTrans" cxnId="{0EB47EC2-243F-4396-83B9-5DB1AC8B6529}">
      <dgm:prSet/>
      <dgm:spPr/>
      <dgm:t>
        <a:bodyPr/>
        <a:lstStyle/>
        <a:p>
          <a:endParaRPr lang="en-US"/>
        </a:p>
      </dgm:t>
    </dgm:pt>
    <dgm:pt modelId="{79F95A8F-5220-430D-A51F-1F8576412E3D}" type="sibTrans" cxnId="{0EB47EC2-243F-4396-83B9-5DB1AC8B6529}">
      <dgm:prSet/>
      <dgm:spPr/>
      <dgm:t>
        <a:bodyPr/>
        <a:lstStyle/>
        <a:p>
          <a:endParaRPr lang="en-US"/>
        </a:p>
      </dgm:t>
    </dgm:pt>
    <dgm:pt modelId="{8EFEFA37-692A-E54C-B341-758D4D6BC0CD}" type="pres">
      <dgm:prSet presAssocID="{60BD6F65-C7A8-4908-98FF-82A7337F966F}" presName="linear" presStyleCnt="0">
        <dgm:presLayoutVars>
          <dgm:animLvl val="lvl"/>
          <dgm:resizeHandles val="exact"/>
        </dgm:presLayoutVars>
      </dgm:prSet>
      <dgm:spPr/>
    </dgm:pt>
    <dgm:pt modelId="{F77D75E0-1C2F-804A-9F9F-C9B7D13C7324}" type="pres">
      <dgm:prSet presAssocID="{2940AC9E-EFD2-4261-B046-0017E53F86E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3243BAC-D6BE-F44A-B931-AF55E75D86B0}" type="pres">
      <dgm:prSet presAssocID="{BEB21509-2ACC-4A5E-9E8B-12F297B1F6F5}" presName="spacer" presStyleCnt="0"/>
      <dgm:spPr/>
    </dgm:pt>
    <dgm:pt modelId="{039BA8C0-2E9F-D549-BC3A-8B543DCC56CE}" type="pres">
      <dgm:prSet presAssocID="{80A451E7-1010-4F98-8152-A22624522FA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0CC7185-8305-D64F-B2AF-1642395D93F9}" type="pres">
      <dgm:prSet presAssocID="{B70A5460-A6FA-4C86-9D36-349FA64CA063}" presName="spacer" presStyleCnt="0"/>
      <dgm:spPr/>
    </dgm:pt>
    <dgm:pt modelId="{6FFDB6A8-0357-7B4B-81F5-4B5719B27D9B}" type="pres">
      <dgm:prSet presAssocID="{F2EDE14E-F521-45CF-8C29-0CA822F266D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A79B7F1-A42E-3242-90B0-B74140FD553D}" type="pres">
      <dgm:prSet presAssocID="{F2EDE14E-F521-45CF-8C29-0CA822F266D0}" presName="childText" presStyleLbl="revTx" presStyleIdx="0" presStyleCnt="2">
        <dgm:presLayoutVars>
          <dgm:bulletEnabled val="1"/>
        </dgm:presLayoutVars>
      </dgm:prSet>
      <dgm:spPr/>
    </dgm:pt>
    <dgm:pt modelId="{5BAC4082-95AD-BE43-978B-3E9257C35005}" type="pres">
      <dgm:prSet presAssocID="{0F2446D5-184C-488E-B5B3-5402936C969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F5DB5AD-5A35-4442-BF2D-4BEBA01F5148}" type="pres">
      <dgm:prSet presAssocID="{0F2446D5-184C-488E-B5B3-5402936C969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CBECB14-CA5F-4270-BE1A-3FB23BA9ED33}" srcId="{F2EDE14E-F521-45CF-8C29-0CA822F266D0}" destId="{C819D68E-7B31-4C99-B7E3-11927BE55472}" srcOrd="0" destOrd="0" parTransId="{0C1F0B61-A89D-4AFA-B6CD-FE5AF65FE2EF}" sibTransId="{B8B740B1-32E0-4CDA-ABA3-61C3C0D4DDA5}"/>
    <dgm:cxn modelId="{4BB97D36-C821-3948-AA19-53E4924380C0}" type="presOf" srcId="{BFD53EF7-D787-46AD-8708-F2D50331DC93}" destId="{9F5DB5AD-5A35-4442-BF2D-4BEBA01F5148}" srcOrd="0" destOrd="0" presId="urn:microsoft.com/office/officeart/2005/8/layout/vList2"/>
    <dgm:cxn modelId="{69813F4B-B0C1-5645-A252-7567C3F5DF93}" type="presOf" srcId="{60BD6F65-C7A8-4908-98FF-82A7337F966F}" destId="{8EFEFA37-692A-E54C-B341-758D4D6BC0CD}" srcOrd="0" destOrd="0" presId="urn:microsoft.com/office/officeart/2005/8/layout/vList2"/>
    <dgm:cxn modelId="{EA9D2C59-A0E7-45EF-A4C5-39DE615A508D}" srcId="{60BD6F65-C7A8-4908-98FF-82A7337F966F}" destId="{2940AC9E-EFD2-4261-B046-0017E53F86EB}" srcOrd="0" destOrd="0" parTransId="{9E1B25AC-D96B-427D-93D6-2FCFEAB85784}" sibTransId="{BEB21509-2ACC-4A5E-9E8B-12F297B1F6F5}"/>
    <dgm:cxn modelId="{B9B5307F-0DFC-4125-AF59-52574BD7FDB3}" srcId="{60BD6F65-C7A8-4908-98FF-82A7337F966F}" destId="{0F2446D5-184C-488E-B5B3-5402936C969A}" srcOrd="3" destOrd="0" parTransId="{9AF899A6-CF81-4611-8076-5D91C87C6DAC}" sibTransId="{4DC2E584-3791-48B5-AC45-D1B2E443BDD4}"/>
    <dgm:cxn modelId="{89FC9A8E-84E3-4076-8F4E-0227413F2809}" srcId="{60BD6F65-C7A8-4908-98FF-82A7337F966F}" destId="{F2EDE14E-F521-45CF-8C29-0CA822F266D0}" srcOrd="2" destOrd="0" parTransId="{A04C7AEE-8164-4ECC-B1AB-DB0B1678ADC4}" sibTransId="{4E6BDF48-E3E3-48B9-A6BF-8FC3F928AEF8}"/>
    <dgm:cxn modelId="{F158828F-E897-A044-A82C-F4C31BD3C04D}" type="presOf" srcId="{C819D68E-7B31-4C99-B7E3-11927BE55472}" destId="{AA79B7F1-A42E-3242-90B0-B74140FD553D}" srcOrd="0" destOrd="0" presId="urn:microsoft.com/office/officeart/2005/8/layout/vList2"/>
    <dgm:cxn modelId="{18C745B0-14FA-F649-94F5-817F97BBC5BE}" type="presOf" srcId="{0F2446D5-184C-488E-B5B3-5402936C969A}" destId="{5BAC4082-95AD-BE43-978B-3E9257C35005}" srcOrd="0" destOrd="0" presId="urn:microsoft.com/office/officeart/2005/8/layout/vList2"/>
    <dgm:cxn modelId="{71AC25C2-F0AB-A843-869F-E9CEB43ADF39}" type="presOf" srcId="{2940AC9E-EFD2-4261-B046-0017E53F86EB}" destId="{F77D75E0-1C2F-804A-9F9F-C9B7D13C7324}" srcOrd="0" destOrd="0" presId="urn:microsoft.com/office/officeart/2005/8/layout/vList2"/>
    <dgm:cxn modelId="{0EB47EC2-243F-4396-83B9-5DB1AC8B6529}" srcId="{0F2446D5-184C-488E-B5B3-5402936C969A}" destId="{BFD53EF7-D787-46AD-8708-F2D50331DC93}" srcOrd="0" destOrd="0" parTransId="{F15FFA0B-5569-4DAC-8096-5C2E467FD86B}" sibTransId="{79F95A8F-5220-430D-A51F-1F8576412E3D}"/>
    <dgm:cxn modelId="{96521FCA-BCB9-4981-BEA7-4E91E44AC6AB}" srcId="{60BD6F65-C7A8-4908-98FF-82A7337F966F}" destId="{80A451E7-1010-4F98-8152-A22624522FA5}" srcOrd="1" destOrd="0" parTransId="{6C49FFE6-B0BE-4336-8E22-2B87545D4204}" sibTransId="{B70A5460-A6FA-4C86-9D36-349FA64CA063}"/>
    <dgm:cxn modelId="{2A7B56D2-50C4-AA41-9FEB-0EE8F46D1FF7}" type="presOf" srcId="{80A451E7-1010-4F98-8152-A22624522FA5}" destId="{039BA8C0-2E9F-D549-BC3A-8B543DCC56CE}" srcOrd="0" destOrd="0" presId="urn:microsoft.com/office/officeart/2005/8/layout/vList2"/>
    <dgm:cxn modelId="{7BB690D8-02CD-8D45-89AA-56F946DE8D2E}" type="presOf" srcId="{F2EDE14E-F521-45CF-8C29-0CA822F266D0}" destId="{6FFDB6A8-0357-7B4B-81F5-4B5719B27D9B}" srcOrd="0" destOrd="0" presId="urn:microsoft.com/office/officeart/2005/8/layout/vList2"/>
    <dgm:cxn modelId="{AA82FAB2-0906-144B-8680-D75A4C191019}" type="presParOf" srcId="{8EFEFA37-692A-E54C-B341-758D4D6BC0CD}" destId="{F77D75E0-1C2F-804A-9F9F-C9B7D13C7324}" srcOrd="0" destOrd="0" presId="urn:microsoft.com/office/officeart/2005/8/layout/vList2"/>
    <dgm:cxn modelId="{7767F80A-F64A-9346-8602-3023AC65A02D}" type="presParOf" srcId="{8EFEFA37-692A-E54C-B341-758D4D6BC0CD}" destId="{C3243BAC-D6BE-F44A-B931-AF55E75D86B0}" srcOrd="1" destOrd="0" presId="urn:microsoft.com/office/officeart/2005/8/layout/vList2"/>
    <dgm:cxn modelId="{A9EFE547-476A-6E4A-9472-26ACB0CC6CDB}" type="presParOf" srcId="{8EFEFA37-692A-E54C-B341-758D4D6BC0CD}" destId="{039BA8C0-2E9F-D549-BC3A-8B543DCC56CE}" srcOrd="2" destOrd="0" presId="urn:microsoft.com/office/officeart/2005/8/layout/vList2"/>
    <dgm:cxn modelId="{31984FF7-DF63-E948-9584-B94766F27048}" type="presParOf" srcId="{8EFEFA37-692A-E54C-B341-758D4D6BC0CD}" destId="{30CC7185-8305-D64F-B2AF-1642395D93F9}" srcOrd="3" destOrd="0" presId="urn:microsoft.com/office/officeart/2005/8/layout/vList2"/>
    <dgm:cxn modelId="{718A960F-E2E6-4B44-AAED-1514828BFBB6}" type="presParOf" srcId="{8EFEFA37-692A-E54C-B341-758D4D6BC0CD}" destId="{6FFDB6A8-0357-7B4B-81F5-4B5719B27D9B}" srcOrd="4" destOrd="0" presId="urn:microsoft.com/office/officeart/2005/8/layout/vList2"/>
    <dgm:cxn modelId="{2561BB6B-F786-7041-AB3F-EC6601A83C99}" type="presParOf" srcId="{8EFEFA37-692A-E54C-B341-758D4D6BC0CD}" destId="{AA79B7F1-A42E-3242-90B0-B74140FD553D}" srcOrd="5" destOrd="0" presId="urn:microsoft.com/office/officeart/2005/8/layout/vList2"/>
    <dgm:cxn modelId="{2A32921A-CC21-364F-9298-135A50F8143C}" type="presParOf" srcId="{8EFEFA37-692A-E54C-B341-758D4D6BC0CD}" destId="{5BAC4082-95AD-BE43-978B-3E9257C35005}" srcOrd="6" destOrd="0" presId="urn:microsoft.com/office/officeart/2005/8/layout/vList2"/>
    <dgm:cxn modelId="{CAD124D3-CE80-3347-AF06-65A640C7CBED}" type="presParOf" srcId="{8EFEFA37-692A-E54C-B341-758D4D6BC0CD}" destId="{9F5DB5AD-5A35-4442-BF2D-4BEBA01F5148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6224B9-ECF0-4A2F-A38E-5D236A8D8264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2D0D85D-5309-4B7A-98DF-A857D4AD0779}">
      <dgm:prSet/>
      <dgm:spPr/>
      <dgm:t>
        <a:bodyPr/>
        <a:lstStyle/>
        <a:p>
          <a:r>
            <a:rPr lang="en-US"/>
            <a:t>Ran RF Classifier with RAW variables</a:t>
          </a:r>
        </a:p>
      </dgm:t>
    </dgm:pt>
    <dgm:pt modelId="{BAD3FAF4-C65F-4849-8E50-07666473D764}" type="parTrans" cxnId="{1289C0A5-E90F-4805-8FE9-1691B614326D}">
      <dgm:prSet/>
      <dgm:spPr/>
      <dgm:t>
        <a:bodyPr/>
        <a:lstStyle/>
        <a:p>
          <a:endParaRPr lang="en-US"/>
        </a:p>
      </dgm:t>
    </dgm:pt>
    <dgm:pt modelId="{BDC58A32-C93D-4987-BA33-F6C2E036A81D}" type="sibTrans" cxnId="{1289C0A5-E90F-4805-8FE9-1691B614326D}">
      <dgm:prSet/>
      <dgm:spPr/>
      <dgm:t>
        <a:bodyPr/>
        <a:lstStyle/>
        <a:p>
          <a:endParaRPr lang="en-US"/>
        </a:p>
      </dgm:t>
    </dgm:pt>
    <dgm:pt modelId="{399E797F-5907-4B70-B22A-D04F7A8355DD}">
      <dgm:prSet/>
      <dgm:spPr/>
      <dgm:t>
        <a:bodyPr/>
        <a:lstStyle/>
        <a:p>
          <a:r>
            <a:rPr lang="en-US" dirty="0"/>
            <a:t>Accuracy Score of 0.7677</a:t>
          </a:r>
        </a:p>
      </dgm:t>
    </dgm:pt>
    <dgm:pt modelId="{8470A566-86B9-439B-82C2-6C0D53A93F79}" type="parTrans" cxnId="{3793D03C-EE1C-498E-AC12-CABDD7AE7ED3}">
      <dgm:prSet/>
      <dgm:spPr/>
      <dgm:t>
        <a:bodyPr/>
        <a:lstStyle/>
        <a:p>
          <a:endParaRPr lang="en-US"/>
        </a:p>
      </dgm:t>
    </dgm:pt>
    <dgm:pt modelId="{A9408646-DC86-4854-BC98-87CA1BBB9BD8}" type="sibTrans" cxnId="{3793D03C-EE1C-498E-AC12-CABDD7AE7ED3}">
      <dgm:prSet/>
      <dgm:spPr/>
      <dgm:t>
        <a:bodyPr/>
        <a:lstStyle/>
        <a:p>
          <a:endParaRPr lang="en-US"/>
        </a:p>
      </dgm:t>
    </dgm:pt>
    <dgm:pt modelId="{23AC2D40-EC9D-40E2-91C4-9EED04703F63}">
      <dgm:prSet/>
      <dgm:spPr/>
      <dgm:t>
        <a:bodyPr/>
        <a:lstStyle/>
        <a:p>
          <a:r>
            <a:rPr lang="en-US"/>
            <a:t>Ran RF Regressor on 3 Most Significant Signals</a:t>
          </a:r>
        </a:p>
      </dgm:t>
    </dgm:pt>
    <dgm:pt modelId="{D3760BAA-038A-4C3A-8780-95EFED6B6CD4}" type="parTrans" cxnId="{1F5D5A83-AAE1-43CB-BFB3-FB11DBB77673}">
      <dgm:prSet/>
      <dgm:spPr/>
      <dgm:t>
        <a:bodyPr/>
        <a:lstStyle/>
        <a:p>
          <a:endParaRPr lang="en-US"/>
        </a:p>
      </dgm:t>
    </dgm:pt>
    <dgm:pt modelId="{5091C2B8-5923-4EA4-8508-B093BDA3F739}" type="sibTrans" cxnId="{1F5D5A83-AAE1-43CB-BFB3-FB11DBB77673}">
      <dgm:prSet/>
      <dgm:spPr/>
      <dgm:t>
        <a:bodyPr/>
        <a:lstStyle/>
        <a:p>
          <a:endParaRPr lang="en-US"/>
        </a:p>
      </dgm:t>
    </dgm:pt>
    <dgm:pt modelId="{271D9F73-C534-4833-A0F9-B145A793CB1B}">
      <dgm:prSet/>
      <dgm:spPr/>
      <dgm:t>
        <a:bodyPr/>
        <a:lstStyle/>
        <a:p>
          <a:r>
            <a:rPr lang="en-US"/>
            <a:t>”Sell”  threshold of &lt;0.2  to create “Sell”</a:t>
          </a:r>
        </a:p>
      </dgm:t>
    </dgm:pt>
    <dgm:pt modelId="{A20FA8DF-69B8-4198-846F-A02CD376D4BB}" type="parTrans" cxnId="{35D0B004-9C80-41F4-8BB7-249AECA9152D}">
      <dgm:prSet/>
      <dgm:spPr/>
      <dgm:t>
        <a:bodyPr/>
        <a:lstStyle/>
        <a:p>
          <a:endParaRPr lang="en-US"/>
        </a:p>
      </dgm:t>
    </dgm:pt>
    <dgm:pt modelId="{F9DABF2B-2319-480A-A98D-1ABA88B63CA6}" type="sibTrans" cxnId="{35D0B004-9C80-41F4-8BB7-249AECA9152D}">
      <dgm:prSet/>
      <dgm:spPr/>
      <dgm:t>
        <a:bodyPr/>
        <a:lstStyle/>
        <a:p>
          <a:endParaRPr lang="en-US"/>
        </a:p>
      </dgm:t>
    </dgm:pt>
    <dgm:pt modelId="{90293BF5-2021-4120-A700-41F34E98968C}">
      <dgm:prSet/>
      <dgm:spPr/>
      <dgm:t>
        <a:bodyPr/>
        <a:lstStyle/>
        <a:p>
          <a:r>
            <a:rPr lang="en-US"/>
            <a:t>“Hold” between 0.2 and 0.5</a:t>
          </a:r>
        </a:p>
      </dgm:t>
    </dgm:pt>
    <dgm:pt modelId="{A678D7F9-398A-497B-B796-A6F28D1ED4E9}" type="parTrans" cxnId="{62BC0DA5-01AB-47BD-BF6C-1C33D583B340}">
      <dgm:prSet/>
      <dgm:spPr/>
      <dgm:t>
        <a:bodyPr/>
        <a:lstStyle/>
        <a:p>
          <a:endParaRPr lang="en-US"/>
        </a:p>
      </dgm:t>
    </dgm:pt>
    <dgm:pt modelId="{9560AEE2-BF3F-4E3F-B8E5-091A7FFEFC7D}" type="sibTrans" cxnId="{62BC0DA5-01AB-47BD-BF6C-1C33D583B340}">
      <dgm:prSet/>
      <dgm:spPr/>
      <dgm:t>
        <a:bodyPr/>
        <a:lstStyle/>
        <a:p>
          <a:endParaRPr lang="en-US"/>
        </a:p>
      </dgm:t>
    </dgm:pt>
    <dgm:pt modelId="{B22ED705-8243-4858-9DCB-B1B6EB1F8BCE}">
      <dgm:prSet/>
      <dgm:spPr/>
      <dgm:t>
        <a:bodyPr/>
        <a:lstStyle/>
        <a:p>
          <a:r>
            <a:rPr lang="en-US"/>
            <a:t>“Buy” &gt; 0.5</a:t>
          </a:r>
        </a:p>
      </dgm:t>
    </dgm:pt>
    <dgm:pt modelId="{CB3D5249-2600-472F-B35E-A485DFC64D64}" type="parTrans" cxnId="{FEBC046D-8A7A-4977-A9C9-E98D6C0B6088}">
      <dgm:prSet/>
      <dgm:spPr/>
      <dgm:t>
        <a:bodyPr/>
        <a:lstStyle/>
        <a:p>
          <a:endParaRPr lang="en-US"/>
        </a:p>
      </dgm:t>
    </dgm:pt>
    <dgm:pt modelId="{5DCF4D1C-EE8E-4B0E-A6FD-D3E4FC6AC23A}" type="sibTrans" cxnId="{FEBC046D-8A7A-4977-A9C9-E98D6C0B6088}">
      <dgm:prSet/>
      <dgm:spPr/>
      <dgm:t>
        <a:bodyPr/>
        <a:lstStyle/>
        <a:p>
          <a:endParaRPr lang="en-US"/>
        </a:p>
      </dgm:t>
    </dgm:pt>
    <dgm:pt modelId="{A8D60704-31E8-DC46-9E08-3BE9468CE987}" type="pres">
      <dgm:prSet presAssocID="{B26224B9-ECF0-4A2F-A38E-5D236A8D8264}" presName="Name0" presStyleCnt="0">
        <dgm:presLayoutVars>
          <dgm:dir/>
          <dgm:animLvl val="lvl"/>
          <dgm:resizeHandles val="exact"/>
        </dgm:presLayoutVars>
      </dgm:prSet>
      <dgm:spPr/>
    </dgm:pt>
    <dgm:pt modelId="{FB8F0F59-6531-F244-91A6-A221C43BDA19}" type="pres">
      <dgm:prSet presAssocID="{22D0D85D-5309-4B7A-98DF-A857D4AD0779}" presName="linNode" presStyleCnt="0"/>
      <dgm:spPr/>
    </dgm:pt>
    <dgm:pt modelId="{35381A22-A818-FA42-836B-A4E4AD7B6477}" type="pres">
      <dgm:prSet presAssocID="{22D0D85D-5309-4B7A-98DF-A857D4AD0779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F2CC3D28-B252-0946-B972-C6F36553D533}" type="pres">
      <dgm:prSet presAssocID="{22D0D85D-5309-4B7A-98DF-A857D4AD0779}" presName="descendantText" presStyleLbl="alignAccFollowNode1" presStyleIdx="0" presStyleCnt="2">
        <dgm:presLayoutVars>
          <dgm:bulletEnabled val="1"/>
        </dgm:presLayoutVars>
      </dgm:prSet>
      <dgm:spPr/>
    </dgm:pt>
    <dgm:pt modelId="{52ABF7E5-3FF4-574F-8518-84F385046E7D}" type="pres">
      <dgm:prSet presAssocID="{BDC58A32-C93D-4987-BA33-F6C2E036A81D}" presName="sp" presStyleCnt="0"/>
      <dgm:spPr/>
    </dgm:pt>
    <dgm:pt modelId="{3F7FF9CD-41A1-4847-8D9F-63B344332C52}" type="pres">
      <dgm:prSet presAssocID="{23AC2D40-EC9D-40E2-91C4-9EED04703F63}" presName="linNode" presStyleCnt="0"/>
      <dgm:spPr/>
    </dgm:pt>
    <dgm:pt modelId="{B0A19569-6A96-5D4F-B2EE-8FF8348C6D24}" type="pres">
      <dgm:prSet presAssocID="{23AC2D40-EC9D-40E2-91C4-9EED04703F63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3788B0DD-8559-274F-94FE-B0EADEA9AD57}" type="pres">
      <dgm:prSet presAssocID="{23AC2D40-EC9D-40E2-91C4-9EED04703F63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35D0B004-9C80-41F4-8BB7-249AECA9152D}" srcId="{23AC2D40-EC9D-40E2-91C4-9EED04703F63}" destId="{271D9F73-C534-4833-A0F9-B145A793CB1B}" srcOrd="0" destOrd="0" parTransId="{A20FA8DF-69B8-4198-846F-A02CD376D4BB}" sibTransId="{F9DABF2B-2319-480A-A98D-1ABA88B63CA6}"/>
    <dgm:cxn modelId="{3793D03C-EE1C-498E-AC12-CABDD7AE7ED3}" srcId="{22D0D85D-5309-4B7A-98DF-A857D4AD0779}" destId="{399E797F-5907-4B70-B22A-D04F7A8355DD}" srcOrd="0" destOrd="0" parTransId="{8470A566-86B9-439B-82C2-6C0D53A93F79}" sibTransId="{A9408646-DC86-4854-BC98-87CA1BBB9BD8}"/>
    <dgm:cxn modelId="{7571FD66-E161-6A4E-9B97-CF09D394050A}" type="presOf" srcId="{399E797F-5907-4B70-B22A-D04F7A8355DD}" destId="{F2CC3D28-B252-0946-B972-C6F36553D533}" srcOrd="0" destOrd="0" presId="urn:microsoft.com/office/officeart/2005/8/layout/vList5"/>
    <dgm:cxn modelId="{FEBC046D-8A7A-4977-A9C9-E98D6C0B6088}" srcId="{23AC2D40-EC9D-40E2-91C4-9EED04703F63}" destId="{B22ED705-8243-4858-9DCB-B1B6EB1F8BCE}" srcOrd="2" destOrd="0" parTransId="{CB3D5249-2600-472F-B35E-A485DFC64D64}" sibTransId="{5DCF4D1C-EE8E-4B0E-A6FD-D3E4FC6AC23A}"/>
    <dgm:cxn modelId="{1F5D5A83-AAE1-43CB-BFB3-FB11DBB77673}" srcId="{B26224B9-ECF0-4A2F-A38E-5D236A8D8264}" destId="{23AC2D40-EC9D-40E2-91C4-9EED04703F63}" srcOrd="1" destOrd="0" parTransId="{D3760BAA-038A-4C3A-8780-95EFED6B6CD4}" sibTransId="{5091C2B8-5923-4EA4-8508-B093BDA3F739}"/>
    <dgm:cxn modelId="{62BC0DA5-01AB-47BD-BF6C-1C33D583B340}" srcId="{23AC2D40-EC9D-40E2-91C4-9EED04703F63}" destId="{90293BF5-2021-4120-A700-41F34E98968C}" srcOrd="1" destOrd="0" parTransId="{A678D7F9-398A-497B-B796-A6F28D1ED4E9}" sibTransId="{9560AEE2-BF3F-4E3F-B8E5-091A7FFEFC7D}"/>
    <dgm:cxn modelId="{1289C0A5-E90F-4805-8FE9-1691B614326D}" srcId="{B26224B9-ECF0-4A2F-A38E-5D236A8D8264}" destId="{22D0D85D-5309-4B7A-98DF-A857D4AD0779}" srcOrd="0" destOrd="0" parTransId="{BAD3FAF4-C65F-4849-8E50-07666473D764}" sibTransId="{BDC58A32-C93D-4987-BA33-F6C2E036A81D}"/>
    <dgm:cxn modelId="{4D263FAC-9BEC-F14E-966B-0C73D6267038}" type="presOf" srcId="{22D0D85D-5309-4B7A-98DF-A857D4AD0779}" destId="{35381A22-A818-FA42-836B-A4E4AD7B6477}" srcOrd="0" destOrd="0" presId="urn:microsoft.com/office/officeart/2005/8/layout/vList5"/>
    <dgm:cxn modelId="{34D4BAC2-C464-1447-BA5F-5C2A076928B6}" type="presOf" srcId="{23AC2D40-EC9D-40E2-91C4-9EED04703F63}" destId="{B0A19569-6A96-5D4F-B2EE-8FF8348C6D24}" srcOrd="0" destOrd="0" presId="urn:microsoft.com/office/officeart/2005/8/layout/vList5"/>
    <dgm:cxn modelId="{847D21C9-776F-6C47-A798-8CDF260B7287}" type="presOf" srcId="{271D9F73-C534-4833-A0F9-B145A793CB1B}" destId="{3788B0DD-8559-274F-94FE-B0EADEA9AD57}" srcOrd="0" destOrd="0" presId="urn:microsoft.com/office/officeart/2005/8/layout/vList5"/>
    <dgm:cxn modelId="{0CD694CA-1FAB-3048-A659-78B9C6A6BA04}" type="presOf" srcId="{B26224B9-ECF0-4A2F-A38E-5D236A8D8264}" destId="{A8D60704-31E8-DC46-9E08-3BE9468CE987}" srcOrd="0" destOrd="0" presId="urn:microsoft.com/office/officeart/2005/8/layout/vList5"/>
    <dgm:cxn modelId="{24E099D4-F23D-8840-9AD4-E4303D9994D5}" type="presOf" srcId="{B22ED705-8243-4858-9DCB-B1B6EB1F8BCE}" destId="{3788B0DD-8559-274F-94FE-B0EADEA9AD57}" srcOrd="0" destOrd="2" presId="urn:microsoft.com/office/officeart/2005/8/layout/vList5"/>
    <dgm:cxn modelId="{F71139E7-2148-C34D-8748-C85D84D33AC5}" type="presOf" srcId="{90293BF5-2021-4120-A700-41F34E98968C}" destId="{3788B0DD-8559-274F-94FE-B0EADEA9AD57}" srcOrd="0" destOrd="1" presId="urn:microsoft.com/office/officeart/2005/8/layout/vList5"/>
    <dgm:cxn modelId="{64B4560C-5C10-CA42-BAAC-01510F4697FC}" type="presParOf" srcId="{A8D60704-31E8-DC46-9E08-3BE9468CE987}" destId="{FB8F0F59-6531-F244-91A6-A221C43BDA19}" srcOrd="0" destOrd="0" presId="urn:microsoft.com/office/officeart/2005/8/layout/vList5"/>
    <dgm:cxn modelId="{3FA46FF1-410F-E844-A791-266F4C433770}" type="presParOf" srcId="{FB8F0F59-6531-F244-91A6-A221C43BDA19}" destId="{35381A22-A818-FA42-836B-A4E4AD7B6477}" srcOrd="0" destOrd="0" presId="urn:microsoft.com/office/officeart/2005/8/layout/vList5"/>
    <dgm:cxn modelId="{CA47F7C7-D139-7C4A-9C19-467AED26786B}" type="presParOf" srcId="{FB8F0F59-6531-F244-91A6-A221C43BDA19}" destId="{F2CC3D28-B252-0946-B972-C6F36553D533}" srcOrd="1" destOrd="0" presId="urn:microsoft.com/office/officeart/2005/8/layout/vList5"/>
    <dgm:cxn modelId="{E05634EF-A08B-664D-99C6-BB6318B43074}" type="presParOf" srcId="{A8D60704-31E8-DC46-9E08-3BE9468CE987}" destId="{52ABF7E5-3FF4-574F-8518-84F385046E7D}" srcOrd="1" destOrd="0" presId="urn:microsoft.com/office/officeart/2005/8/layout/vList5"/>
    <dgm:cxn modelId="{0C60C0BA-9338-0749-A1D2-CB09A2B65CF8}" type="presParOf" srcId="{A8D60704-31E8-DC46-9E08-3BE9468CE987}" destId="{3F7FF9CD-41A1-4847-8D9F-63B344332C52}" srcOrd="2" destOrd="0" presId="urn:microsoft.com/office/officeart/2005/8/layout/vList5"/>
    <dgm:cxn modelId="{8D2FB98A-9C16-8545-BCFB-B20314B8CE38}" type="presParOf" srcId="{3F7FF9CD-41A1-4847-8D9F-63B344332C52}" destId="{B0A19569-6A96-5D4F-B2EE-8FF8348C6D24}" srcOrd="0" destOrd="0" presId="urn:microsoft.com/office/officeart/2005/8/layout/vList5"/>
    <dgm:cxn modelId="{7EF8C785-2AFE-0A43-B492-4DD9D43F7715}" type="presParOf" srcId="{3F7FF9CD-41A1-4847-8D9F-63B344332C52}" destId="{3788B0DD-8559-274F-94FE-B0EADEA9AD57}" srcOrd="1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424CC1-7DFF-4818-8BBE-8C54EEDC03A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973FEBE-F558-4110-BB96-6D34690607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Needed additional trading days to fully test the RF Regressor Model </a:t>
          </a:r>
        </a:p>
        <a:p>
          <a:pPr>
            <a:lnSpc>
              <a:spcPct val="100000"/>
            </a:lnSpc>
          </a:pPr>
          <a:r>
            <a:rPr lang="en-US" dirty="0"/>
            <a:t>(Kraken provided only 2year history – would consider alternative data source on future implementation)</a:t>
          </a:r>
        </a:p>
      </dgm:t>
    </dgm:pt>
    <dgm:pt modelId="{5D244B84-8717-4713-9E41-6F26A6EF9448}" type="parTrans" cxnId="{D669BCD0-92AC-49E5-96CF-E8759EB3CCCC}">
      <dgm:prSet/>
      <dgm:spPr/>
      <dgm:t>
        <a:bodyPr/>
        <a:lstStyle/>
        <a:p>
          <a:endParaRPr lang="en-US"/>
        </a:p>
      </dgm:t>
    </dgm:pt>
    <dgm:pt modelId="{8AA8E5E7-E455-46C7-86F3-F252927B200B}" type="sibTrans" cxnId="{D669BCD0-92AC-49E5-96CF-E8759EB3CCCC}">
      <dgm:prSet/>
      <dgm:spPr/>
      <dgm:t>
        <a:bodyPr/>
        <a:lstStyle/>
        <a:p>
          <a:endParaRPr lang="en-US"/>
        </a:p>
      </dgm:t>
    </dgm:pt>
    <dgm:pt modelId="{50B51D19-3CC3-4492-B862-A498412713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Focused solely on BTC, could look at other more volatile Cryptos to see if performance is similar</a:t>
          </a:r>
        </a:p>
      </dgm:t>
    </dgm:pt>
    <dgm:pt modelId="{2E522892-E426-447C-B2B0-27D50CE22E6B}" type="parTrans" cxnId="{62A03030-352F-4B33-81AA-7299CFEC5E43}">
      <dgm:prSet/>
      <dgm:spPr/>
      <dgm:t>
        <a:bodyPr/>
        <a:lstStyle/>
        <a:p>
          <a:endParaRPr lang="en-US"/>
        </a:p>
      </dgm:t>
    </dgm:pt>
    <dgm:pt modelId="{37D12D2F-7F43-4600-BA1B-1500F430CA70}" type="sibTrans" cxnId="{62A03030-352F-4B33-81AA-7299CFEC5E43}">
      <dgm:prSet/>
      <dgm:spPr/>
      <dgm:t>
        <a:bodyPr/>
        <a:lstStyle/>
        <a:p>
          <a:endParaRPr lang="en-US"/>
        </a:p>
      </dgm:t>
    </dgm:pt>
    <dgm:pt modelId="{BAD5D2F6-EE07-4E8F-8360-A5620B92E4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Backtesting</a:t>
          </a:r>
          <a:r>
            <a:rPr lang="en-US" dirty="0"/>
            <a:t> on high volatility stocks (non-crypto) would be interesting to investigate</a:t>
          </a:r>
        </a:p>
      </dgm:t>
    </dgm:pt>
    <dgm:pt modelId="{BAC2487E-F8F5-4300-AA9B-932E3E2252E4}" type="parTrans" cxnId="{FD67788A-528F-4ABB-88DC-A5791CF7DD8F}">
      <dgm:prSet/>
      <dgm:spPr/>
      <dgm:t>
        <a:bodyPr/>
        <a:lstStyle/>
        <a:p>
          <a:endParaRPr lang="en-US"/>
        </a:p>
      </dgm:t>
    </dgm:pt>
    <dgm:pt modelId="{F03712CA-1CC4-4457-992F-A5ECEBBA9CE0}" type="sibTrans" cxnId="{FD67788A-528F-4ABB-88DC-A5791CF7DD8F}">
      <dgm:prSet/>
      <dgm:spPr/>
      <dgm:t>
        <a:bodyPr/>
        <a:lstStyle/>
        <a:p>
          <a:endParaRPr lang="en-US"/>
        </a:p>
      </dgm:t>
    </dgm:pt>
    <dgm:pt modelId="{D9F066BD-90FD-4989-AC96-A47086CE519A}" type="pres">
      <dgm:prSet presAssocID="{9B424CC1-7DFF-4818-8BBE-8C54EEDC03AE}" presName="root" presStyleCnt="0">
        <dgm:presLayoutVars>
          <dgm:dir/>
          <dgm:resizeHandles val="exact"/>
        </dgm:presLayoutVars>
      </dgm:prSet>
      <dgm:spPr/>
    </dgm:pt>
    <dgm:pt modelId="{547F3EC4-6BAC-47A2-8170-0500B0AF882F}" type="pres">
      <dgm:prSet presAssocID="{C973FEBE-F558-4110-BB96-6D34690607B2}" presName="compNode" presStyleCnt="0"/>
      <dgm:spPr/>
    </dgm:pt>
    <dgm:pt modelId="{10F86549-7743-4317-B0C9-9F3C8606EA87}" type="pres">
      <dgm:prSet presAssocID="{C973FEBE-F558-4110-BB96-6D34690607B2}" presName="bgRect" presStyleLbl="bgShp" presStyleIdx="0" presStyleCnt="3"/>
      <dgm:spPr/>
    </dgm:pt>
    <dgm:pt modelId="{86B67F0D-688F-4F9F-BA40-FD42D77E3537}" type="pres">
      <dgm:prSet presAssocID="{C973FEBE-F558-4110-BB96-6D34690607B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3FE2ED-9E2C-4CCE-A76B-8503D97200FA}" type="pres">
      <dgm:prSet presAssocID="{C973FEBE-F558-4110-BB96-6D34690607B2}" presName="spaceRect" presStyleCnt="0"/>
      <dgm:spPr/>
    </dgm:pt>
    <dgm:pt modelId="{0B1077D2-4890-43B2-8415-085B023BD649}" type="pres">
      <dgm:prSet presAssocID="{C973FEBE-F558-4110-BB96-6D34690607B2}" presName="parTx" presStyleLbl="revTx" presStyleIdx="0" presStyleCnt="3">
        <dgm:presLayoutVars>
          <dgm:chMax val="0"/>
          <dgm:chPref val="0"/>
        </dgm:presLayoutVars>
      </dgm:prSet>
      <dgm:spPr/>
    </dgm:pt>
    <dgm:pt modelId="{D1059EF7-5D7A-48D3-8A9B-3BB44B87E124}" type="pres">
      <dgm:prSet presAssocID="{8AA8E5E7-E455-46C7-86F3-F252927B200B}" presName="sibTrans" presStyleCnt="0"/>
      <dgm:spPr/>
    </dgm:pt>
    <dgm:pt modelId="{8AE97DA4-5ADA-4A36-A3B8-A94625612B1E}" type="pres">
      <dgm:prSet presAssocID="{50B51D19-3CC3-4492-B862-A498412713AA}" presName="compNode" presStyleCnt="0"/>
      <dgm:spPr/>
    </dgm:pt>
    <dgm:pt modelId="{2D2098C2-09DC-456C-927E-4B9CA6DD4D75}" type="pres">
      <dgm:prSet presAssocID="{50B51D19-3CC3-4492-B862-A498412713AA}" presName="bgRect" presStyleLbl="bgShp" presStyleIdx="1" presStyleCnt="3"/>
      <dgm:spPr/>
    </dgm:pt>
    <dgm:pt modelId="{ECCA1D6E-456F-4F9C-A424-C0FA34825449}" type="pres">
      <dgm:prSet presAssocID="{50B51D19-3CC3-4492-B862-A498412713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DAF7279-4FE1-4B07-B0B5-8603008421C9}" type="pres">
      <dgm:prSet presAssocID="{50B51D19-3CC3-4492-B862-A498412713AA}" presName="spaceRect" presStyleCnt="0"/>
      <dgm:spPr/>
    </dgm:pt>
    <dgm:pt modelId="{B3087E4D-6700-4752-9F0D-8EF522964CE5}" type="pres">
      <dgm:prSet presAssocID="{50B51D19-3CC3-4492-B862-A498412713AA}" presName="parTx" presStyleLbl="revTx" presStyleIdx="1" presStyleCnt="3">
        <dgm:presLayoutVars>
          <dgm:chMax val="0"/>
          <dgm:chPref val="0"/>
        </dgm:presLayoutVars>
      </dgm:prSet>
      <dgm:spPr/>
    </dgm:pt>
    <dgm:pt modelId="{7E260A6D-A017-4DBA-A78D-38CD079ACDAE}" type="pres">
      <dgm:prSet presAssocID="{37D12D2F-7F43-4600-BA1B-1500F430CA70}" presName="sibTrans" presStyleCnt="0"/>
      <dgm:spPr/>
    </dgm:pt>
    <dgm:pt modelId="{CCF37841-00E0-4374-B41E-1F09151B9FFC}" type="pres">
      <dgm:prSet presAssocID="{BAD5D2F6-EE07-4E8F-8360-A5620B92E42D}" presName="compNode" presStyleCnt="0"/>
      <dgm:spPr/>
    </dgm:pt>
    <dgm:pt modelId="{80E6DDCC-DA90-4983-9F56-3FA66360AE40}" type="pres">
      <dgm:prSet presAssocID="{BAD5D2F6-EE07-4E8F-8360-A5620B92E42D}" presName="bgRect" presStyleLbl="bgShp" presStyleIdx="2" presStyleCnt="3"/>
      <dgm:spPr/>
    </dgm:pt>
    <dgm:pt modelId="{AEB86757-8F29-4C0B-8312-0785ED7CA545}" type="pres">
      <dgm:prSet presAssocID="{BAD5D2F6-EE07-4E8F-8360-A5620B92E4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171921A-15AC-4EB1-9521-1C16136D2450}" type="pres">
      <dgm:prSet presAssocID="{BAD5D2F6-EE07-4E8F-8360-A5620B92E42D}" presName="spaceRect" presStyleCnt="0"/>
      <dgm:spPr/>
    </dgm:pt>
    <dgm:pt modelId="{91F787F5-1438-45FC-8B61-851143731B94}" type="pres">
      <dgm:prSet presAssocID="{BAD5D2F6-EE07-4E8F-8360-A5620B92E42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2A03030-352F-4B33-81AA-7299CFEC5E43}" srcId="{9B424CC1-7DFF-4818-8BBE-8C54EEDC03AE}" destId="{50B51D19-3CC3-4492-B862-A498412713AA}" srcOrd="1" destOrd="0" parTransId="{2E522892-E426-447C-B2B0-27D50CE22E6B}" sibTransId="{37D12D2F-7F43-4600-BA1B-1500F430CA70}"/>
    <dgm:cxn modelId="{71A5726C-73E6-7842-B7BC-68F15B879997}" type="presOf" srcId="{BAD5D2F6-EE07-4E8F-8360-A5620B92E42D}" destId="{91F787F5-1438-45FC-8B61-851143731B94}" srcOrd="0" destOrd="0" presId="urn:microsoft.com/office/officeart/2018/2/layout/IconVerticalSolidList"/>
    <dgm:cxn modelId="{A6FAB96C-308C-EC45-928B-798F0CDE3A8E}" type="presOf" srcId="{50B51D19-3CC3-4492-B862-A498412713AA}" destId="{B3087E4D-6700-4752-9F0D-8EF522964CE5}" srcOrd="0" destOrd="0" presId="urn:microsoft.com/office/officeart/2018/2/layout/IconVerticalSolidList"/>
    <dgm:cxn modelId="{FD67788A-528F-4ABB-88DC-A5791CF7DD8F}" srcId="{9B424CC1-7DFF-4818-8BBE-8C54EEDC03AE}" destId="{BAD5D2F6-EE07-4E8F-8360-A5620B92E42D}" srcOrd="2" destOrd="0" parTransId="{BAC2487E-F8F5-4300-AA9B-932E3E2252E4}" sibTransId="{F03712CA-1CC4-4457-992F-A5ECEBBA9CE0}"/>
    <dgm:cxn modelId="{B37005A5-DC49-DD48-A2F1-960CE7E2D826}" type="presOf" srcId="{9B424CC1-7DFF-4818-8BBE-8C54EEDC03AE}" destId="{D9F066BD-90FD-4989-AC96-A47086CE519A}" srcOrd="0" destOrd="0" presId="urn:microsoft.com/office/officeart/2018/2/layout/IconVerticalSolidList"/>
    <dgm:cxn modelId="{D669BCD0-92AC-49E5-96CF-E8759EB3CCCC}" srcId="{9B424CC1-7DFF-4818-8BBE-8C54EEDC03AE}" destId="{C973FEBE-F558-4110-BB96-6D34690607B2}" srcOrd="0" destOrd="0" parTransId="{5D244B84-8717-4713-9E41-6F26A6EF9448}" sibTransId="{8AA8E5E7-E455-46C7-86F3-F252927B200B}"/>
    <dgm:cxn modelId="{647F70E8-E8CC-7741-B191-36A14EDE47DD}" type="presOf" srcId="{C973FEBE-F558-4110-BB96-6D34690607B2}" destId="{0B1077D2-4890-43B2-8415-085B023BD649}" srcOrd="0" destOrd="0" presId="urn:microsoft.com/office/officeart/2018/2/layout/IconVerticalSolidList"/>
    <dgm:cxn modelId="{7D0DEC8D-85B2-4346-BB89-1D25D1A5B172}" type="presParOf" srcId="{D9F066BD-90FD-4989-AC96-A47086CE519A}" destId="{547F3EC4-6BAC-47A2-8170-0500B0AF882F}" srcOrd="0" destOrd="0" presId="urn:microsoft.com/office/officeart/2018/2/layout/IconVerticalSolidList"/>
    <dgm:cxn modelId="{677B64EF-CE02-3647-A79F-3614377A994D}" type="presParOf" srcId="{547F3EC4-6BAC-47A2-8170-0500B0AF882F}" destId="{10F86549-7743-4317-B0C9-9F3C8606EA87}" srcOrd="0" destOrd="0" presId="urn:microsoft.com/office/officeart/2018/2/layout/IconVerticalSolidList"/>
    <dgm:cxn modelId="{8B3DCA48-FCD4-9D4C-B2A8-911510B895B0}" type="presParOf" srcId="{547F3EC4-6BAC-47A2-8170-0500B0AF882F}" destId="{86B67F0D-688F-4F9F-BA40-FD42D77E3537}" srcOrd="1" destOrd="0" presId="urn:microsoft.com/office/officeart/2018/2/layout/IconVerticalSolidList"/>
    <dgm:cxn modelId="{F3FCD057-79AB-0B4A-A1F7-54A505FB149E}" type="presParOf" srcId="{547F3EC4-6BAC-47A2-8170-0500B0AF882F}" destId="{C03FE2ED-9E2C-4CCE-A76B-8503D97200FA}" srcOrd="2" destOrd="0" presId="urn:microsoft.com/office/officeart/2018/2/layout/IconVerticalSolidList"/>
    <dgm:cxn modelId="{D6D58B5C-075E-E748-A94E-E05779BDD946}" type="presParOf" srcId="{547F3EC4-6BAC-47A2-8170-0500B0AF882F}" destId="{0B1077D2-4890-43B2-8415-085B023BD649}" srcOrd="3" destOrd="0" presId="urn:microsoft.com/office/officeart/2018/2/layout/IconVerticalSolidList"/>
    <dgm:cxn modelId="{60D9D0EF-04C8-6B43-B32F-EB206E21531C}" type="presParOf" srcId="{D9F066BD-90FD-4989-AC96-A47086CE519A}" destId="{D1059EF7-5D7A-48D3-8A9B-3BB44B87E124}" srcOrd="1" destOrd="0" presId="urn:microsoft.com/office/officeart/2018/2/layout/IconVerticalSolidList"/>
    <dgm:cxn modelId="{1DF38077-E173-5847-B2FC-0A1B9E62F311}" type="presParOf" srcId="{D9F066BD-90FD-4989-AC96-A47086CE519A}" destId="{8AE97DA4-5ADA-4A36-A3B8-A94625612B1E}" srcOrd="2" destOrd="0" presId="urn:microsoft.com/office/officeart/2018/2/layout/IconVerticalSolidList"/>
    <dgm:cxn modelId="{FADF0187-D2BE-D14D-B0B7-E859199C74AE}" type="presParOf" srcId="{8AE97DA4-5ADA-4A36-A3B8-A94625612B1E}" destId="{2D2098C2-09DC-456C-927E-4B9CA6DD4D75}" srcOrd="0" destOrd="0" presId="urn:microsoft.com/office/officeart/2018/2/layout/IconVerticalSolidList"/>
    <dgm:cxn modelId="{C7609139-EB69-0F44-9867-B7478646B4B8}" type="presParOf" srcId="{8AE97DA4-5ADA-4A36-A3B8-A94625612B1E}" destId="{ECCA1D6E-456F-4F9C-A424-C0FA34825449}" srcOrd="1" destOrd="0" presId="urn:microsoft.com/office/officeart/2018/2/layout/IconVerticalSolidList"/>
    <dgm:cxn modelId="{A437A1E1-ED3E-054C-94C0-5E9078AAC0A2}" type="presParOf" srcId="{8AE97DA4-5ADA-4A36-A3B8-A94625612B1E}" destId="{FDAF7279-4FE1-4B07-B0B5-8603008421C9}" srcOrd="2" destOrd="0" presId="urn:microsoft.com/office/officeart/2018/2/layout/IconVerticalSolidList"/>
    <dgm:cxn modelId="{45298645-4D94-1D40-99CF-DABE723C5FC8}" type="presParOf" srcId="{8AE97DA4-5ADA-4A36-A3B8-A94625612B1E}" destId="{B3087E4D-6700-4752-9F0D-8EF522964CE5}" srcOrd="3" destOrd="0" presId="urn:microsoft.com/office/officeart/2018/2/layout/IconVerticalSolidList"/>
    <dgm:cxn modelId="{E76A3D03-CD5A-844D-A9BF-3301355AB1E6}" type="presParOf" srcId="{D9F066BD-90FD-4989-AC96-A47086CE519A}" destId="{7E260A6D-A017-4DBA-A78D-38CD079ACDAE}" srcOrd="3" destOrd="0" presId="urn:microsoft.com/office/officeart/2018/2/layout/IconVerticalSolidList"/>
    <dgm:cxn modelId="{D1BF9A82-7E0C-704E-913D-7D6CE4510D07}" type="presParOf" srcId="{D9F066BD-90FD-4989-AC96-A47086CE519A}" destId="{CCF37841-00E0-4374-B41E-1F09151B9FFC}" srcOrd="4" destOrd="0" presId="urn:microsoft.com/office/officeart/2018/2/layout/IconVerticalSolidList"/>
    <dgm:cxn modelId="{726653FC-D5D0-4646-A3FC-ADDC36F91A43}" type="presParOf" srcId="{CCF37841-00E0-4374-B41E-1F09151B9FFC}" destId="{80E6DDCC-DA90-4983-9F56-3FA66360AE40}" srcOrd="0" destOrd="0" presId="urn:microsoft.com/office/officeart/2018/2/layout/IconVerticalSolidList"/>
    <dgm:cxn modelId="{BBA1D351-280A-5842-B485-0390F08D24CF}" type="presParOf" srcId="{CCF37841-00E0-4374-B41E-1F09151B9FFC}" destId="{AEB86757-8F29-4C0B-8312-0785ED7CA545}" srcOrd="1" destOrd="0" presId="urn:microsoft.com/office/officeart/2018/2/layout/IconVerticalSolidList"/>
    <dgm:cxn modelId="{4907DB23-3F82-2649-9B33-05177473E480}" type="presParOf" srcId="{CCF37841-00E0-4374-B41E-1F09151B9FFC}" destId="{4171921A-15AC-4EB1-9521-1C16136D2450}" srcOrd="2" destOrd="0" presId="urn:microsoft.com/office/officeart/2018/2/layout/IconVerticalSolidList"/>
    <dgm:cxn modelId="{F31A70C0-3637-6D45-80B6-33790895CE7A}" type="presParOf" srcId="{CCF37841-00E0-4374-B41E-1F09151B9FFC}" destId="{91F787F5-1438-45FC-8B61-851143731B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4CCD2-A1E0-EE40-A137-19BED07895E9}">
      <dsp:nvSpPr>
        <dsp:cNvPr id="0" name=""/>
        <dsp:cNvSpPr/>
      </dsp:nvSpPr>
      <dsp:spPr>
        <a:xfrm>
          <a:off x="0" y="311133"/>
          <a:ext cx="10576558" cy="1719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0858" tIns="437388" rIns="82085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To create an Algorithmic trading strategy based on short-term BTC buy and sell signals incorporating sentiment analysis to predict BTC price movement, taking into consideration variables such as Bollinger bands, Sharpe Ratio, SMA, and Volume</a:t>
          </a:r>
        </a:p>
      </dsp:txBody>
      <dsp:txXfrm>
        <a:off x="0" y="311133"/>
        <a:ext cx="10576558" cy="1719900"/>
      </dsp:txXfrm>
    </dsp:sp>
    <dsp:sp modelId="{7DBD313E-090C-C84A-91CC-D7ABC8CE241E}">
      <dsp:nvSpPr>
        <dsp:cNvPr id="0" name=""/>
        <dsp:cNvSpPr/>
      </dsp:nvSpPr>
      <dsp:spPr>
        <a:xfrm>
          <a:off x="528827" y="1173"/>
          <a:ext cx="7403590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838" tIns="0" rIns="2798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Original </a:t>
          </a:r>
        </a:p>
      </dsp:txBody>
      <dsp:txXfrm>
        <a:off x="559089" y="31435"/>
        <a:ext cx="7343066" cy="559396"/>
      </dsp:txXfrm>
    </dsp:sp>
    <dsp:sp modelId="{4887ABD3-DF4B-C64A-B2C1-280AF9BE1744}">
      <dsp:nvSpPr>
        <dsp:cNvPr id="0" name=""/>
        <dsp:cNvSpPr/>
      </dsp:nvSpPr>
      <dsp:spPr>
        <a:xfrm>
          <a:off x="0" y="2454393"/>
          <a:ext cx="10576558" cy="1719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2529934"/>
              <a:satOff val="-47862"/>
              <a:lumOff val="-3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0858" tIns="437388" rIns="82085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Created an Algorithmic trading strategy based on VWAP, volume, RSI, SMA, Bollinger Bands, and used Random Forest Regression to create “Buy, </a:t>
          </a:r>
          <a:r>
            <a:rPr lang="en-US" sz="2100" kern="1200" dirty="0" err="1"/>
            <a:t>Hodl</a:t>
          </a:r>
          <a:r>
            <a:rPr lang="en-US" sz="2100" kern="1200" dirty="0"/>
            <a:t>, Sell” signals for superior returns vs. a simple SMA crossover strategy</a:t>
          </a:r>
        </a:p>
      </dsp:txBody>
      <dsp:txXfrm>
        <a:off x="0" y="2454393"/>
        <a:ext cx="10576558" cy="1719900"/>
      </dsp:txXfrm>
    </dsp:sp>
    <dsp:sp modelId="{94A586A2-29E1-3F43-A29B-A020A10065FF}">
      <dsp:nvSpPr>
        <dsp:cNvPr id="0" name=""/>
        <dsp:cNvSpPr/>
      </dsp:nvSpPr>
      <dsp:spPr>
        <a:xfrm>
          <a:off x="528827" y="2144433"/>
          <a:ext cx="7403590" cy="619920"/>
        </a:xfrm>
        <a:prstGeom prst="round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838" tIns="0" rIns="2798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Current</a:t>
          </a:r>
        </a:p>
      </dsp:txBody>
      <dsp:txXfrm>
        <a:off x="559089" y="2174695"/>
        <a:ext cx="734306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7D75E0-1C2F-804A-9F9F-C9B7D13C7324}">
      <dsp:nvSpPr>
        <dsp:cNvPr id="0" name=""/>
        <dsp:cNvSpPr/>
      </dsp:nvSpPr>
      <dsp:spPr>
        <a:xfrm>
          <a:off x="0" y="564213"/>
          <a:ext cx="10576558" cy="538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Imported  BTC Data from Kraken API (limited requirement for Data cleaning)</a:t>
          </a:r>
        </a:p>
      </dsp:txBody>
      <dsp:txXfrm>
        <a:off x="26273" y="590486"/>
        <a:ext cx="10524012" cy="485654"/>
      </dsp:txXfrm>
    </dsp:sp>
    <dsp:sp modelId="{039BA8C0-2E9F-D549-BC3A-8B543DCC56CE}">
      <dsp:nvSpPr>
        <dsp:cNvPr id="0" name=""/>
        <dsp:cNvSpPr/>
      </dsp:nvSpPr>
      <dsp:spPr>
        <a:xfrm>
          <a:off x="0" y="1168654"/>
          <a:ext cx="10576558" cy="538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Created DF with Close, VWAP, Volume, </a:t>
          </a:r>
          <a:r>
            <a:rPr lang="en-US" sz="2300" kern="1200" dirty="0" err="1"/>
            <a:t>Tradecount</a:t>
          </a:r>
          <a:r>
            <a:rPr lang="en-US" sz="2300" kern="1200" dirty="0"/>
            <a:t>, Returns, Change in Price</a:t>
          </a:r>
        </a:p>
      </dsp:txBody>
      <dsp:txXfrm>
        <a:off x="26273" y="1194927"/>
        <a:ext cx="10524012" cy="485654"/>
      </dsp:txXfrm>
    </dsp:sp>
    <dsp:sp modelId="{6FFDB6A8-0357-7B4B-81F5-4B5719B27D9B}">
      <dsp:nvSpPr>
        <dsp:cNvPr id="0" name=""/>
        <dsp:cNvSpPr/>
      </dsp:nvSpPr>
      <dsp:spPr>
        <a:xfrm>
          <a:off x="0" y="1773094"/>
          <a:ext cx="10576558" cy="538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Generated Quantitative Trading Signals</a:t>
          </a:r>
        </a:p>
      </dsp:txBody>
      <dsp:txXfrm>
        <a:off x="26273" y="1799367"/>
        <a:ext cx="10524012" cy="485654"/>
      </dsp:txXfrm>
    </dsp:sp>
    <dsp:sp modelId="{AA79B7F1-A42E-3242-90B0-B74140FD553D}">
      <dsp:nvSpPr>
        <dsp:cNvPr id="0" name=""/>
        <dsp:cNvSpPr/>
      </dsp:nvSpPr>
      <dsp:spPr>
        <a:xfrm>
          <a:off x="0" y="2311294"/>
          <a:ext cx="10576558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580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SMA, Bollinger,  RSI, VWAP</a:t>
          </a:r>
        </a:p>
      </dsp:txBody>
      <dsp:txXfrm>
        <a:off x="0" y="2311294"/>
        <a:ext cx="10576558" cy="380880"/>
      </dsp:txXfrm>
    </dsp:sp>
    <dsp:sp modelId="{5BAC4082-95AD-BE43-978B-3E9257C35005}">
      <dsp:nvSpPr>
        <dsp:cNvPr id="0" name=""/>
        <dsp:cNvSpPr/>
      </dsp:nvSpPr>
      <dsp:spPr>
        <a:xfrm>
          <a:off x="0" y="2692174"/>
          <a:ext cx="10576558" cy="538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Identified Feature Importance</a:t>
          </a:r>
        </a:p>
      </dsp:txBody>
      <dsp:txXfrm>
        <a:off x="26273" y="2718447"/>
        <a:ext cx="10524012" cy="485654"/>
      </dsp:txXfrm>
    </dsp:sp>
    <dsp:sp modelId="{9F5DB5AD-5A35-4442-BF2D-4BEBA01F5148}">
      <dsp:nvSpPr>
        <dsp:cNvPr id="0" name=""/>
        <dsp:cNvSpPr/>
      </dsp:nvSpPr>
      <dsp:spPr>
        <a:xfrm>
          <a:off x="0" y="3230374"/>
          <a:ext cx="10576558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580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VWAP,  RSI, Volume &amp; Tradecount</a:t>
          </a:r>
        </a:p>
      </dsp:txBody>
      <dsp:txXfrm>
        <a:off x="0" y="3230374"/>
        <a:ext cx="10576558" cy="3808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CC3D28-B252-0946-B972-C6F36553D533}">
      <dsp:nvSpPr>
        <dsp:cNvPr id="0" name=""/>
        <dsp:cNvSpPr/>
      </dsp:nvSpPr>
      <dsp:spPr>
        <a:xfrm rot="5400000">
          <a:off x="3106073" y="-1192438"/>
          <a:ext cx="690831" cy="324846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Accuracy Score of 0.7677</a:t>
          </a:r>
        </a:p>
      </dsp:txBody>
      <dsp:txXfrm rot="-5400000">
        <a:off x="1827259" y="120100"/>
        <a:ext cx="3214736" cy="623383"/>
      </dsp:txXfrm>
    </dsp:sp>
    <dsp:sp modelId="{35381A22-A818-FA42-836B-A4E4AD7B6477}">
      <dsp:nvSpPr>
        <dsp:cNvPr id="0" name=""/>
        <dsp:cNvSpPr/>
      </dsp:nvSpPr>
      <dsp:spPr>
        <a:xfrm>
          <a:off x="0" y="21"/>
          <a:ext cx="1827259" cy="8635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Ran RF Classifier with RAW variables</a:t>
          </a:r>
        </a:p>
      </dsp:txBody>
      <dsp:txXfrm>
        <a:off x="42154" y="42175"/>
        <a:ext cx="1742951" cy="779231"/>
      </dsp:txXfrm>
    </dsp:sp>
    <dsp:sp modelId="{3788B0DD-8559-274F-94FE-B0EADEA9AD57}">
      <dsp:nvSpPr>
        <dsp:cNvPr id="0" name=""/>
        <dsp:cNvSpPr/>
      </dsp:nvSpPr>
      <dsp:spPr>
        <a:xfrm rot="5400000">
          <a:off x="3106073" y="-285721"/>
          <a:ext cx="690831" cy="3248460"/>
        </a:xfrm>
        <a:prstGeom prst="round2SameRect">
          <a:avLst/>
        </a:prstGeom>
        <a:solidFill>
          <a:schemeClr val="accent2">
            <a:tint val="40000"/>
            <a:alpha val="90000"/>
            <a:hueOff val="3524137"/>
            <a:satOff val="-59496"/>
            <a:lumOff val="-370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3524137"/>
              <a:satOff val="-59496"/>
              <a:lumOff val="-37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”Sell”  threshold of &lt;0.2  to create “Sell”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“Hold” between 0.2 and 0.5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“Buy” &gt; 0.5</a:t>
          </a:r>
        </a:p>
      </dsp:txBody>
      <dsp:txXfrm rot="-5400000">
        <a:off x="1827259" y="1026817"/>
        <a:ext cx="3214736" cy="623383"/>
      </dsp:txXfrm>
    </dsp:sp>
    <dsp:sp modelId="{B0A19569-6A96-5D4F-B2EE-8FF8348C6D24}">
      <dsp:nvSpPr>
        <dsp:cNvPr id="0" name=""/>
        <dsp:cNvSpPr/>
      </dsp:nvSpPr>
      <dsp:spPr>
        <a:xfrm>
          <a:off x="0" y="906738"/>
          <a:ext cx="1827259" cy="863539"/>
        </a:xfrm>
        <a:prstGeom prst="round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Ran RF Regressor on 3 Most Significant Signals</a:t>
          </a:r>
        </a:p>
      </dsp:txBody>
      <dsp:txXfrm>
        <a:off x="42154" y="948892"/>
        <a:ext cx="1742951" cy="7792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86549-7743-4317-B0C9-9F3C8606EA87}">
      <dsp:nvSpPr>
        <dsp:cNvPr id="0" name=""/>
        <dsp:cNvSpPr/>
      </dsp:nvSpPr>
      <dsp:spPr>
        <a:xfrm>
          <a:off x="0" y="509"/>
          <a:ext cx="10576558" cy="1192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B67F0D-688F-4F9F-BA40-FD42D77E3537}">
      <dsp:nvSpPr>
        <dsp:cNvPr id="0" name=""/>
        <dsp:cNvSpPr/>
      </dsp:nvSpPr>
      <dsp:spPr>
        <a:xfrm>
          <a:off x="360791" y="268867"/>
          <a:ext cx="655984" cy="6559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077D2-4890-43B2-8415-085B023BD649}">
      <dsp:nvSpPr>
        <dsp:cNvPr id="0" name=""/>
        <dsp:cNvSpPr/>
      </dsp:nvSpPr>
      <dsp:spPr>
        <a:xfrm>
          <a:off x="1377568" y="509"/>
          <a:ext cx="9198989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Needed additional trading days to fully test the RF Regressor Model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(Kraken provided only 2year history – would consider alternative data source on future implementation)</a:t>
          </a:r>
        </a:p>
      </dsp:txBody>
      <dsp:txXfrm>
        <a:off x="1377568" y="509"/>
        <a:ext cx="9198989" cy="1192699"/>
      </dsp:txXfrm>
    </dsp:sp>
    <dsp:sp modelId="{2D2098C2-09DC-456C-927E-4B9CA6DD4D75}">
      <dsp:nvSpPr>
        <dsp:cNvPr id="0" name=""/>
        <dsp:cNvSpPr/>
      </dsp:nvSpPr>
      <dsp:spPr>
        <a:xfrm>
          <a:off x="0" y="1491384"/>
          <a:ext cx="10576558" cy="1192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A1D6E-456F-4F9C-A424-C0FA34825449}">
      <dsp:nvSpPr>
        <dsp:cNvPr id="0" name=""/>
        <dsp:cNvSpPr/>
      </dsp:nvSpPr>
      <dsp:spPr>
        <a:xfrm>
          <a:off x="360791" y="1759741"/>
          <a:ext cx="655984" cy="6559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87E4D-6700-4752-9F0D-8EF522964CE5}">
      <dsp:nvSpPr>
        <dsp:cNvPr id="0" name=""/>
        <dsp:cNvSpPr/>
      </dsp:nvSpPr>
      <dsp:spPr>
        <a:xfrm>
          <a:off x="1377568" y="1491384"/>
          <a:ext cx="9198989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Focused solely on BTC, could look at other more volatile Cryptos to see if performance is similar</a:t>
          </a:r>
        </a:p>
      </dsp:txBody>
      <dsp:txXfrm>
        <a:off x="1377568" y="1491384"/>
        <a:ext cx="9198989" cy="1192699"/>
      </dsp:txXfrm>
    </dsp:sp>
    <dsp:sp modelId="{80E6DDCC-DA90-4983-9F56-3FA66360AE40}">
      <dsp:nvSpPr>
        <dsp:cNvPr id="0" name=""/>
        <dsp:cNvSpPr/>
      </dsp:nvSpPr>
      <dsp:spPr>
        <a:xfrm>
          <a:off x="0" y="2982258"/>
          <a:ext cx="10576558" cy="1192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B86757-8F29-4C0B-8312-0785ED7CA545}">
      <dsp:nvSpPr>
        <dsp:cNvPr id="0" name=""/>
        <dsp:cNvSpPr/>
      </dsp:nvSpPr>
      <dsp:spPr>
        <a:xfrm>
          <a:off x="360791" y="3250616"/>
          <a:ext cx="655984" cy="6559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787F5-1438-45FC-8B61-851143731B94}">
      <dsp:nvSpPr>
        <dsp:cNvPr id="0" name=""/>
        <dsp:cNvSpPr/>
      </dsp:nvSpPr>
      <dsp:spPr>
        <a:xfrm>
          <a:off x="1377568" y="2982258"/>
          <a:ext cx="9198989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Backtesting</a:t>
          </a:r>
          <a:r>
            <a:rPr lang="en-US" sz="1800" kern="1200" dirty="0"/>
            <a:t> on high volatility stocks (non-crypto) would be interesting to investigate</a:t>
          </a:r>
        </a:p>
      </dsp:txBody>
      <dsp:txXfrm>
        <a:off x="1377568" y="2982258"/>
        <a:ext cx="9198989" cy="1192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B7044-D3DA-C247-A4A8-08FEFF9C70A1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10E17-13DF-6F49-B788-58ABC3776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3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Greg 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10E17-13DF-6F49-B788-58ABC37767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1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Greg – Motivation &amp;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10E17-13DF-6F49-B788-58ABC37767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30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Jimmy to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10E17-13DF-6F49-B788-58ABC37767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82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Jimmy to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10E17-13DF-6F49-B788-58ABC37767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05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Justin to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10E17-13DF-6F49-B788-58ABC37767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20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Kai to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10E17-13DF-6F49-B788-58ABC37767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60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KAI to present</a:t>
            </a:r>
          </a:p>
          <a:p>
            <a:endParaRPr lang="en-US" dirty="0"/>
          </a:p>
          <a:p>
            <a:r>
              <a:rPr lang="en-US" dirty="0"/>
              <a:t>Additional items would be to remove the RSI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10E17-13DF-6F49-B788-58ABC37767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33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Greg to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10E17-13DF-6F49-B788-58ABC37767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2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183">
            <a:extLst>
              <a:ext uri="{FF2B5EF4-FFF2-40B4-BE49-F238E27FC236}">
                <a16:creationId xmlns:a16="http://schemas.microsoft.com/office/drawing/2014/main" id="{AE19E2D2-078B-459F-A431-2037B063F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85" name="Freeform 5">
              <a:extLst>
                <a:ext uri="{FF2B5EF4-FFF2-40B4-BE49-F238E27FC236}">
                  <a16:creationId xmlns:a16="http://schemas.microsoft.com/office/drawing/2014/main" id="{14035B44-9204-427C-98D0-75678B980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4" name="Freeform 6">
              <a:extLst>
                <a:ext uri="{FF2B5EF4-FFF2-40B4-BE49-F238E27FC236}">
                  <a16:creationId xmlns:a16="http://schemas.microsoft.com/office/drawing/2014/main" id="{755FDC7E-5938-4B4B-8877-06EE01FC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5" name="Freeform 7">
              <a:extLst>
                <a:ext uri="{FF2B5EF4-FFF2-40B4-BE49-F238E27FC236}">
                  <a16:creationId xmlns:a16="http://schemas.microsoft.com/office/drawing/2014/main" id="{F0437E65-E6AA-41CB-8690-97980FE0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6" name="Freeform 8">
              <a:extLst>
                <a:ext uri="{FF2B5EF4-FFF2-40B4-BE49-F238E27FC236}">
                  <a16:creationId xmlns:a16="http://schemas.microsoft.com/office/drawing/2014/main" id="{3F0EF991-E8E2-4486-80F2-A9E03DA1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7" name="Freeform 9">
              <a:extLst>
                <a:ext uri="{FF2B5EF4-FFF2-40B4-BE49-F238E27FC236}">
                  <a16:creationId xmlns:a16="http://schemas.microsoft.com/office/drawing/2014/main" id="{FB081D04-EE00-42EF-BBFB-684673613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8" name="Freeform 10">
              <a:extLst>
                <a:ext uri="{FF2B5EF4-FFF2-40B4-BE49-F238E27FC236}">
                  <a16:creationId xmlns:a16="http://schemas.microsoft.com/office/drawing/2014/main" id="{12B7F571-868C-421B-8A57-6196C8124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9" name="Freeform 11">
              <a:extLst>
                <a:ext uri="{FF2B5EF4-FFF2-40B4-BE49-F238E27FC236}">
                  <a16:creationId xmlns:a16="http://schemas.microsoft.com/office/drawing/2014/main" id="{7E4953C7-80FE-46D4-A354-20321F42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0" name="Freeform 12">
              <a:extLst>
                <a:ext uri="{FF2B5EF4-FFF2-40B4-BE49-F238E27FC236}">
                  <a16:creationId xmlns:a16="http://schemas.microsoft.com/office/drawing/2014/main" id="{C60293D3-71F6-45CD-890F-E68F81CDD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1" name="Freeform 13">
              <a:extLst>
                <a:ext uri="{FF2B5EF4-FFF2-40B4-BE49-F238E27FC236}">
                  <a16:creationId xmlns:a16="http://schemas.microsoft.com/office/drawing/2014/main" id="{940865AC-2494-4A34-80AC-0D78FE9C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2" name="Freeform 14">
              <a:extLst>
                <a:ext uri="{FF2B5EF4-FFF2-40B4-BE49-F238E27FC236}">
                  <a16:creationId xmlns:a16="http://schemas.microsoft.com/office/drawing/2014/main" id="{E8206DC4-8F5A-4192-BB5B-39A4A2CDD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3" name="Freeform 15">
              <a:extLst>
                <a:ext uri="{FF2B5EF4-FFF2-40B4-BE49-F238E27FC236}">
                  <a16:creationId xmlns:a16="http://schemas.microsoft.com/office/drawing/2014/main" id="{1851F69F-8755-4226-9A81-C27799E3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4" name="Freeform 16">
              <a:extLst>
                <a:ext uri="{FF2B5EF4-FFF2-40B4-BE49-F238E27FC236}">
                  <a16:creationId xmlns:a16="http://schemas.microsoft.com/office/drawing/2014/main" id="{D85B97EF-28BC-441A-9EBB-81EF34094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5" name="Freeform 17">
              <a:extLst>
                <a:ext uri="{FF2B5EF4-FFF2-40B4-BE49-F238E27FC236}">
                  <a16:creationId xmlns:a16="http://schemas.microsoft.com/office/drawing/2014/main" id="{7C68D975-1EC2-4BFA-811D-0454109E3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6" name="Freeform 18">
              <a:extLst>
                <a:ext uri="{FF2B5EF4-FFF2-40B4-BE49-F238E27FC236}">
                  <a16:creationId xmlns:a16="http://schemas.microsoft.com/office/drawing/2014/main" id="{251959DD-2AB4-4342-8A28-A25293926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7" name="Freeform 19">
              <a:extLst>
                <a:ext uri="{FF2B5EF4-FFF2-40B4-BE49-F238E27FC236}">
                  <a16:creationId xmlns:a16="http://schemas.microsoft.com/office/drawing/2014/main" id="{785D37AB-3782-4D04-A998-0C126E1BD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8" name="Freeform 20">
              <a:extLst>
                <a:ext uri="{FF2B5EF4-FFF2-40B4-BE49-F238E27FC236}">
                  <a16:creationId xmlns:a16="http://schemas.microsoft.com/office/drawing/2014/main" id="{9313ACA4-E3EA-43A3-822B-DD5DF119D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9" name="Freeform 21">
              <a:extLst>
                <a:ext uri="{FF2B5EF4-FFF2-40B4-BE49-F238E27FC236}">
                  <a16:creationId xmlns:a16="http://schemas.microsoft.com/office/drawing/2014/main" id="{5A98D1AB-DF34-414B-9696-4B671EC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0" name="Freeform 22">
              <a:extLst>
                <a:ext uri="{FF2B5EF4-FFF2-40B4-BE49-F238E27FC236}">
                  <a16:creationId xmlns:a16="http://schemas.microsoft.com/office/drawing/2014/main" id="{8153A7D0-F980-48CC-B318-806C679F4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1" name="Freeform 23">
              <a:extLst>
                <a:ext uri="{FF2B5EF4-FFF2-40B4-BE49-F238E27FC236}">
                  <a16:creationId xmlns:a16="http://schemas.microsoft.com/office/drawing/2014/main" id="{96E44097-7726-43F7-9E27-8BD5BCF8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2" name="Freeform 24">
              <a:extLst>
                <a:ext uri="{FF2B5EF4-FFF2-40B4-BE49-F238E27FC236}">
                  <a16:creationId xmlns:a16="http://schemas.microsoft.com/office/drawing/2014/main" id="{65B28630-DA3C-4E4C-94ED-0ED8F353C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3" name="Freeform 25">
              <a:extLst>
                <a:ext uri="{FF2B5EF4-FFF2-40B4-BE49-F238E27FC236}">
                  <a16:creationId xmlns:a16="http://schemas.microsoft.com/office/drawing/2014/main" id="{1686151F-4919-4A15-9EC3-0329453E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54" name="Group 206">
            <a:extLst>
              <a:ext uri="{FF2B5EF4-FFF2-40B4-BE49-F238E27FC236}">
                <a16:creationId xmlns:a16="http://schemas.microsoft.com/office/drawing/2014/main" id="{E10C7CFA-FC7F-479C-9026-39109C0B5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5" name="Rectangle 207">
              <a:extLst>
                <a:ext uri="{FF2B5EF4-FFF2-40B4-BE49-F238E27FC236}">
                  <a16:creationId xmlns:a16="http://schemas.microsoft.com/office/drawing/2014/main" id="{9971A5E3-BBAD-4023-B07C-7FBC4202D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6" name="Isosceles Triangle 22">
              <a:extLst>
                <a:ext uri="{FF2B5EF4-FFF2-40B4-BE49-F238E27FC236}">
                  <a16:creationId xmlns:a16="http://schemas.microsoft.com/office/drawing/2014/main" id="{FC05BA5F-5BBE-4BFA-A313-155476233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7" name="Rectangle 209">
              <a:extLst>
                <a:ext uri="{FF2B5EF4-FFF2-40B4-BE49-F238E27FC236}">
                  <a16:creationId xmlns:a16="http://schemas.microsoft.com/office/drawing/2014/main" id="{5275B948-0170-4286-84CE-04CA461F2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1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4F98F5-7B4D-E542-A1A2-4645D023C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630" y="4760132"/>
            <a:ext cx="5093596" cy="1777829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r">
              <a:lnSpc>
                <a:spcPct val="85000"/>
              </a:lnSpc>
            </a:pPr>
            <a:r>
              <a:rPr lang="en-US" sz="4000" dirty="0">
                <a:solidFill>
                  <a:schemeClr val="tx1"/>
                </a:solidFill>
              </a:rPr>
              <a:t>FinTech Project_2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Crypto Trading Algo</a:t>
            </a:r>
          </a:p>
        </p:txBody>
      </p:sp>
      <p:pic>
        <p:nvPicPr>
          <p:cNvPr id="5" name="Picture 4" descr="Stock market graph on display">
            <a:extLst>
              <a:ext uri="{FF2B5EF4-FFF2-40B4-BE49-F238E27FC236}">
                <a16:creationId xmlns:a16="http://schemas.microsoft.com/office/drawing/2014/main" id="{218EB20C-FC49-44A6-A612-FA4096EFDB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55" b="11702"/>
          <a:stretch/>
        </p:blipFill>
        <p:spPr>
          <a:xfrm>
            <a:off x="20" y="10"/>
            <a:ext cx="12191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809083B-7D73-EF40-AEC8-3E3D3A437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6690" y="4893645"/>
            <a:ext cx="4848224" cy="1770300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300" dirty="0">
                <a:solidFill>
                  <a:schemeClr val="tx1"/>
                </a:solidFill>
                <a:latin typeface="+mj-lt"/>
              </a:rPr>
              <a:t>Justin Gouin</a:t>
            </a:r>
          </a:p>
          <a:p>
            <a:pPr>
              <a:lnSpc>
                <a:spcPct val="110000"/>
              </a:lnSpc>
            </a:pPr>
            <a:r>
              <a:rPr lang="en-US" sz="2300" dirty="0">
                <a:solidFill>
                  <a:schemeClr val="tx1"/>
                </a:solidFill>
                <a:latin typeface="+mj-lt"/>
              </a:rPr>
              <a:t>Kai Ning Liu</a:t>
            </a:r>
          </a:p>
          <a:p>
            <a:pPr>
              <a:lnSpc>
                <a:spcPct val="110000"/>
              </a:lnSpc>
            </a:pPr>
            <a:r>
              <a:rPr lang="en-US" sz="2300" dirty="0">
                <a:solidFill>
                  <a:schemeClr val="tx1"/>
                </a:solidFill>
                <a:latin typeface="+mj-lt"/>
              </a:rPr>
              <a:t>Jimmy </a:t>
            </a:r>
            <a:r>
              <a:rPr lang="en-US" sz="2300" dirty="0" err="1">
                <a:solidFill>
                  <a:schemeClr val="tx1"/>
                </a:solidFill>
                <a:latin typeface="+mj-lt"/>
              </a:rPr>
              <a:t>Tarika</a:t>
            </a:r>
            <a:endParaRPr lang="en-US" sz="23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sz="2300" dirty="0">
                <a:solidFill>
                  <a:schemeClr val="tx1"/>
                </a:solidFill>
                <a:latin typeface="+mj-lt"/>
              </a:rPr>
              <a:t>Greg </a:t>
            </a:r>
            <a:r>
              <a:rPr lang="en-US" sz="2300" dirty="0" err="1">
                <a:solidFill>
                  <a:schemeClr val="tx1"/>
                </a:solidFill>
                <a:latin typeface="+mj-lt"/>
              </a:rPr>
              <a:t>Buiter</a:t>
            </a:r>
            <a:endParaRPr lang="en-US" sz="23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  <a:latin typeface="+mj-lt"/>
              </a:rPr>
              <a:t>				June 12, 2021</a:t>
            </a:r>
          </a:p>
          <a:p>
            <a:pPr indent="-2286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547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5">
            <a:extLst>
              <a:ext uri="{FF2B5EF4-FFF2-40B4-BE49-F238E27FC236}">
                <a16:creationId xmlns:a16="http://schemas.microsoft.com/office/drawing/2014/main" id="{B54A4D14-513F-4121-92D3-5CCB4689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6">
            <a:extLst>
              <a:ext uri="{FF2B5EF4-FFF2-40B4-BE49-F238E27FC236}">
                <a16:creationId xmlns:a16="http://schemas.microsoft.com/office/drawing/2014/main" id="{6C3411F1-AD17-499D-AFEF-2F300F6DF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7">
            <a:extLst>
              <a:ext uri="{FF2B5EF4-FFF2-40B4-BE49-F238E27FC236}">
                <a16:creationId xmlns:a16="http://schemas.microsoft.com/office/drawing/2014/main" id="{60BF2CBE-B1E9-4C42-89DC-C35E4E651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8">
            <a:extLst>
              <a:ext uri="{FF2B5EF4-FFF2-40B4-BE49-F238E27FC236}">
                <a16:creationId xmlns:a16="http://schemas.microsoft.com/office/drawing/2014/main" id="{72C95A87-DCDB-41C4-B774-744B3ECBE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9">
            <a:extLst>
              <a:ext uri="{FF2B5EF4-FFF2-40B4-BE49-F238E27FC236}">
                <a16:creationId xmlns:a16="http://schemas.microsoft.com/office/drawing/2014/main" id="{BCB97515-32FF-43A6-A51C-B140193AB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10">
            <a:extLst>
              <a:ext uri="{FF2B5EF4-FFF2-40B4-BE49-F238E27FC236}">
                <a16:creationId xmlns:a16="http://schemas.microsoft.com/office/drawing/2014/main" id="{9C6379D3-7045-4B76-9409-6D23D753D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12">
            <a:extLst>
              <a:ext uri="{FF2B5EF4-FFF2-40B4-BE49-F238E27FC236}">
                <a16:creationId xmlns:a16="http://schemas.microsoft.com/office/drawing/2014/main" id="{61B1C1DE-4201-4989-BE65-41ADC2472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14">
            <a:extLst>
              <a:ext uri="{FF2B5EF4-FFF2-40B4-BE49-F238E27FC236}">
                <a16:creationId xmlns:a16="http://schemas.microsoft.com/office/drawing/2014/main" id="{806398CC-D327-4E06-838C-31119BD56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16">
            <a:extLst>
              <a:ext uri="{FF2B5EF4-FFF2-40B4-BE49-F238E27FC236}">
                <a16:creationId xmlns:a16="http://schemas.microsoft.com/office/drawing/2014/main" id="{70A741CC-E736-448A-A94E-5C8BB9711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11">
            <a:extLst>
              <a:ext uri="{FF2B5EF4-FFF2-40B4-BE49-F238E27FC236}">
                <a16:creationId xmlns:a16="http://schemas.microsoft.com/office/drawing/2014/main" id="{7C324CDD-B30F-47DD-8627-E2171D5E8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21">
            <a:extLst>
              <a:ext uri="{FF2B5EF4-FFF2-40B4-BE49-F238E27FC236}">
                <a16:creationId xmlns:a16="http://schemas.microsoft.com/office/drawing/2014/main" id="{79C8D19E-E3D6-45A6-BCA2-5918A37D7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7CC8-030C-374C-9588-1EA1997A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306" y="1477651"/>
            <a:ext cx="2929372" cy="2468207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4000">
                <a:solidFill>
                  <a:schemeClr val="tx2"/>
                </a:solidFill>
              </a:rPr>
              <a:t>Questions??</a:t>
            </a:r>
          </a:p>
        </p:txBody>
      </p:sp>
      <p:sp>
        <p:nvSpPr>
          <p:cNvPr id="116" name="Freeform 22">
            <a:extLst>
              <a:ext uri="{FF2B5EF4-FFF2-40B4-BE49-F238E27FC236}">
                <a16:creationId xmlns:a16="http://schemas.microsoft.com/office/drawing/2014/main" id="{43280283-E04A-43CA-BFA1-F285486A2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23">
            <a:extLst>
              <a:ext uri="{FF2B5EF4-FFF2-40B4-BE49-F238E27FC236}">
                <a16:creationId xmlns:a16="http://schemas.microsoft.com/office/drawing/2014/main" id="{38328CB6-0FC5-4AEA-BC7E-489267CB6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138AF5D2-3A9C-4E8F-B879-36865366A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BBE9019E-3440-4E6B-A0B6-181779BE42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85" r="1" b="1"/>
          <a:stretch/>
        </p:blipFill>
        <p:spPr>
          <a:xfrm>
            <a:off x="932740" y="461405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51177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5924136-7A09-46EF-8617-C67A31039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327DC803-4216-403C-8634-95C3805C5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9C02959-4F69-4902-A769-0F5D99B55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1D94CF1B-D15B-4149-8FCA-AE670E6A9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8C9365EA-8423-4593-8C57-7B48D7D12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01EEAF88-94B0-4630-816A-24193052D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5B6DEC10-BBA0-4E0F-8A69-019F1365E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729A087A-C9FE-467F-9641-B0E95789C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66ACD9AB-A112-4C90-BDF5-007326435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A3A7DD6B-D7D6-4638-8B34-C2FD315F8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971E588E-76C9-4C12-8ACC-7CB31C8B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6D7021A2-08A5-4953-9623-F0FBD764B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011094DA-5DEB-406A-923C-6F877A84A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468E9BA1-48C8-48CE-935E-4273719EF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59067524-456C-44A4-A862-D368725FD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6CC511ED-EA58-49CA-BA25-7BBCE97FD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0A9D653C-5DB0-4F30-92CA-AE327EC47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B044498C-C39B-4014-A7A8-AA8B3C34E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E2CEBFE7-60D2-4712-BF9D-AE01A05CD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D2DB0AA5-6DDE-40D6-AF1F-DD7FA67B3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B4B7C3E1-40F0-4FCA-B4E9-81E4C0A4E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7000">
                <a:schemeClr val="bg1">
                  <a:alpha val="97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C433BF9-69A2-45CC-A8AE-8E76398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07728" y="1241802"/>
            <a:ext cx="6376545" cy="5483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D0D2D9C-86F3-4EA9-B705-D3AE549F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06981" y="1878661"/>
            <a:ext cx="6378038" cy="33221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EC37AD-DEED-4246-AE7E-CA97A0D9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1151" y="1963010"/>
            <a:ext cx="6109699" cy="1746262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>
                <a:solidFill>
                  <a:schemeClr val="bg1"/>
                </a:solidFill>
              </a:rPr>
              <a:t>Appendix</a:t>
            </a: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F6522EDA-35F9-42E1-B96C-57E7BD9EE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5200858"/>
            <a:ext cx="407233" cy="351063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3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81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2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3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4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5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6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7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8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9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0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1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2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3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4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5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6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7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8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9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0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095649-D242-4348-A57B-93474199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SMA Crossover &amp; BTC Metrics</a:t>
            </a:r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9FE015E6-0666-174F-88CA-BB50B3D835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01"/>
          <a:stretch/>
        </p:blipFill>
        <p:spPr>
          <a:xfrm>
            <a:off x="643467" y="1296766"/>
            <a:ext cx="5295896" cy="2496163"/>
          </a:xfrm>
          <a:prstGeom prst="rect">
            <a:avLst/>
          </a:prstGeom>
        </p:spPr>
      </p:pic>
      <p:pic>
        <p:nvPicPr>
          <p:cNvPr id="172" name="Picture 171" descr="Background pattern&#10;&#10;Description automatically generated">
            <a:extLst>
              <a:ext uri="{FF2B5EF4-FFF2-40B4-BE49-F238E27FC236}">
                <a16:creationId xmlns:a16="http://schemas.microsoft.com/office/drawing/2014/main" id="{31795B93-36ED-C74A-9A84-01FFF583D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7" y="1797243"/>
            <a:ext cx="5300660" cy="152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93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5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17000F-4682-E040-8542-2D034C8A4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43406"/>
            <a:ext cx="10905066" cy="417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53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257699-540A-614F-9019-C221626A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Motivation &amp;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89EA81-A748-4F37-B4E0-FC9D292FEA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162137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8566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9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06AABE-7AF2-C94F-ADA9-A2693981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Data Clean-up &amp; Model Training</a:t>
            </a:r>
          </a:p>
        </p:txBody>
      </p:sp>
      <p:graphicFrame>
        <p:nvGraphicFramePr>
          <p:cNvPr id="93" name="Content Placeholder 2">
            <a:extLst>
              <a:ext uri="{FF2B5EF4-FFF2-40B4-BE49-F238E27FC236}">
                <a16:creationId xmlns:a16="http://schemas.microsoft.com/office/drawing/2014/main" id="{ADF88505-2F0A-4919-86EB-694597B459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661578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295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B25689-0459-7D4F-9775-87B3A868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Signal Generation</a:t>
            </a:r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C582F233-0C1B-324B-A674-A63485AEE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485" y="671951"/>
            <a:ext cx="4084023" cy="335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11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11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3" name="Group 12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5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6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7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8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9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0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1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2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3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4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5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6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7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8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B11FEE-5186-5742-9507-C34BD347F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0" y="4760132"/>
            <a:ext cx="4980883" cy="177782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Model Summary</a:t>
            </a:r>
          </a:p>
        </p:txBody>
      </p:sp>
      <p:sp>
        <p:nvSpPr>
          <p:cNvPr id="204" name="Freeform: Shape 199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AD3F1FD5-D9C7-E343-9E8F-E5475AE07A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90" r="-3" b="21595"/>
          <a:stretch/>
        </p:blipFill>
        <p:spPr>
          <a:xfrm>
            <a:off x="558458" y="765177"/>
            <a:ext cx="5300659" cy="2014971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1B61F5-13CF-4AF8-93A7-C188127EF0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486593"/>
              </p:ext>
            </p:extLst>
          </p:nvPr>
        </p:nvGraphicFramePr>
        <p:xfrm>
          <a:off x="6324600" y="4767660"/>
          <a:ext cx="5075720" cy="177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09409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>
            <a:extLst>
              <a:ext uri="{FF2B5EF4-FFF2-40B4-BE49-F238E27FC236}">
                <a16:creationId xmlns:a16="http://schemas.microsoft.com/office/drawing/2014/main" id="{0B46D094-9D10-45BD-BE9D-E4AFE2FE3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11" name="Freeform 5">
              <a:extLst>
                <a:ext uri="{FF2B5EF4-FFF2-40B4-BE49-F238E27FC236}">
                  <a16:creationId xmlns:a16="http://schemas.microsoft.com/office/drawing/2014/main" id="{55076C24-1C31-4A38-A3E7-9F78F38C2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2" name="Freeform 6">
              <a:extLst>
                <a:ext uri="{FF2B5EF4-FFF2-40B4-BE49-F238E27FC236}">
                  <a16:creationId xmlns:a16="http://schemas.microsoft.com/office/drawing/2014/main" id="{90A2F46D-431F-494E-B76D-74CEC1426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3" name="Freeform 7">
              <a:extLst>
                <a:ext uri="{FF2B5EF4-FFF2-40B4-BE49-F238E27FC236}">
                  <a16:creationId xmlns:a16="http://schemas.microsoft.com/office/drawing/2014/main" id="{57B72B1F-4125-4F46-8D06-808E368B2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4" name="Freeform 8">
              <a:extLst>
                <a:ext uri="{FF2B5EF4-FFF2-40B4-BE49-F238E27FC236}">
                  <a16:creationId xmlns:a16="http://schemas.microsoft.com/office/drawing/2014/main" id="{7C16EC32-C009-4130-ADB8-9DFD03CEC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5" name="Freeform 9">
              <a:extLst>
                <a:ext uri="{FF2B5EF4-FFF2-40B4-BE49-F238E27FC236}">
                  <a16:creationId xmlns:a16="http://schemas.microsoft.com/office/drawing/2014/main" id="{CA06AC4F-231A-406A-83AF-BF4F1603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6" name="Freeform 10">
              <a:extLst>
                <a:ext uri="{FF2B5EF4-FFF2-40B4-BE49-F238E27FC236}">
                  <a16:creationId xmlns:a16="http://schemas.microsoft.com/office/drawing/2014/main" id="{244FAADB-573E-4112-BE8C-B88C470E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7" name="Freeform 11">
              <a:extLst>
                <a:ext uri="{FF2B5EF4-FFF2-40B4-BE49-F238E27FC236}">
                  <a16:creationId xmlns:a16="http://schemas.microsoft.com/office/drawing/2014/main" id="{CF38BC08-F82D-4258-8E44-11B2C9E4E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8" name="Freeform 12">
              <a:extLst>
                <a:ext uri="{FF2B5EF4-FFF2-40B4-BE49-F238E27FC236}">
                  <a16:creationId xmlns:a16="http://schemas.microsoft.com/office/drawing/2014/main" id="{EF763D22-10EE-4D7D-95EE-5F4DB723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9" name="Freeform 13">
              <a:extLst>
                <a:ext uri="{FF2B5EF4-FFF2-40B4-BE49-F238E27FC236}">
                  <a16:creationId xmlns:a16="http://schemas.microsoft.com/office/drawing/2014/main" id="{81EA7FDE-0B97-4DDD-AF65-F352834E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0" name="Freeform 14">
              <a:extLst>
                <a:ext uri="{FF2B5EF4-FFF2-40B4-BE49-F238E27FC236}">
                  <a16:creationId xmlns:a16="http://schemas.microsoft.com/office/drawing/2014/main" id="{CC18534F-EC75-4CF4-BBAC-0EF150873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1" name="Freeform 15">
              <a:extLst>
                <a:ext uri="{FF2B5EF4-FFF2-40B4-BE49-F238E27FC236}">
                  <a16:creationId xmlns:a16="http://schemas.microsoft.com/office/drawing/2014/main" id="{71BB5232-2C83-41EB-B62B-E54AC93F2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2" name="Freeform 16">
              <a:extLst>
                <a:ext uri="{FF2B5EF4-FFF2-40B4-BE49-F238E27FC236}">
                  <a16:creationId xmlns:a16="http://schemas.microsoft.com/office/drawing/2014/main" id="{2598F724-C32E-4B91-9B85-60C89DBB8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3" name="Freeform 17">
              <a:extLst>
                <a:ext uri="{FF2B5EF4-FFF2-40B4-BE49-F238E27FC236}">
                  <a16:creationId xmlns:a16="http://schemas.microsoft.com/office/drawing/2014/main" id="{D5D4FBFD-ACE3-46D2-8E97-E8EABE735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4" name="Freeform 18">
              <a:extLst>
                <a:ext uri="{FF2B5EF4-FFF2-40B4-BE49-F238E27FC236}">
                  <a16:creationId xmlns:a16="http://schemas.microsoft.com/office/drawing/2014/main" id="{54A3C901-AFD0-41D3-85E5-87D0E1C9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5" name="Freeform 19">
              <a:extLst>
                <a:ext uri="{FF2B5EF4-FFF2-40B4-BE49-F238E27FC236}">
                  <a16:creationId xmlns:a16="http://schemas.microsoft.com/office/drawing/2014/main" id="{485F3E8E-CD09-44EB-AC73-1834A8D50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6" name="Freeform 20">
              <a:extLst>
                <a:ext uri="{FF2B5EF4-FFF2-40B4-BE49-F238E27FC236}">
                  <a16:creationId xmlns:a16="http://schemas.microsoft.com/office/drawing/2014/main" id="{3BDFC1A4-51E7-46A6-8A0D-50476BCF5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7" name="Freeform 21">
              <a:extLst>
                <a:ext uri="{FF2B5EF4-FFF2-40B4-BE49-F238E27FC236}">
                  <a16:creationId xmlns:a16="http://schemas.microsoft.com/office/drawing/2014/main" id="{A561BC1B-C5E2-45AA-B72B-03AF3216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8" name="Freeform 22">
              <a:extLst>
                <a:ext uri="{FF2B5EF4-FFF2-40B4-BE49-F238E27FC236}">
                  <a16:creationId xmlns:a16="http://schemas.microsoft.com/office/drawing/2014/main" id="{4C0779C6-0F80-48B1-AD32-CC10D00C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9" name="Freeform 23">
              <a:extLst>
                <a:ext uri="{FF2B5EF4-FFF2-40B4-BE49-F238E27FC236}">
                  <a16:creationId xmlns:a16="http://schemas.microsoft.com/office/drawing/2014/main" id="{73702193-6A56-4A74-84AD-94F530FED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86AEFF79-03FD-4BC0-8A67-25CAFCFDC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CB66FC33-38F1-4E8E-8474-AF1F5673B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3" name="Isosceles Triangle 232">
              <a:extLst>
                <a:ext uri="{FF2B5EF4-FFF2-40B4-BE49-F238E27FC236}">
                  <a16:creationId xmlns:a16="http://schemas.microsoft.com/office/drawing/2014/main" id="{32E0DAC0-8D22-4A77-8AA9-169781B2E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828C2492-9737-4D83-8CBD-93EA6D071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6" name="Rectangle 2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B37A9C-08A1-5143-955C-D29671EB5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bg1"/>
                </a:solidFill>
              </a:rPr>
              <a:t>Model Evaluation</a:t>
            </a:r>
          </a:p>
        </p:txBody>
      </p:sp>
      <p:sp>
        <p:nvSpPr>
          <p:cNvPr id="259" name="Freeform: Shape 2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2" name="Content Placeholder 67">
            <a:extLst>
              <a:ext uri="{FF2B5EF4-FFF2-40B4-BE49-F238E27FC236}">
                <a16:creationId xmlns:a16="http://schemas.microsoft.com/office/drawing/2014/main" id="{39F3A1BC-3F4E-40AB-8928-3B92FE165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237" y="6003836"/>
            <a:ext cx="8673427" cy="405405"/>
          </a:xfrm>
        </p:spPr>
        <p:txBody>
          <a:bodyPr vert="horz" lIns="91440" tIns="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600">
                <a:solidFill>
                  <a:schemeClr val="bg1"/>
                </a:solidFill>
              </a:rPr>
              <a:t>Algo strategy $100k initial investment in July 2020 returned ~$1.3M in cumulative returns</a:t>
            </a:r>
          </a:p>
        </p:txBody>
      </p:sp>
      <p:pic>
        <p:nvPicPr>
          <p:cNvPr id="29" name="Picture 28" descr="Chart, line chart&#10;&#10;Description automatically generated">
            <a:extLst>
              <a:ext uri="{FF2B5EF4-FFF2-40B4-BE49-F238E27FC236}">
                <a16:creationId xmlns:a16="http://schemas.microsoft.com/office/drawing/2014/main" id="{7008DA52-C950-294C-934F-60DD53FE1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13" y="670036"/>
            <a:ext cx="5125955" cy="1677220"/>
          </a:xfrm>
          <a:prstGeom prst="rect">
            <a:avLst/>
          </a:prstGeom>
        </p:spPr>
      </p:pic>
      <p:pic>
        <p:nvPicPr>
          <p:cNvPr id="123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9B4F9A9-DFC2-2A49-B088-8040D359D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226" y="2811724"/>
            <a:ext cx="4800000" cy="1652882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D581070-227E-1242-B4E3-CC3AC8EF3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9491" y="637196"/>
            <a:ext cx="4324033" cy="375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4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6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B37A9C-08A1-5143-955C-D29671EB5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0" y="4760132"/>
            <a:ext cx="4980883" cy="1777829"/>
          </a:xfrm>
        </p:spPr>
        <p:txBody>
          <a:bodyPr vert="horz" lIns="228600" tIns="228600" rIns="228600" bIns="0" rtlCol="0">
            <a:normAutofit/>
          </a:bodyPr>
          <a:lstStyle/>
          <a:p>
            <a:pPr algn="r"/>
            <a:r>
              <a:rPr lang="en-US" sz="3700">
                <a:solidFill>
                  <a:schemeClr val="tx1"/>
                </a:solidFill>
              </a:rPr>
              <a:t>Model Evaluation</a:t>
            </a:r>
            <a:br>
              <a:rPr lang="en-US" sz="3700">
                <a:solidFill>
                  <a:schemeClr val="tx1"/>
                </a:solidFill>
              </a:rPr>
            </a:br>
            <a:r>
              <a:rPr lang="en-US" sz="3700">
                <a:solidFill>
                  <a:schemeClr val="tx1"/>
                </a:solidFill>
              </a:rPr>
              <a:t>(Trading Strategy 10% Buy/Sell)</a:t>
            </a:r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13FD012C-1C66-EB46-B9CB-2F559BDBA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30" y="406088"/>
            <a:ext cx="3783483" cy="3608755"/>
          </a:xfrm>
          <a:prstGeom prst="rect">
            <a:avLst/>
          </a:prstGeom>
        </p:spPr>
      </p:pic>
      <p:pic>
        <p:nvPicPr>
          <p:cNvPr id="123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9B4F9A9-DFC2-2A49-B088-8040D359D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045" y="1776118"/>
            <a:ext cx="6816481" cy="920225"/>
          </a:xfrm>
          <a:prstGeom prst="rect">
            <a:avLst/>
          </a:prstGeom>
        </p:spPr>
      </p:pic>
      <p:sp>
        <p:nvSpPr>
          <p:cNvPr id="155" name="Content Placeholder 154">
            <a:extLst>
              <a:ext uri="{FF2B5EF4-FFF2-40B4-BE49-F238E27FC236}">
                <a16:creationId xmlns:a16="http://schemas.microsoft.com/office/drawing/2014/main" id="{30846C4A-BEA1-4E20-8D05-5E0A003A1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7660"/>
            <a:ext cx="5075720" cy="1770300"/>
          </a:xfrm>
        </p:spPr>
        <p:txBody>
          <a:bodyPr>
            <a:normAutofit/>
          </a:bodyPr>
          <a:lstStyle/>
          <a:p>
            <a:r>
              <a:rPr lang="en-US" dirty="0"/>
              <a:t>Items for further consideration:</a:t>
            </a:r>
          </a:p>
          <a:p>
            <a:pPr lvl="1"/>
            <a:r>
              <a:rPr lang="en-US" dirty="0"/>
              <a:t>Optimize 10% buy/sell strategy</a:t>
            </a:r>
          </a:p>
          <a:p>
            <a:pPr lvl="1"/>
            <a:r>
              <a:rPr lang="en-US" dirty="0"/>
              <a:t>Tuning the thresholds beyond the 0.2 and 0.7</a:t>
            </a:r>
          </a:p>
        </p:txBody>
      </p:sp>
    </p:spTree>
    <p:extLst>
      <p:ext uri="{BB962C8B-B14F-4D97-AF65-F5344CB8AC3E}">
        <p14:creationId xmlns:p14="http://schemas.microsoft.com/office/powerpoint/2010/main" val="1037221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17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8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3D563D-74F0-B94C-9B86-E5492518D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0" y="4760132"/>
            <a:ext cx="5093596" cy="1777829"/>
          </a:xfrm>
        </p:spPr>
        <p:txBody>
          <a:bodyPr vert="horz" lIns="228600" tIns="228600" rIns="228600" bIns="0" rtlCol="0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Discussion/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Predictions</a:t>
            </a:r>
          </a:p>
        </p:txBody>
      </p:sp>
      <p:pic>
        <p:nvPicPr>
          <p:cNvPr id="117" name="Picture 116" descr="Computer script on a screen">
            <a:extLst>
              <a:ext uri="{FF2B5EF4-FFF2-40B4-BE49-F238E27FC236}">
                <a16:creationId xmlns:a16="http://schemas.microsoft.com/office/drawing/2014/main" id="{569EE402-BABA-46B6-8D1F-CD6F5ECF0C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94" b="24089"/>
          <a:stretch/>
        </p:blipFill>
        <p:spPr>
          <a:xfrm>
            <a:off x="20" y="10"/>
            <a:ext cx="12191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552B7-5EE5-F942-B92B-B028BB25B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706" y="4767660"/>
            <a:ext cx="5173613" cy="1770300"/>
          </a:xfrm>
        </p:spPr>
        <p:txBody>
          <a:bodyPr vert="horz" lIns="91440" tIns="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Open </a:t>
            </a:r>
            <a:r>
              <a:rPr lang="en-US" dirty="0" err="1"/>
              <a:t>Jupyter</a:t>
            </a:r>
            <a:r>
              <a:rPr lang="en-US" dirty="0"/>
              <a:t> lab and run code</a:t>
            </a:r>
          </a:p>
        </p:txBody>
      </p:sp>
    </p:spTree>
    <p:extLst>
      <p:ext uri="{BB962C8B-B14F-4D97-AF65-F5344CB8AC3E}">
        <p14:creationId xmlns:p14="http://schemas.microsoft.com/office/powerpoint/2010/main" val="782643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9481C1-30BC-8A49-82CE-212BB5C7A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Post Mortem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D3704B-7F4A-4B6B-8B3F-DB4C591A9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225430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11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350</TotalTime>
  <Words>382</Words>
  <Application>Microsoft Macintosh PowerPoint</Application>
  <PresentationFormat>Widescreen</PresentationFormat>
  <Paragraphs>60</Paragraphs>
  <Slides>13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Rockwell</vt:lpstr>
      <vt:lpstr>Wingdings</vt:lpstr>
      <vt:lpstr>Atlas</vt:lpstr>
      <vt:lpstr>FinTech Project_2 Crypto Trading Algo</vt:lpstr>
      <vt:lpstr>Motivation &amp; Summary</vt:lpstr>
      <vt:lpstr>Data Clean-up &amp; Model Training</vt:lpstr>
      <vt:lpstr>Signal Generation</vt:lpstr>
      <vt:lpstr>Model Summary</vt:lpstr>
      <vt:lpstr>Model Evaluation</vt:lpstr>
      <vt:lpstr>Model Evaluation (Trading Strategy 10% Buy/Sell)</vt:lpstr>
      <vt:lpstr>Discussion/  Predictions</vt:lpstr>
      <vt:lpstr>Post Mortem</vt:lpstr>
      <vt:lpstr>Questions??</vt:lpstr>
      <vt:lpstr>Appendix</vt:lpstr>
      <vt:lpstr>SMA Crossover &amp; BTC Metrics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FinTech Project_2 BTC Trading Algo</dc:title>
  <dc:creator>Greg Buiter</dc:creator>
  <cp:lastModifiedBy>Greg Buiter</cp:lastModifiedBy>
  <cp:revision>31</cp:revision>
  <dcterms:created xsi:type="dcterms:W3CDTF">2021-06-10T00:52:17Z</dcterms:created>
  <dcterms:modified xsi:type="dcterms:W3CDTF">2021-06-12T00:25:55Z</dcterms:modified>
</cp:coreProperties>
</file>