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57" r:id="rId5"/>
    <p:sldId id="261" r:id="rId6"/>
    <p:sldId id="282" r:id="rId7"/>
    <p:sldId id="284" r:id="rId8"/>
    <p:sldId id="285" r:id="rId9"/>
    <p:sldId id="286" r:id="rId10"/>
    <p:sldId id="287" r:id="rId11"/>
    <p:sldId id="288" r:id="rId12"/>
    <p:sldId id="289" r:id="rId13"/>
    <p:sldId id="29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A5C6"/>
    <a:srgbClr val="37C4DB"/>
    <a:srgbClr val="71C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4660"/>
  </p:normalViewPr>
  <p:slideViewPr>
    <p:cSldViewPr snapToGrid="0">
      <p:cViewPr>
        <p:scale>
          <a:sx n="50" d="100"/>
          <a:sy n="50" d="100"/>
        </p:scale>
        <p:origin x="1580" y="95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矩形 5"/>
          <p:cNvSpPr/>
          <p:nvPr/>
        </p:nvSpPr>
        <p:spPr>
          <a:xfrm>
            <a:off x="603600" y="1834194"/>
            <a:ext cx="8535035" cy="829945"/>
          </a:xfrm>
          <a:prstGeom prst="rect">
            <a:avLst/>
          </a:prstGeom>
        </p:spPr>
        <p:txBody>
          <a:bodyPr wrap="none">
            <a:spAutoFit/>
          </a:bodyPr>
          <a:lstStyle/>
          <a:p>
            <a:r>
              <a:rPr lang="en-US" sz="4800">
                <a:solidFill>
                  <a:srgbClr val="14A5C6"/>
                </a:solidFill>
                <a:latin typeface="Roboto"/>
              </a:rPr>
              <a:t>Heart Disease Classification</a:t>
            </a:r>
            <a:endParaRPr lang="en-US" sz="4800">
              <a:solidFill>
                <a:srgbClr val="14A5C6"/>
              </a:solidFill>
              <a:latin typeface="Arial" panose="020B0604020202020204" pitchFamily="34" charset="0"/>
            </a:endParaRPr>
          </a:p>
        </p:txBody>
      </p:sp>
      <p:sp>
        <p:nvSpPr>
          <p:cNvPr id="7" name="矩形 6"/>
          <p:cNvSpPr/>
          <p:nvPr/>
        </p:nvSpPr>
        <p:spPr>
          <a:xfrm>
            <a:off x="785594" y="3081736"/>
            <a:ext cx="6158255" cy="2999740"/>
          </a:xfrm>
          <a:prstGeom prst="rect">
            <a:avLst/>
          </a:prstGeom>
          <a:noFill/>
        </p:spPr>
        <p:txBody>
          <a:bodyPr wrap="square" rtlCol="0">
            <a:spAutoFit/>
          </a:bodyPr>
          <a:lstStyle/>
          <a:p>
            <a:pPr>
              <a:lnSpc>
                <a:spcPct val="150000"/>
              </a:lnSpc>
            </a:pPr>
            <a:r>
              <a:rPr lang="en-US" sz="1400">
                <a:latin typeface="Arial" panose="020B0604020202020204" pitchFamily="34" charset="0"/>
                <a:cs typeface="Arial" panose="020B0604020202020204" pitchFamily="34" charset="0"/>
              </a:rPr>
              <a:t>Our Project focuses on creating a classifier for predicting if the patients might get any heart disease. We are only predicting the absence or presence of heart disease.</a:t>
            </a:r>
            <a:endParaRPr lang="en-US" sz="140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The original dataset consists of 4 prediction outputs which are </a:t>
            </a: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0 = indicating absence</a:t>
            </a: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1 = Type 1</a:t>
            </a: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2 =  Type 2</a:t>
            </a: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3 = Type 3</a:t>
            </a: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4 = Type 4</a:t>
            </a:r>
            <a:endParaRPr lang="en-US" sz="1400" dirty="0">
              <a:latin typeface="Arial" panose="020B0604020202020204" pitchFamily="34" charset="0"/>
              <a:cs typeface="Arial" panose="020B0604020202020204" pitchFamily="34" charset="0"/>
            </a:endParaRPr>
          </a:p>
        </p:txBody>
      </p:sp>
      <p:sp>
        <p:nvSpPr>
          <p:cNvPr id="8" name="矩形: 圆角 7"/>
          <p:cNvSpPr/>
          <p:nvPr/>
        </p:nvSpPr>
        <p:spPr>
          <a:xfrm>
            <a:off x="3985260" y="607695"/>
            <a:ext cx="5008245" cy="833755"/>
          </a:xfrm>
          <a:prstGeom prst="roundRect">
            <a:avLst>
              <a:gd name="adj" fmla="val 50000"/>
            </a:avLst>
          </a:prstGeom>
          <a:gradFill>
            <a:gsLst>
              <a:gs pos="0">
                <a:srgbClr val="14A5C6"/>
              </a:gs>
              <a:gs pos="97000">
                <a:srgbClr val="37C4DB"/>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600">
                <a:solidFill>
                  <a:schemeClr val="bg1"/>
                </a:solidFill>
                <a:latin typeface="Arial" panose="020B0604020202020204" pitchFamily="34" charset="0"/>
                <a:cs typeface="Arial" panose="020B0604020202020204" pitchFamily="34" charset="0"/>
              </a:rPr>
              <a:t>DWDM Project</a:t>
            </a:r>
            <a:endParaRPr lang="en-US" altLang="zh-CN" sz="3600">
              <a:solidFill>
                <a:schemeClr val="bg1"/>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cstate="screen"/>
          <a:stretch>
            <a:fillRect/>
          </a:stretch>
        </p:blipFill>
        <p:spPr>
          <a:xfrm>
            <a:off x="6011066" y="2532267"/>
            <a:ext cx="5608553" cy="33006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p>
            <a:endParaRPr lang="en-US"/>
          </a:p>
        </p:txBody>
      </p:sp>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Text Box 4"/>
          <p:cNvSpPr txBox="1"/>
          <p:nvPr/>
        </p:nvSpPr>
        <p:spPr>
          <a:xfrm>
            <a:off x="4048125" y="542925"/>
            <a:ext cx="3233420" cy="368300"/>
          </a:xfrm>
          <a:prstGeom prst="rect">
            <a:avLst/>
          </a:prstGeom>
          <a:noFill/>
        </p:spPr>
        <p:txBody>
          <a:bodyPr wrap="square" rtlCol="0">
            <a:spAutoFit/>
          </a:bodyPr>
          <a:p>
            <a:pPr algn="ctr"/>
            <a:r>
              <a:rPr lang="en-US" b="1"/>
              <a:t>Choosen Model</a:t>
            </a:r>
            <a:endParaRPr lang="en-US" b="1"/>
          </a:p>
        </p:txBody>
      </p:sp>
      <p:pic>
        <p:nvPicPr>
          <p:cNvPr id="3" name="Picture 2" descr="ChoosenMode"/>
          <p:cNvPicPr>
            <a:picLocks noChangeAspect="1"/>
          </p:cNvPicPr>
          <p:nvPr/>
        </p:nvPicPr>
        <p:blipFill>
          <a:blip r:embed="rId1"/>
          <a:stretch>
            <a:fillRect/>
          </a:stretch>
        </p:blipFill>
        <p:spPr>
          <a:xfrm>
            <a:off x="741045" y="1102360"/>
            <a:ext cx="6540500" cy="4212590"/>
          </a:xfrm>
          <a:prstGeom prst="rect">
            <a:avLst/>
          </a:prstGeom>
        </p:spPr>
      </p:pic>
      <p:sp>
        <p:nvSpPr>
          <p:cNvPr id="6" name="Text Box 5"/>
          <p:cNvSpPr txBox="1"/>
          <p:nvPr/>
        </p:nvSpPr>
        <p:spPr>
          <a:xfrm>
            <a:off x="7401560" y="1102360"/>
            <a:ext cx="3761740" cy="4523105"/>
          </a:xfrm>
          <a:prstGeom prst="rect">
            <a:avLst/>
          </a:prstGeom>
          <a:noFill/>
        </p:spPr>
        <p:txBody>
          <a:bodyPr wrap="square" rtlCol="0">
            <a:spAutoFit/>
          </a:bodyPr>
          <a:p>
            <a:r>
              <a:rPr lang="en-US"/>
              <a:t>Confusion matrix of random forest classifier with 200 trees has got the maximum accuracy for prediction, but we choose support vector machine model as it has got few number of false negatives and classifying a person as having heart disease and actually doesnt have a heart disease is not a issue. But classifying a person as not having any heart disease but actually having a heart disease is actually a major concern. Hence we choose the model having least number of false negatives that is support vector machine model with radial bias function model.</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p>
            <a:endParaRPr lang="en-US"/>
          </a:p>
        </p:txBody>
      </p:sp>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2" name="Text Box 1"/>
          <p:cNvSpPr txBox="1"/>
          <p:nvPr/>
        </p:nvSpPr>
        <p:spPr>
          <a:xfrm>
            <a:off x="2235200" y="1343660"/>
            <a:ext cx="8098155" cy="2676525"/>
          </a:xfrm>
          <a:prstGeom prst="rect">
            <a:avLst/>
          </a:prstGeom>
          <a:noFill/>
        </p:spPr>
        <p:txBody>
          <a:bodyPr wrap="square" rtlCol="0">
            <a:spAutoFit/>
          </a:bodyPr>
          <a:p>
            <a:r>
              <a:rPr lang="en-US" sz="2800" b="1"/>
              <a:t>Prepared By :</a:t>
            </a:r>
            <a:endParaRPr lang="en-US" sz="2800" b="1"/>
          </a:p>
          <a:p>
            <a:endParaRPr lang="en-US" sz="2800" b="1"/>
          </a:p>
          <a:p>
            <a:r>
              <a:rPr lang="en-US" sz="2800" b="1"/>
              <a:t>Mohan Madame PF 03</a:t>
            </a:r>
            <a:endParaRPr lang="en-US" sz="2800" b="1"/>
          </a:p>
          <a:p>
            <a:r>
              <a:rPr lang="en-US" sz="2800" b="1"/>
              <a:t>Suyash Ladda PF 15</a:t>
            </a:r>
            <a:endParaRPr lang="en-US" sz="2800" b="1"/>
          </a:p>
          <a:p>
            <a:r>
              <a:rPr lang="en-US" sz="2800" b="1"/>
              <a:t>Mandar Kulkarni PF 24</a:t>
            </a:r>
            <a:endParaRPr lang="en-US" sz="2800" b="1"/>
          </a:p>
          <a:p>
            <a:r>
              <a:rPr lang="en-US" sz="2800" b="1"/>
              <a:t>Viraj Pandit PF 57</a:t>
            </a:r>
            <a:endParaRPr lang="en-US" sz="2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3" name="文本框 12"/>
          <p:cNvSpPr txBox="1"/>
          <p:nvPr>
            <p:custDataLst>
              <p:tags r:id="rId1"/>
            </p:custDataLst>
          </p:nvPr>
        </p:nvSpPr>
        <p:spPr>
          <a:xfrm>
            <a:off x="5996062" y="1458797"/>
            <a:ext cx="4722495" cy="645160"/>
          </a:xfrm>
          <a:prstGeom prst="rect">
            <a:avLst/>
          </a:prstGeom>
        </p:spPr>
        <p:txBody>
          <a:bodyPr wrap="none">
            <a:spAutoFit/>
          </a:bodyPr>
          <a:lstStyle>
            <a:defPPr>
              <a:defRPr lang="zh-CN"/>
            </a:defPPr>
            <a:lvl1pPr>
              <a:defRPr sz="4800">
                <a:solidFill>
                  <a:srgbClr val="14A5C6"/>
                </a:solidFill>
                <a:latin typeface="Roboto"/>
              </a:defRPr>
            </a:lvl1pPr>
          </a:lstStyle>
          <a:p>
            <a:pPr algn="ctr"/>
            <a:r>
              <a:rPr lang="en-US" altLang="zh-CN" sz="3600">
                <a:sym typeface="+mn-ea"/>
              </a:rPr>
              <a:t>Dataset Description</a:t>
            </a:r>
            <a:endParaRPr lang="zh-CN" altLang="en-US" sz="3600" dirty="0"/>
          </a:p>
        </p:txBody>
      </p:sp>
      <p:pic>
        <p:nvPicPr>
          <p:cNvPr id="14" name="图片 13"/>
          <p:cNvPicPr>
            <a:picLocks noChangeAspect="1"/>
          </p:cNvPicPr>
          <p:nvPr/>
        </p:nvPicPr>
        <p:blipFill>
          <a:blip r:embed="rId2" cstate="screen"/>
          <a:stretch>
            <a:fillRect/>
          </a:stretch>
        </p:blipFill>
        <p:spPr>
          <a:xfrm>
            <a:off x="614156" y="1039529"/>
            <a:ext cx="4465252" cy="4465252"/>
          </a:xfrm>
          <a:prstGeom prst="rect">
            <a:avLst/>
          </a:prstGeom>
        </p:spPr>
      </p:pic>
      <p:sp>
        <p:nvSpPr>
          <p:cNvPr id="2" name="Text Box 1"/>
          <p:cNvSpPr txBox="1"/>
          <p:nvPr/>
        </p:nvSpPr>
        <p:spPr>
          <a:xfrm>
            <a:off x="5755640" y="2219960"/>
            <a:ext cx="5982970" cy="4246245"/>
          </a:xfrm>
          <a:prstGeom prst="rect">
            <a:avLst/>
          </a:prstGeom>
          <a:noFill/>
        </p:spPr>
        <p:txBody>
          <a:bodyPr wrap="square" rtlCol="0">
            <a:spAutoFit/>
          </a:bodyPr>
          <a:p>
            <a:endParaRPr lang="en-US"/>
          </a:p>
          <a:p>
            <a:r>
              <a:rPr lang="en-US"/>
              <a:t>    </a:t>
            </a:r>
            <a:r>
              <a:rPr lang="en-US" b="1"/>
              <a:t>age</a:t>
            </a:r>
            <a:endParaRPr lang="en-US"/>
          </a:p>
          <a:p>
            <a:r>
              <a:rPr lang="en-US"/>
              <a:t>    </a:t>
            </a:r>
            <a:r>
              <a:rPr lang="en-US" b="1"/>
              <a:t>sex</a:t>
            </a:r>
            <a:endParaRPr lang="en-US"/>
          </a:p>
          <a:p>
            <a:r>
              <a:rPr lang="en-US"/>
              <a:t>    </a:t>
            </a:r>
            <a:r>
              <a:rPr lang="en-US" b="1"/>
              <a:t>cp </a:t>
            </a:r>
            <a:r>
              <a:rPr lang="en-US"/>
              <a:t>= chest pain type (4 values)</a:t>
            </a:r>
            <a:endParaRPr lang="en-US"/>
          </a:p>
          <a:p>
            <a:r>
              <a:rPr lang="en-US"/>
              <a:t>    </a:t>
            </a:r>
            <a:r>
              <a:rPr lang="en-US" b="1"/>
              <a:t>trestbps </a:t>
            </a:r>
            <a:r>
              <a:rPr lang="en-US"/>
              <a:t>= resting blood pressure</a:t>
            </a:r>
            <a:endParaRPr lang="en-US"/>
          </a:p>
          <a:p>
            <a:r>
              <a:rPr lang="en-US"/>
              <a:t>    </a:t>
            </a:r>
            <a:r>
              <a:rPr lang="en-US" b="1"/>
              <a:t>chol </a:t>
            </a:r>
            <a:r>
              <a:rPr lang="en-US"/>
              <a:t>= serum cholestoral in mg/dl</a:t>
            </a:r>
            <a:endParaRPr lang="en-US"/>
          </a:p>
          <a:p>
            <a:r>
              <a:rPr lang="en-US"/>
              <a:t>    </a:t>
            </a:r>
            <a:r>
              <a:rPr lang="en-US" b="1"/>
              <a:t>fbs </a:t>
            </a:r>
            <a:r>
              <a:rPr lang="en-US"/>
              <a:t>= fasting blood sugar &gt; 120 mg/dl</a:t>
            </a:r>
            <a:endParaRPr lang="en-US"/>
          </a:p>
          <a:p>
            <a:r>
              <a:rPr lang="en-US"/>
              <a:t>    </a:t>
            </a:r>
            <a:r>
              <a:rPr lang="en-US" b="1"/>
              <a:t>restecg </a:t>
            </a:r>
            <a:r>
              <a:rPr lang="en-US"/>
              <a:t>= resting electrocardiographic results (values 0,1,2)</a:t>
            </a:r>
            <a:endParaRPr lang="en-US"/>
          </a:p>
          <a:p>
            <a:r>
              <a:rPr lang="en-US"/>
              <a:t>    </a:t>
            </a:r>
            <a:r>
              <a:rPr lang="en-US" b="1"/>
              <a:t>thalach </a:t>
            </a:r>
            <a:r>
              <a:rPr lang="en-US"/>
              <a:t>= maximum heart rate achieved</a:t>
            </a:r>
            <a:endParaRPr lang="en-US"/>
          </a:p>
          <a:p>
            <a:r>
              <a:rPr lang="en-US"/>
              <a:t>    </a:t>
            </a:r>
            <a:r>
              <a:rPr lang="en-US" b="1"/>
              <a:t>exang </a:t>
            </a:r>
            <a:r>
              <a:rPr lang="en-US"/>
              <a:t>= exercise induced angina</a:t>
            </a:r>
            <a:endParaRPr lang="en-US"/>
          </a:p>
          <a:p>
            <a:r>
              <a:rPr lang="en-US"/>
              <a:t>    </a:t>
            </a:r>
            <a:r>
              <a:rPr lang="en-US" b="1"/>
              <a:t>oldpeak </a:t>
            </a:r>
            <a:r>
              <a:rPr lang="en-US"/>
              <a:t>= ST depression induced by exercise relative to rest</a:t>
            </a:r>
            <a:endParaRPr lang="en-US"/>
          </a:p>
          <a:p>
            <a:r>
              <a:rPr lang="en-US"/>
              <a:t>    </a:t>
            </a:r>
            <a:r>
              <a:rPr lang="en-US" b="1"/>
              <a:t>slope </a:t>
            </a:r>
            <a:r>
              <a:rPr lang="en-US"/>
              <a:t>= the slope of the peak exercise ST segment</a:t>
            </a:r>
            <a:endParaRPr lang="en-US"/>
          </a:p>
          <a:p>
            <a:r>
              <a:rPr lang="en-US"/>
              <a:t>    </a:t>
            </a:r>
            <a:r>
              <a:rPr lang="en-US" b="1"/>
              <a:t>ca </a:t>
            </a:r>
            <a:r>
              <a:rPr lang="en-US"/>
              <a:t>= number of major vessels (0-3) colored by flourosopy</a:t>
            </a:r>
            <a:endParaRPr lang="en-US"/>
          </a:p>
          <a:p>
            <a:r>
              <a:rPr lang="en-US"/>
              <a:t>    </a:t>
            </a:r>
            <a:r>
              <a:rPr lang="en-US" b="1"/>
              <a:t>thal </a:t>
            </a:r>
            <a:r>
              <a:rPr lang="en-US"/>
              <a:t>= 3 = normal; 6 = fixed defect; 7 = reversable defect</a:t>
            </a:r>
            <a:endParaRPr lang="en-US"/>
          </a:p>
          <a:p>
            <a:r>
              <a:rPr lang="en-US"/>
              <a:t>    </a:t>
            </a:r>
            <a:r>
              <a:rPr lang="en-US" b="1"/>
              <a:t>target </a:t>
            </a:r>
            <a:r>
              <a:rPr lang="en-US"/>
              <a:t>= Classification`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p>
            <a:endParaRPr lang="en-US"/>
          </a:p>
        </p:txBody>
      </p:sp>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9" name="矩形 8"/>
          <p:cNvSpPr/>
          <p:nvPr/>
        </p:nvSpPr>
        <p:spPr>
          <a:xfrm>
            <a:off x="3689065" y="483681"/>
            <a:ext cx="4813935" cy="706755"/>
          </a:xfrm>
          <a:prstGeom prst="rect">
            <a:avLst/>
          </a:prstGeom>
        </p:spPr>
        <p:txBody>
          <a:bodyPr wrap="none">
            <a:spAutoFit/>
          </a:bodyPr>
          <a:lstStyle/>
          <a:p>
            <a:r>
              <a:rPr lang="en-US" altLang="zh-CN" sz="4000">
                <a:solidFill>
                  <a:schemeClr val="bg2">
                    <a:lumMod val="50000"/>
                  </a:schemeClr>
                </a:solidFill>
                <a:latin typeface="Roboto"/>
              </a:rPr>
              <a:t>Data Visualization</a:t>
            </a:r>
            <a:endParaRPr lang="zh-CN" altLang="en-US" sz="4000">
              <a:solidFill>
                <a:schemeClr val="bg2">
                  <a:lumMod val="50000"/>
                </a:schemeClr>
              </a:solidFill>
              <a:latin typeface="Arial" panose="020B0604020202020204" pitchFamily="34" charset="0"/>
            </a:endParaRPr>
          </a:p>
        </p:txBody>
      </p:sp>
      <p:pic>
        <p:nvPicPr>
          <p:cNvPr id="2" name="Content Placeholder 1" descr="ageCount"/>
          <p:cNvPicPr>
            <a:picLocks noChangeAspect="1"/>
          </p:cNvPicPr>
          <p:nvPr>
            <p:ph idx="1"/>
          </p:nvPr>
        </p:nvPicPr>
        <p:blipFill>
          <a:blip r:embed="rId1"/>
          <a:stretch>
            <a:fillRect/>
          </a:stretch>
        </p:blipFill>
        <p:spPr>
          <a:xfrm>
            <a:off x="3001010" y="2212340"/>
            <a:ext cx="6356350" cy="4306570"/>
          </a:xfrm>
          <a:prstGeom prst="rect">
            <a:avLst/>
          </a:prstGeom>
        </p:spPr>
      </p:pic>
      <p:sp>
        <p:nvSpPr>
          <p:cNvPr id="11" name="Text Box 10"/>
          <p:cNvSpPr txBox="1"/>
          <p:nvPr/>
        </p:nvSpPr>
        <p:spPr>
          <a:xfrm>
            <a:off x="1156335" y="1568450"/>
            <a:ext cx="9879965" cy="460375"/>
          </a:xfrm>
          <a:prstGeom prst="rect">
            <a:avLst/>
          </a:prstGeom>
          <a:noFill/>
        </p:spPr>
        <p:txBody>
          <a:bodyPr wrap="square" rtlCol="0">
            <a:spAutoFit/>
          </a:bodyPr>
          <a:p>
            <a:pPr algn="ctr"/>
            <a:r>
              <a:rPr lang="en-US" sz="2400" b="1"/>
              <a:t>Count of category of people based on sex.</a:t>
            </a:r>
            <a:endParaRPr lang="en-US"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p>
            <a:endParaRPr lang="en-US"/>
          </a:p>
        </p:txBody>
      </p:sp>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1" name="Text Box 10"/>
          <p:cNvSpPr txBox="1"/>
          <p:nvPr/>
        </p:nvSpPr>
        <p:spPr>
          <a:xfrm>
            <a:off x="1155700" y="616585"/>
            <a:ext cx="9879965" cy="1198880"/>
          </a:xfrm>
          <a:prstGeom prst="rect">
            <a:avLst/>
          </a:prstGeom>
          <a:noFill/>
        </p:spPr>
        <p:txBody>
          <a:bodyPr wrap="square" rtlCol="0">
            <a:spAutoFit/>
          </a:bodyPr>
          <a:p>
            <a:pPr algn="ctr"/>
            <a:r>
              <a:rPr lang="en-US" sz="2400" b="1"/>
              <a:t>Frequency of the people affected and Not affected by any Heart Disease.</a:t>
            </a:r>
            <a:endParaRPr lang="en-US" sz="2400" b="1"/>
          </a:p>
          <a:p>
            <a:pPr algn="ctr"/>
            <a:r>
              <a:rPr lang="en-US" sz="2400" b="1"/>
              <a:t>0 = Not Affected</a:t>
            </a:r>
            <a:endParaRPr lang="en-US" sz="2400" b="1"/>
          </a:p>
          <a:p>
            <a:pPr algn="ctr"/>
            <a:r>
              <a:rPr lang="en-US" sz="2400" b="1"/>
              <a:t>1 = Affected</a:t>
            </a:r>
            <a:endParaRPr lang="en-US" sz="2400" b="1"/>
          </a:p>
        </p:txBody>
      </p:sp>
      <p:pic>
        <p:nvPicPr>
          <p:cNvPr id="5" name="Picture 4" descr="target"/>
          <p:cNvPicPr>
            <a:picLocks noChangeAspect="1"/>
          </p:cNvPicPr>
          <p:nvPr/>
        </p:nvPicPr>
        <p:blipFill>
          <a:blip r:embed="rId1"/>
          <a:stretch>
            <a:fillRect/>
          </a:stretch>
        </p:blipFill>
        <p:spPr>
          <a:xfrm>
            <a:off x="3202305" y="1815465"/>
            <a:ext cx="6104255" cy="42805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p>
            <a:endParaRPr lang="en-US"/>
          </a:p>
        </p:txBody>
      </p:sp>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1" name="Text Box 10"/>
          <p:cNvSpPr txBox="1"/>
          <p:nvPr/>
        </p:nvSpPr>
        <p:spPr>
          <a:xfrm>
            <a:off x="1155700" y="616585"/>
            <a:ext cx="9879965" cy="829945"/>
          </a:xfrm>
          <a:prstGeom prst="rect">
            <a:avLst/>
          </a:prstGeom>
          <a:noFill/>
        </p:spPr>
        <p:txBody>
          <a:bodyPr wrap="square" rtlCol="0">
            <a:spAutoFit/>
          </a:bodyPr>
          <a:p>
            <a:pPr algn="ctr"/>
            <a:r>
              <a:rPr lang="en-US" sz="2400" b="1"/>
              <a:t>Scatter Plot of Age vs Max Heart rate separeated with people </a:t>
            </a:r>
            <a:endParaRPr lang="en-US" sz="2400" b="1"/>
          </a:p>
          <a:p>
            <a:pPr algn="ctr"/>
            <a:r>
              <a:rPr lang="en-US" sz="2400" b="1"/>
              <a:t>Affected and Not Affected.</a:t>
            </a:r>
            <a:endParaRPr lang="en-US" sz="2400" b="1"/>
          </a:p>
        </p:txBody>
      </p:sp>
      <p:pic>
        <p:nvPicPr>
          <p:cNvPr id="2" name="Picture 1" descr="agevsbps"/>
          <p:cNvPicPr>
            <a:picLocks noChangeAspect="1"/>
          </p:cNvPicPr>
          <p:nvPr/>
        </p:nvPicPr>
        <p:blipFill>
          <a:blip r:embed="rId1"/>
          <a:stretch>
            <a:fillRect/>
          </a:stretch>
        </p:blipFill>
        <p:spPr>
          <a:xfrm>
            <a:off x="1456055" y="1815465"/>
            <a:ext cx="9279255" cy="43599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p>
            <a:endParaRPr lang="en-US"/>
          </a:p>
        </p:txBody>
      </p:sp>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1" name="Text Box 10"/>
          <p:cNvSpPr txBox="1"/>
          <p:nvPr/>
        </p:nvSpPr>
        <p:spPr>
          <a:xfrm>
            <a:off x="1155700" y="616585"/>
            <a:ext cx="9879965" cy="460375"/>
          </a:xfrm>
          <a:prstGeom prst="rect">
            <a:avLst/>
          </a:prstGeom>
          <a:noFill/>
        </p:spPr>
        <p:txBody>
          <a:bodyPr wrap="square" rtlCol="0">
            <a:spAutoFit/>
          </a:bodyPr>
          <a:p>
            <a:pPr algn="ctr"/>
            <a:r>
              <a:rPr lang="en-US" sz="2400" b="1"/>
              <a:t>Sex affected with heart disease as well as not affected with heart disease</a:t>
            </a:r>
            <a:endParaRPr lang="en-US" sz="2400" b="1"/>
          </a:p>
        </p:txBody>
      </p:sp>
      <p:pic>
        <p:nvPicPr>
          <p:cNvPr id="3" name="Picture 2" descr="sexAffected"/>
          <p:cNvPicPr>
            <a:picLocks noChangeAspect="1"/>
          </p:cNvPicPr>
          <p:nvPr/>
        </p:nvPicPr>
        <p:blipFill>
          <a:blip r:embed="rId1"/>
          <a:stretch>
            <a:fillRect/>
          </a:stretch>
        </p:blipFill>
        <p:spPr>
          <a:xfrm>
            <a:off x="1155700" y="1691005"/>
            <a:ext cx="10058400" cy="45383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p>
            <a:endParaRPr lang="en-US"/>
          </a:p>
        </p:txBody>
      </p:sp>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1" name="Text Box 10"/>
          <p:cNvSpPr txBox="1"/>
          <p:nvPr/>
        </p:nvSpPr>
        <p:spPr>
          <a:xfrm>
            <a:off x="1155700" y="616585"/>
            <a:ext cx="9879965" cy="460375"/>
          </a:xfrm>
          <a:prstGeom prst="rect">
            <a:avLst/>
          </a:prstGeom>
          <a:noFill/>
        </p:spPr>
        <p:txBody>
          <a:bodyPr wrap="square" rtlCol="0">
            <a:spAutoFit/>
          </a:bodyPr>
          <a:p>
            <a:pPr algn="ctr"/>
            <a:r>
              <a:rPr lang="en-US" sz="2400" b="1"/>
              <a:t>Age category of people affected with and without heart disease.</a:t>
            </a:r>
            <a:endParaRPr lang="en-US" sz="2400" b="1"/>
          </a:p>
        </p:txBody>
      </p:sp>
      <p:pic>
        <p:nvPicPr>
          <p:cNvPr id="2" name="Picture 1" descr="age target frequency"/>
          <p:cNvPicPr>
            <a:picLocks noChangeAspect="1"/>
          </p:cNvPicPr>
          <p:nvPr/>
        </p:nvPicPr>
        <p:blipFill>
          <a:blip r:embed="rId1"/>
          <a:stretch>
            <a:fillRect/>
          </a:stretch>
        </p:blipFill>
        <p:spPr>
          <a:xfrm>
            <a:off x="346710" y="1691005"/>
            <a:ext cx="11497310" cy="45199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p>
            <a:endParaRPr lang="en-US"/>
          </a:p>
        </p:txBody>
      </p:sp>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1" name="Text Box 10"/>
          <p:cNvSpPr txBox="1"/>
          <p:nvPr/>
        </p:nvSpPr>
        <p:spPr>
          <a:xfrm>
            <a:off x="1155700" y="616585"/>
            <a:ext cx="9879965" cy="460375"/>
          </a:xfrm>
          <a:prstGeom prst="rect">
            <a:avLst/>
          </a:prstGeom>
          <a:noFill/>
        </p:spPr>
        <p:txBody>
          <a:bodyPr wrap="square" rtlCol="0">
            <a:spAutoFit/>
          </a:bodyPr>
          <a:p>
            <a:pPr algn="ctr"/>
            <a:r>
              <a:rPr lang="en-US" sz="2400" b="1"/>
              <a:t>Type of chest pain experienced by patients.</a:t>
            </a:r>
            <a:endParaRPr lang="en-US" sz="2400" b="1"/>
          </a:p>
        </p:txBody>
      </p:sp>
      <p:pic>
        <p:nvPicPr>
          <p:cNvPr id="3" name="Picture 2" descr="chestpainCategory"/>
          <p:cNvPicPr>
            <a:picLocks noChangeAspect="1"/>
          </p:cNvPicPr>
          <p:nvPr/>
        </p:nvPicPr>
        <p:blipFill>
          <a:blip r:embed="rId1"/>
          <a:stretch>
            <a:fillRect/>
          </a:stretch>
        </p:blipFill>
        <p:spPr>
          <a:xfrm>
            <a:off x="1506855" y="1192530"/>
            <a:ext cx="9528810" cy="49987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p>
            <a:endParaRPr lang="en-US"/>
          </a:p>
        </p:txBody>
      </p:sp>
      <p:sp>
        <p:nvSpPr>
          <p:cNvPr id="4" name="矩形: 圆角 3"/>
          <p:cNvSpPr/>
          <p:nvPr/>
        </p:nvSpPr>
        <p:spPr>
          <a:xfrm>
            <a:off x="347133" y="298449"/>
            <a:ext cx="11497734" cy="6261100"/>
          </a:xfrm>
          <a:prstGeom prst="roundRect">
            <a:avLst>
              <a:gd name="adj" fmla="val 3465"/>
            </a:avLst>
          </a:prstGeom>
          <a:solidFill>
            <a:schemeClr val="bg1"/>
          </a:solidFill>
          <a:ln>
            <a:solidFill>
              <a:srgbClr val="14A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pic>
        <p:nvPicPr>
          <p:cNvPr id="2" name="Picture 1" descr="confusionMatrixOfModels"/>
          <p:cNvPicPr>
            <a:picLocks noChangeAspect="1"/>
          </p:cNvPicPr>
          <p:nvPr/>
        </p:nvPicPr>
        <p:blipFill>
          <a:blip r:embed="rId1"/>
          <a:stretch>
            <a:fillRect/>
          </a:stretch>
        </p:blipFill>
        <p:spPr>
          <a:xfrm>
            <a:off x="838200" y="1129665"/>
            <a:ext cx="10733405" cy="5238115"/>
          </a:xfrm>
          <a:prstGeom prst="rect">
            <a:avLst/>
          </a:prstGeom>
        </p:spPr>
      </p:pic>
      <p:sp>
        <p:nvSpPr>
          <p:cNvPr id="5" name="Text Box 4"/>
          <p:cNvSpPr txBox="1"/>
          <p:nvPr/>
        </p:nvSpPr>
        <p:spPr>
          <a:xfrm>
            <a:off x="4048125" y="542925"/>
            <a:ext cx="3233420" cy="368300"/>
          </a:xfrm>
          <a:prstGeom prst="rect">
            <a:avLst/>
          </a:prstGeom>
          <a:noFill/>
        </p:spPr>
        <p:txBody>
          <a:bodyPr wrap="square" rtlCol="0">
            <a:spAutoFit/>
          </a:bodyPr>
          <a:p>
            <a:pPr algn="ctr"/>
            <a:r>
              <a:rPr lang="en-US" b="1"/>
              <a:t>Confusion Matrix</a:t>
            </a:r>
            <a:endParaRPr lang="en-US" b="1"/>
          </a:p>
        </p:txBody>
      </p:sp>
    </p:spTree>
  </p:cSld>
  <p:clrMapOvr>
    <a:masterClrMapping/>
  </p:clrMapOvr>
</p:sld>
</file>

<file path=ppt/tags/tag1.xml><?xml version="1.0" encoding="utf-8"?>
<p:tagLst xmlns:p="http://schemas.openxmlformats.org/presentationml/2006/main">
  <p:tag name="KSO_WM_UNIT_TEXT_PART_ID" val="1-a"/>
  <p:tag name="KSO_WM_UNIT_TEXT_PART_ID_V2" val="d-1-1"/>
  <p:tag name="ORIWIDTHHEIGHT" val="224.5,25.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2024</Words>
  <Application>WPS Presentation</Application>
  <PresentationFormat>宽屏</PresentationFormat>
  <Paragraphs>59</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Roboto</vt:lpstr>
      <vt:lpstr>Segoe Print</vt:lpstr>
      <vt:lpstr>Microsoft YaHei</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manda</cp:lastModifiedBy>
  <cp:revision>12</cp:revision>
  <dcterms:created xsi:type="dcterms:W3CDTF">2019-11-24T03:48:00Z</dcterms:created>
  <dcterms:modified xsi:type="dcterms:W3CDTF">2020-01-30T06:47:17Z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