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6" r:id="rId9"/>
    <p:sldId id="267" r:id="rId10"/>
    <p:sldId id="265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List_of_districts_and_neighborhoods_of_Los_Angel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iki.stat.ucla.edu/socr/index.php/SOCR_Data_LA_Neighborhoods_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Autofit/>
          </a:bodyPr>
          <a:lstStyle/>
          <a:p>
            <a:r>
              <a:rPr lang="en-US" sz="3600" dirty="0"/>
              <a:t>opening a Lebanese restaurant in Los Angeles, US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 </a:t>
            </a:r>
            <a:r>
              <a:rPr lang="en-US" dirty="0" err="1">
                <a:solidFill>
                  <a:schemeClr val="tx1"/>
                </a:solidFill>
              </a:rPr>
              <a:t>Abbass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Hammoud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CB7B-417D-4293-942C-84C05CE8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Best neighborhoods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81DE6-8D94-4FEF-B227-06D025D951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2656105"/>
            <a:ext cx="10058400" cy="21877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9079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CB7B-417D-4293-942C-84C05CE8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Runners-up</a:t>
            </a:r>
            <a:endParaRPr lang="en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8C612E-229E-484C-958E-59AF91199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95" y="1582160"/>
            <a:ext cx="7200900" cy="2133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F2D1D4-0425-482B-B478-7F0A6255D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983" y="3790406"/>
            <a:ext cx="71628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23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CB7B-417D-4293-942C-84C05CE8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Least attractive neighborhoods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2B301-0996-424E-BC99-C3F6DA8FE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22168"/>
            <a:ext cx="10266963" cy="281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8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FB43-C6AE-4C19-8D35-C23E6539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description and background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A11BA-ACFB-4E8F-92A8-4B23F14BB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Fadi</a:t>
            </a:r>
            <a:r>
              <a:rPr lang="en-US" sz="1800" dirty="0"/>
              <a:t>, a Lebanese-American, is aiming to open a new Lebanese restaurant in Los Angeles</a:t>
            </a:r>
          </a:p>
          <a:p>
            <a:r>
              <a:rPr lang="en-US" sz="1800" dirty="0"/>
              <a:t>He doesn’t know which neighborhood he should pick for the location of his restaurant, in order to maximize his success and eventually his potential revenues</a:t>
            </a:r>
          </a:p>
          <a:p>
            <a:r>
              <a:rPr lang="en-US" sz="1800" dirty="0"/>
              <a:t>So he calls our data consulting firm to help him figure out the best neighborhoods, and avoid the less attractive ones.</a:t>
            </a:r>
            <a:endParaRPr lang="en-CH" sz="1800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65641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EC6B-3176-40DC-8525-A85F39BB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036E0-2A62-4C19-871A-B97736CDC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get the data for our study we use the Wikipedia page for the list of neighborhoods:</a:t>
            </a:r>
          </a:p>
          <a:p>
            <a:r>
              <a:rPr lang="en-US" u="sng" dirty="0">
                <a:hlinkClick r:id="rId2"/>
              </a:rPr>
              <a:t>https://en.wikipedia.org/wiki/List_of_districts_and_neighborhoods_of_Los_Angeles</a:t>
            </a:r>
            <a:endParaRPr lang="en-US" u="sng" dirty="0"/>
          </a:p>
          <a:p>
            <a:pPr marL="0" indent="0">
              <a:buNone/>
            </a:pPr>
            <a:endParaRPr lang="en-CH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B7C140-5DCB-48A1-AE0C-DAE6DFE47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739" y="2841271"/>
            <a:ext cx="4024086" cy="35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7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EC6B-3176-40DC-8525-A85F39BB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036E0-2A62-4C19-871A-B97736CDC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We use this page for the population and area of the neighborhoods:</a:t>
            </a:r>
          </a:p>
          <a:p>
            <a:r>
              <a:rPr lang="en-US" u="sng">
                <a:hlinkClick r:id="rId2"/>
              </a:rPr>
              <a:t>http://wiki.stat.ucla.edu/socr/index.php/SOCR_Data_LA_Neighborhoods_Data</a:t>
            </a:r>
            <a:endParaRPr lang="en-CH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5092A2-CBDF-4B06-8FC0-45D5EFDB5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897" y="2867080"/>
            <a:ext cx="7697755" cy="332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73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EC6B-3176-40DC-8525-A85F39BB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036E0-2A62-4C19-871A-B97736CDC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And foursquare library for location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0704DA-2BB5-4988-88B8-5762BF014B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07432" y="2500249"/>
            <a:ext cx="6449955" cy="38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4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EC6B-3176-40DC-8525-A85F39BB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036E0-2A62-4C19-871A-B97736CDC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And here is the </a:t>
            </a:r>
            <a:r>
              <a:rPr lang="en-US" sz="1800" dirty="0" err="1"/>
              <a:t>dataframe</a:t>
            </a:r>
            <a:r>
              <a:rPr lang="en-US" sz="1800" dirty="0"/>
              <a:t> for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E24F7-336B-47B5-9348-1697234D5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776249"/>
            <a:ext cx="98298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90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2BEF-6FC3-4898-8040-D69DD0D0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methodology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46CCF-73AC-4C47-A0EC-D17C3B208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use k-means for clustering the neighborhoods</a:t>
            </a:r>
          </a:p>
          <a:p>
            <a:r>
              <a:rPr lang="en-US" sz="1800" dirty="0"/>
              <a:t>Number of clusters = 4</a:t>
            </a:r>
          </a:p>
          <a:p>
            <a:endParaRPr lang="en-CH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2984E-687A-41AF-A51E-E711A0FD8C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59251" y="2593909"/>
            <a:ext cx="5428561" cy="369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94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2BEF-6FC3-4898-8040-D69DD0D0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Neighborhoods clustering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46CCF-73AC-4C47-A0EC-D17C3B208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H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8694A-E6E9-478A-8AE2-0AD8A3F6FAD8}"/>
              </a:ext>
            </a:extLst>
          </p:cNvPr>
          <p:cNvPicPr/>
          <p:nvPr/>
        </p:nvPicPr>
        <p:blipFill rotWithShape="1">
          <a:blip r:embed="rId2"/>
          <a:srcRect b="2115"/>
          <a:stretch/>
        </p:blipFill>
        <p:spPr bwMode="auto">
          <a:xfrm>
            <a:off x="1693804" y="1757143"/>
            <a:ext cx="8187315" cy="46716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60099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2BEF-6FC3-4898-8040-D69DD0D0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Neighborhoods clustering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46CCF-73AC-4C47-A0EC-D17C3B208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dirty="0"/>
              <a:t>Cluster 0: contains the neighborhoods with low population density and low number of attractions</a:t>
            </a:r>
            <a:endParaRPr lang="en-CH" dirty="0"/>
          </a:p>
          <a:p>
            <a:pPr lvl="0">
              <a:lnSpc>
                <a:spcPct val="100000"/>
              </a:lnSpc>
            </a:pPr>
            <a:r>
              <a:rPr lang="en-US" dirty="0"/>
              <a:t>Cluster 1: contains the neighborhoods with high number of attractions but relatively low population density </a:t>
            </a:r>
            <a:endParaRPr lang="en-CH" dirty="0"/>
          </a:p>
          <a:p>
            <a:pPr lvl="0">
              <a:lnSpc>
                <a:spcPct val="100000"/>
              </a:lnSpc>
            </a:pPr>
            <a:r>
              <a:rPr lang="en-US" dirty="0"/>
              <a:t>Cluster 2: contains the neighborhoods with high population density but relatively low number of attractions </a:t>
            </a:r>
            <a:endParaRPr lang="en-CH" dirty="0"/>
          </a:p>
          <a:p>
            <a:pPr lvl="0">
              <a:lnSpc>
                <a:spcPct val="100000"/>
              </a:lnSpc>
            </a:pPr>
            <a:r>
              <a:rPr lang="en-US" dirty="0"/>
              <a:t>Cluster 3: contains the neighborhoods with high population density and high number of attractions</a:t>
            </a:r>
            <a:endParaRPr lang="en-CH" dirty="0"/>
          </a:p>
          <a:p>
            <a:pPr>
              <a:lnSpc>
                <a:spcPct val="100000"/>
              </a:lnSpc>
            </a:pPr>
            <a:endParaRPr lang="en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B92762-0C97-4D55-98C3-CB7503A3731D}"/>
              </a:ext>
            </a:extLst>
          </p:cNvPr>
          <p:cNvPicPr/>
          <p:nvPr/>
        </p:nvPicPr>
        <p:blipFill rotWithShape="1">
          <a:blip r:embed="rId2"/>
          <a:srcRect b="2115"/>
          <a:stretch/>
        </p:blipFill>
        <p:spPr bwMode="auto">
          <a:xfrm>
            <a:off x="6195527" y="2304660"/>
            <a:ext cx="5215812" cy="34243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85726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{5BDF1487-1756-49FD-8C54-E4A7CB95237E}tf78438558</Template>
  <TotalTime>0</TotalTime>
  <Words>270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Garamond</vt:lpstr>
      <vt:lpstr>SavonVTI</vt:lpstr>
      <vt:lpstr>opening a Lebanese restaurant in Los Angeles, US</vt:lpstr>
      <vt:lpstr>Problem description and background</vt:lpstr>
      <vt:lpstr>Data acquisition</vt:lpstr>
      <vt:lpstr>Data acquisition</vt:lpstr>
      <vt:lpstr>Data acquisition</vt:lpstr>
      <vt:lpstr>Data acquisition</vt:lpstr>
      <vt:lpstr>Machine learning methodology</vt:lpstr>
      <vt:lpstr>Neighborhoods clustering</vt:lpstr>
      <vt:lpstr>Neighborhoods clustering</vt:lpstr>
      <vt:lpstr>Best neighborhoods</vt:lpstr>
      <vt:lpstr>Runners-up</vt:lpstr>
      <vt:lpstr>Least attractive neighborhoods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2020-04-20T13:45:19Z</dcterms:created>
  <dcterms:modified xsi:type="dcterms:W3CDTF">2020-04-20T14:14:11Z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