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85" r:id="rId3"/>
    <p:sldId id="257" r:id="rId4"/>
    <p:sldId id="261" r:id="rId5"/>
    <p:sldId id="262" r:id="rId6"/>
    <p:sldId id="263" r:id="rId7"/>
    <p:sldId id="264" r:id="rId8"/>
    <p:sldId id="267" r:id="rId9"/>
    <p:sldId id="266" r:id="rId10"/>
    <p:sldId id="268" r:id="rId11"/>
    <p:sldId id="265" r:id="rId12"/>
    <p:sldId id="269" r:id="rId13"/>
    <p:sldId id="276" r:id="rId14"/>
    <p:sldId id="270" r:id="rId15"/>
    <p:sldId id="271" r:id="rId16"/>
    <p:sldId id="258" r:id="rId17"/>
    <p:sldId id="260" r:id="rId18"/>
    <p:sldId id="259" r:id="rId19"/>
    <p:sldId id="272" r:id="rId20"/>
    <p:sldId id="273" r:id="rId21"/>
    <p:sldId id="274" r:id="rId22"/>
    <p:sldId id="275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99FF99-BF15-4520-829D-184741093308}" v="35" dt="2019-07-03T14:49:09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DA4E-1C2D-4BB6-9E8C-F873AFDA280D}" type="datetimeFigureOut">
              <a:rPr lang="en-ID" smtClean="0"/>
              <a:t>03/07/2019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CE14-0D26-468D-B7BB-48F122CA38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12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DA4E-1C2D-4BB6-9E8C-F873AFDA280D}" type="datetimeFigureOut">
              <a:rPr lang="en-ID" smtClean="0"/>
              <a:t>03/07/2019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CE14-0D26-468D-B7BB-48F122CA38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059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DA4E-1C2D-4BB6-9E8C-F873AFDA280D}" type="datetimeFigureOut">
              <a:rPr lang="en-ID" smtClean="0"/>
              <a:t>03/07/2019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CE14-0D26-468D-B7BB-48F122CA38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856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DA4E-1C2D-4BB6-9E8C-F873AFDA280D}" type="datetimeFigureOut">
              <a:rPr lang="en-ID" smtClean="0"/>
              <a:t>03/07/2019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CE14-0D26-468D-B7BB-48F122CA38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772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DA4E-1C2D-4BB6-9E8C-F873AFDA280D}" type="datetimeFigureOut">
              <a:rPr lang="en-ID" smtClean="0"/>
              <a:t>03/07/2019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CE14-0D26-468D-B7BB-48F122CA38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834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DA4E-1C2D-4BB6-9E8C-F873AFDA280D}" type="datetimeFigureOut">
              <a:rPr lang="en-ID" smtClean="0"/>
              <a:t>03/07/2019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CE14-0D26-468D-B7BB-48F122CA38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175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DA4E-1C2D-4BB6-9E8C-F873AFDA280D}" type="datetimeFigureOut">
              <a:rPr lang="en-ID" smtClean="0"/>
              <a:t>03/07/2019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CE14-0D26-468D-B7BB-48F122CA38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435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DA4E-1C2D-4BB6-9E8C-F873AFDA280D}" type="datetimeFigureOut">
              <a:rPr lang="en-ID" smtClean="0"/>
              <a:t>03/07/2019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CE14-0D26-468D-B7BB-48F122CA38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448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DA4E-1C2D-4BB6-9E8C-F873AFDA280D}" type="datetimeFigureOut">
              <a:rPr lang="en-ID" smtClean="0"/>
              <a:t>03/07/2019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CE14-0D26-468D-B7BB-48F122CA38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533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DA4E-1C2D-4BB6-9E8C-F873AFDA280D}" type="datetimeFigureOut">
              <a:rPr lang="en-ID" smtClean="0"/>
              <a:t>03/07/2019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CE14-0D26-468D-B7BB-48F122CA38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536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DA4E-1C2D-4BB6-9E8C-F873AFDA280D}" type="datetimeFigureOut">
              <a:rPr lang="en-ID" smtClean="0"/>
              <a:t>03/07/2019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CE14-0D26-468D-B7BB-48F122CA38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6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2DA4E-1C2D-4BB6-9E8C-F873AFDA280D}" type="datetimeFigureOut">
              <a:rPr lang="en-ID" smtClean="0"/>
              <a:t>03/07/2019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CE14-0D26-468D-B7BB-48F122CA38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838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BA92-1B79-4815-AAB9-279F010CB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Pengantar</a:t>
            </a:r>
            <a:r>
              <a:rPr lang="en-ID" dirty="0"/>
              <a:t>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8D727-6382-4A59-999E-CDD858F98C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Rosihan Ari </a:t>
            </a:r>
            <a:r>
              <a:rPr lang="en-ID" dirty="0" err="1"/>
              <a:t>Yuana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11795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1369-C3B0-4778-813D-14A5C0DB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PaaS Cloud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1E7DE55B-D316-46D3-BC72-AE1983216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" y="1591865"/>
            <a:ext cx="7921857" cy="4746909"/>
          </a:xfrm>
        </p:spPr>
      </p:pic>
    </p:spTree>
    <p:extLst>
      <p:ext uri="{BB962C8B-B14F-4D97-AF65-F5344CB8AC3E}">
        <p14:creationId xmlns:p14="http://schemas.microsoft.com/office/powerpoint/2010/main" val="4193434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B85B2-C0D9-4A18-A5D1-141625DC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Jenis-jenis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2F8C-D66F-468E-AB9E-C288D88B3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b="1" dirty="0"/>
              <a:t>Infrastructure as a Service (IaaS) </a:t>
            </a:r>
            <a:br>
              <a:rPr lang="en-ID" dirty="0"/>
            </a:br>
            <a:br>
              <a:rPr lang="en-ID" dirty="0"/>
            </a:br>
            <a:r>
              <a:rPr lang="en-ID" dirty="0"/>
              <a:t>IaaS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Cloud Computing </a:t>
            </a:r>
            <a:r>
              <a:rPr lang="en-ID" dirty="0" err="1"/>
              <a:t>sewaktu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“</a:t>
            </a:r>
            <a:r>
              <a:rPr lang="en-ID" dirty="0" err="1"/>
              <a:t>menyewa</a:t>
            </a:r>
            <a:r>
              <a:rPr lang="en-ID" dirty="0"/>
              <a:t>” </a:t>
            </a:r>
            <a:r>
              <a:rPr lang="en-ID" dirty="0" err="1"/>
              <a:t>infrastruktur</a:t>
            </a:r>
            <a:r>
              <a:rPr lang="en-ID" dirty="0"/>
              <a:t> IT (unit </a:t>
            </a:r>
            <a:r>
              <a:rPr lang="en-ID" dirty="0" err="1"/>
              <a:t>komputasi</a:t>
            </a:r>
            <a:r>
              <a:rPr lang="en-ID" dirty="0"/>
              <a:t>, storage, memory, network, </a:t>
            </a:r>
            <a:r>
              <a:rPr lang="en-ID" dirty="0" err="1"/>
              <a:t>dsb</a:t>
            </a:r>
            <a:r>
              <a:rPr lang="en-ID" dirty="0"/>
              <a:t>).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didefinisikan</a:t>
            </a:r>
            <a:r>
              <a:rPr lang="en-ID" dirty="0"/>
              <a:t>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unit </a:t>
            </a:r>
            <a:r>
              <a:rPr lang="en-ID" dirty="0" err="1"/>
              <a:t>komputasi</a:t>
            </a:r>
            <a:r>
              <a:rPr lang="en-ID" dirty="0"/>
              <a:t> (CPU), </a:t>
            </a:r>
            <a:r>
              <a:rPr lang="en-ID" dirty="0" err="1"/>
              <a:t>penyimpanan</a:t>
            </a:r>
            <a:r>
              <a:rPr lang="en-ID" dirty="0"/>
              <a:t> data (storage), memory (RAM), bandwidth, dan </a:t>
            </a:r>
            <a:r>
              <a:rPr lang="en-ID" dirty="0" err="1"/>
              <a:t>konfigurasi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disewa</a:t>
            </a:r>
            <a:r>
              <a:rPr lang="en-ID" dirty="0"/>
              <a:t>.</a:t>
            </a:r>
            <a:br>
              <a:rPr lang="en-ID" dirty="0"/>
            </a:br>
            <a:br>
              <a:rPr lang="en-ID" dirty="0"/>
            </a:br>
            <a:r>
              <a:rPr lang="en-ID" dirty="0" err="1"/>
              <a:t>Contoh</a:t>
            </a:r>
            <a:r>
              <a:rPr lang="en-ID" dirty="0"/>
              <a:t>: Amazon EC2, </a:t>
            </a:r>
            <a:r>
              <a:rPr lang="en-ID" dirty="0" err="1"/>
              <a:t>Rackspace</a:t>
            </a:r>
            <a:r>
              <a:rPr lang="en-ID" dirty="0"/>
              <a:t> Cloud, Windows Azure, </a:t>
            </a:r>
            <a:r>
              <a:rPr lang="en-ID" dirty="0" err="1"/>
              <a:t>dsb</a:t>
            </a:r>
            <a:r>
              <a:rPr lang="en-ID" dirty="0"/>
              <a:t>. </a:t>
            </a:r>
            <a:br>
              <a:rPr lang="en-ID" dirty="0"/>
            </a:br>
            <a:br>
              <a:rPr lang="en-ID" dirty="0"/>
            </a:br>
            <a:r>
              <a:rPr lang="en-ID" dirty="0" err="1"/>
              <a:t>Keuntungan</a:t>
            </a:r>
            <a:r>
              <a:rPr lang="en-ID" dirty="0"/>
              <a:t>: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membeli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fisik</a:t>
            </a:r>
            <a:r>
              <a:rPr lang="en-ID" dirty="0"/>
              <a:t>, dan </a:t>
            </a:r>
            <a:r>
              <a:rPr lang="en-ID" dirty="0" err="1"/>
              <a:t>konfigurasi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virtual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 (scale up/scale down)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41021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61FB-6AB8-42BF-92E1-0F9300D7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IaaS Cloud: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AB4A1E9B-6BE3-4788-AFF8-1D8B6E47B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6" y="1611443"/>
            <a:ext cx="7734299" cy="5134894"/>
          </a:xfrm>
        </p:spPr>
      </p:pic>
    </p:spTree>
    <p:extLst>
      <p:ext uri="{BB962C8B-B14F-4D97-AF65-F5344CB8AC3E}">
        <p14:creationId xmlns:p14="http://schemas.microsoft.com/office/powerpoint/2010/main" val="135611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9C48-855D-4381-90CF-B99A9DA7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Jenis-jenis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012A2-3B40-4821-A736-F9C740093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Mobile "backend" as a service (</a:t>
            </a:r>
            <a:r>
              <a:rPr lang="en-US" dirty="0" err="1"/>
              <a:t>MBaaS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Dikhususkan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web apps </a:t>
            </a:r>
            <a:r>
              <a:rPr lang="en-US" dirty="0" err="1"/>
              <a:t>atau</a:t>
            </a:r>
            <a:r>
              <a:rPr lang="en-US" dirty="0"/>
              <a:t> mobile apps</a:t>
            </a:r>
          </a:p>
          <a:p>
            <a:pPr lvl="1"/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apps </a:t>
            </a:r>
            <a:r>
              <a:rPr lang="en-US" dirty="0" err="1"/>
              <a:t>ke</a:t>
            </a:r>
            <a:r>
              <a:rPr lang="en-US" dirty="0"/>
              <a:t> cloud storage </a:t>
            </a:r>
            <a:r>
              <a:rPr lang="en-US" dirty="0" err="1"/>
              <a:t>atau</a:t>
            </a:r>
            <a:r>
              <a:rPr lang="en-US" dirty="0"/>
              <a:t> cloud services </a:t>
            </a:r>
            <a:r>
              <a:rPr lang="en-US" dirty="0" err="1"/>
              <a:t>lainnya</a:t>
            </a:r>
            <a:r>
              <a:rPr lang="en-US" dirty="0"/>
              <a:t> via API dan SDK</a:t>
            </a:r>
          </a:p>
          <a:p>
            <a:pPr lvl="1"/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pesat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2011. </a:t>
            </a:r>
          </a:p>
          <a:p>
            <a:pPr lvl="1"/>
            <a:r>
              <a:rPr lang="en-US" dirty="0" err="1"/>
              <a:t>Contoh</a:t>
            </a:r>
            <a:r>
              <a:rPr lang="en-US" dirty="0"/>
              <a:t>: Google Firebase</a:t>
            </a:r>
          </a:p>
          <a:p>
            <a:r>
              <a:rPr lang="en-US" dirty="0"/>
              <a:t>Function as a service (</a:t>
            </a:r>
            <a:r>
              <a:rPr lang="en-US" dirty="0" err="1"/>
              <a:t>FaaS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Serverless computing</a:t>
            </a:r>
          </a:p>
          <a:p>
            <a:pPr lvl="1"/>
            <a:r>
              <a:rPr lang="en-US" dirty="0" err="1"/>
              <a:t>Dikhususkan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mendeploy</a:t>
            </a:r>
            <a:r>
              <a:rPr lang="en-US" dirty="0"/>
              <a:t> remote procedures/functions</a:t>
            </a:r>
          </a:p>
          <a:p>
            <a:pPr lvl="1"/>
            <a:r>
              <a:rPr lang="en-US" dirty="0" err="1"/>
              <a:t>Contoh</a:t>
            </a:r>
            <a:r>
              <a:rPr lang="en-US" dirty="0"/>
              <a:t>: Lambda AWS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22490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DAB5-16EF-41EC-AA77-10A4BF33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Perusahaan </a:t>
            </a:r>
            <a:r>
              <a:rPr lang="en-ID" dirty="0" err="1"/>
              <a:t>Pengguna</a:t>
            </a:r>
            <a:r>
              <a:rPr lang="en-ID" dirty="0"/>
              <a:t> Cloud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12FF43C8-2216-4E7A-AEB3-9AF16D69E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49" y="1576600"/>
            <a:ext cx="6301176" cy="4899810"/>
          </a:xfrm>
        </p:spPr>
      </p:pic>
    </p:spTree>
    <p:extLst>
      <p:ext uri="{BB962C8B-B14F-4D97-AF65-F5344CB8AC3E}">
        <p14:creationId xmlns:p14="http://schemas.microsoft.com/office/powerpoint/2010/main" val="3670364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blogs.bmc.com/wp-content/uploads/2017/09/iaas-paas-saas-comparison-1024x759.jpg">
            <a:extLst>
              <a:ext uri="{FF2B5EF4-FFF2-40B4-BE49-F238E27FC236}">
                <a16:creationId xmlns:a16="http://schemas.microsoft.com/office/drawing/2014/main" id="{AB37A367-CC2F-4767-9673-308586E97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685" y="461250"/>
            <a:ext cx="8007840" cy="593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078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E4B0-BF4E-402F-8456-ACF285BA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</a:t>
            </a:r>
            <a:r>
              <a:rPr lang="id-ID" dirty="0"/>
              <a:t>loud </a:t>
            </a:r>
            <a:r>
              <a:rPr lang="en-ID" dirty="0"/>
              <a:t>C</a:t>
            </a:r>
            <a:r>
              <a:rPr lang="id-ID" dirty="0"/>
              <a:t>omputing</a:t>
            </a:r>
            <a:r>
              <a:rPr lang="en-ID" dirty="0"/>
              <a:t> (pros)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29D06-CFB5-42D7-8C6B-99EDBF68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Continuous high availability</a:t>
            </a:r>
            <a:br>
              <a:rPr lang="en-US" dirty="0"/>
            </a:br>
            <a:r>
              <a:rPr lang="en-US" dirty="0" err="1"/>
              <a:t>melindungi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downtime,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konektivitas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: </a:t>
            </a:r>
            <a:r>
              <a:rPr lang="en-US" dirty="0" err="1"/>
              <a:t>dokumen</a:t>
            </a:r>
            <a:r>
              <a:rPr lang="en-US" dirty="0"/>
              <a:t>; datafiles; </a:t>
            </a:r>
            <a:r>
              <a:rPr lang="en-US" dirty="0" err="1"/>
              <a:t>aplikasi</a:t>
            </a:r>
            <a:r>
              <a:rPr lang="en-US" dirty="0"/>
              <a:t>.</a:t>
            </a:r>
          </a:p>
          <a:p>
            <a:r>
              <a:rPr lang="en-US" b="1" dirty="0"/>
              <a:t>Consistency </a:t>
            </a:r>
            <a:br>
              <a:rPr lang="en-US" dirty="0"/>
            </a:br>
            <a:r>
              <a:rPr lang="en-US" dirty="0"/>
              <a:t>distributed storage system: </a:t>
            </a:r>
            <a:r>
              <a:rPr lang="en-US" dirty="0" err="1"/>
              <a:t>konsistensi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mereplikasi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datafile yang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server nodes</a:t>
            </a:r>
          </a:p>
          <a:p>
            <a:r>
              <a:rPr lang="en-US" b="1" dirty="0"/>
              <a:t>Standardization and Interoperability</a:t>
            </a:r>
            <a:br>
              <a:rPr lang="en-US" dirty="0"/>
            </a:br>
            <a:r>
              <a:rPr lang="en-US" dirty="0" err="1"/>
              <a:t>standarisasi</a:t>
            </a:r>
            <a:r>
              <a:rPr lang="en-US" dirty="0"/>
              <a:t> hardware dan software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, dan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dg system lain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23232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6084-04D9-4201-A465-C7ECAA1B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</a:t>
            </a:r>
            <a:r>
              <a:rPr lang="id-ID" dirty="0"/>
              <a:t>loud </a:t>
            </a:r>
            <a:r>
              <a:rPr lang="en-ID" dirty="0"/>
              <a:t>C</a:t>
            </a:r>
            <a:r>
              <a:rPr lang="id-ID" dirty="0"/>
              <a:t>omputing</a:t>
            </a:r>
            <a:r>
              <a:rPr lang="en-ID" dirty="0"/>
              <a:t> (pros)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4A606-0A47-4B2C-BC5B-A5BBB57DF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Scalability</a:t>
            </a:r>
            <a:br>
              <a:rPr lang="en-US" dirty="0"/>
            </a:b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 upgrade/downgrade </a:t>
            </a:r>
            <a:r>
              <a:rPr lang="en-US" dirty="0" err="1"/>
              <a:t>kemampuan</a:t>
            </a:r>
            <a:r>
              <a:rPr lang="en-US" dirty="0"/>
              <a:t> server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  <a:p>
            <a:r>
              <a:rPr lang="en-US" b="1" dirty="0"/>
              <a:t>Data secrecy</a:t>
            </a:r>
            <a:br>
              <a:rPr lang="en-US" dirty="0"/>
            </a:br>
            <a:r>
              <a:rPr lang="en-US" dirty="0" err="1"/>
              <a:t>Jaminan</a:t>
            </a:r>
            <a:r>
              <a:rPr lang="en-US" dirty="0"/>
              <a:t> </a:t>
            </a:r>
            <a:r>
              <a:rPr lang="en-US" dirty="0" err="1"/>
              <a:t>kerahasiaan</a:t>
            </a:r>
            <a:r>
              <a:rPr lang="en-US" dirty="0"/>
              <a:t> dan </a:t>
            </a:r>
            <a:r>
              <a:rPr lang="en-US" dirty="0" err="1"/>
              <a:t>keamanan</a:t>
            </a:r>
            <a:r>
              <a:rPr lang="en-US" dirty="0"/>
              <a:t> data user</a:t>
            </a:r>
          </a:p>
          <a:p>
            <a:r>
              <a:rPr lang="en-US" b="1" dirty="0"/>
              <a:t>Capital Investment</a:t>
            </a:r>
            <a:br>
              <a:rPr lang="en-US" dirty="0"/>
            </a:br>
            <a:r>
              <a:rPr lang="id-ID" dirty="0"/>
              <a:t>User tidak perlu investasi layanan IT</a:t>
            </a:r>
            <a:r>
              <a:rPr lang="en-ID" dirty="0"/>
              <a:t>.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membayar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dipakai</a:t>
            </a:r>
            <a:r>
              <a:rPr lang="en-ID" dirty="0"/>
              <a:t> (pay-as-you-go)</a:t>
            </a:r>
            <a:endParaRPr lang="en-US" dirty="0"/>
          </a:p>
          <a:p>
            <a:r>
              <a:rPr lang="en-US" b="1" dirty="0"/>
              <a:t>Portability </a:t>
            </a:r>
            <a:br>
              <a:rPr lang="en-US" dirty="0"/>
            </a:br>
            <a:r>
              <a:rPr lang="sv-SE" dirty="0"/>
              <a:t>User dapat mengakses layanan dari mana saja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03029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A94E-DEFA-451A-8AC7-EE6E1409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</a:t>
            </a:r>
            <a:r>
              <a:rPr lang="id-ID" dirty="0"/>
              <a:t>loud </a:t>
            </a:r>
            <a:r>
              <a:rPr lang="en-ID" dirty="0"/>
              <a:t>C</a:t>
            </a:r>
            <a:r>
              <a:rPr lang="id-ID" dirty="0"/>
              <a:t>omputing</a:t>
            </a:r>
            <a:r>
              <a:rPr lang="en-ID" dirty="0"/>
              <a:t> (cons)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26C33-3514-424C-9821-5D8125682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Service level</a:t>
            </a:r>
          </a:p>
          <a:p>
            <a:pPr lvl="1"/>
            <a:r>
              <a:rPr lang="en-ID" dirty="0"/>
              <a:t>Cloud provider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konsisten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performance </a:t>
            </a:r>
            <a:r>
              <a:rPr lang="en-ID" dirty="0" err="1"/>
              <a:t>dari</a:t>
            </a:r>
            <a:r>
              <a:rPr lang="en-ID" dirty="0"/>
              <a:t> application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. </a:t>
            </a:r>
          </a:p>
          <a:p>
            <a:pPr lvl="1"/>
            <a:r>
              <a:rPr lang="en-ID" dirty="0" err="1"/>
              <a:t>Mengharuskan</a:t>
            </a:r>
            <a:r>
              <a:rPr lang="en-ID" dirty="0"/>
              <a:t>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service level </a:t>
            </a:r>
            <a:r>
              <a:rPr lang="en-ID" dirty="0" err="1"/>
              <a:t>mengenai</a:t>
            </a:r>
            <a:r>
              <a:rPr lang="en-ID" dirty="0"/>
              <a:t> transaction response time, data protection dan </a:t>
            </a:r>
            <a:r>
              <a:rPr lang="en-ID" dirty="0" err="1"/>
              <a:t>kecepatan</a:t>
            </a:r>
            <a:r>
              <a:rPr lang="en-ID" dirty="0"/>
              <a:t> data recovery </a:t>
            </a:r>
            <a:r>
              <a:rPr lang="en-ID" dirty="0" err="1"/>
              <a:t>dll</a:t>
            </a:r>
            <a:r>
              <a:rPr lang="en-ID" dirty="0"/>
              <a:t>. </a:t>
            </a:r>
          </a:p>
          <a:p>
            <a:r>
              <a:rPr lang="en-ID" dirty="0"/>
              <a:t>Privacy </a:t>
            </a:r>
          </a:p>
          <a:p>
            <a:pPr lvl="1"/>
            <a:r>
              <a:rPr lang="en-ID" dirty="0"/>
              <a:t>Karena orang lain / </a:t>
            </a:r>
            <a:r>
              <a:rPr lang="en-ID" dirty="0" err="1"/>
              <a:t>perusahaan</a:t>
            </a:r>
            <a:r>
              <a:rPr lang="en-ID" dirty="0"/>
              <a:t> lain juga </a:t>
            </a:r>
            <a:r>
              <a:rPr lang="en-ID" dirty="0" err="1"/>
              <a:t>melakukan</a:t>
            </a:r>
            <a:r>
              <a:rPr lang="en-ID" dirty="0"/>
              <a:t> hosting </a:t>
            </a:r>
            <a:r>
              <a:rPr lang="en-ID" dirty="0" err="1"/>
              <a:t>kemungkinan</a:t>
            </a:r>
            <a:r>
              <a:rPr lang="en-ID" dirty="0"/>
              <a:t> data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keluar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di </a:t>
            </a:r>
            <a:r>
              <a:rPr lang="en-ID" dirty="0" err="1"/>
              <a:t>baca</a:t>
            </a:r>
            <a:r>
              <a:rPr lang="en-ID" dirty="0"/>
              <a:t> oleh </a:t>
            </a:r>
            <a:r>
              <a:rPr lang="en-ID" dirty="0" err="1"/>
              <a:t>pemerintah</a:t>
            </a:r>
            <a:r>
              <a:rPr lang="en-ID" dirty="0"/>
              <a:t> U.S.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tampa</a:t>
            </a:r>
            <a:r>
              <a:rPr lang="en-ID" dirty="0"/>
              <a:t> </a:t>
            </a:r>
            <a:r>
              <a:rPr lang="en-ID" dirty="0" err="1"/>
              <a:t>sepengetahuan</a:t>
            </a:r>
            <a:r>
              <a:rPr lang="en-ID" dirty="0"/>
              <a:t>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approve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anda</a:t>
            </a:r>
            <a:r>
              <a:rPr lang="en-ID" dirty="0"/>
              <a:t>.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52146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4F8F-2DD3-452B-BBC4-46E2532D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</a:t>
            </a:r>
            <a:r>
              <a:rPr lang="id-ID" dirty="0"/>
              <a:t>loud </a:t>
            </a:r>
            <a:r>
              <a:rPr lang="en-ID" dirty="0"/>
              <a:t>C</a:t>
            </a:r>
            <a:r>
              <a:rPr lang="id-ID" dirty="0"/>
              <a:t>omputing</a:t>
            </a:r>
            <a:r>
              <a:rPr lang="en-ID" dirty="0"/>
              <a:t> (cons)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563FC-0CD3-4B6B-BB3E-95BD54E57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/>
              <a:t>Data ownership </a:t>
            </a:r>
          </a:p>
          <a:p>
            <a:pPr lvl="1"/>
            <a:r>
              <a:rPr lang="en-ID" dirty="0" err="1"/>
              <a:t>Apakah</a:t>
            </a:r>
            <a:r>
              <a:rPr lang="en-ID" dirty="0"/>
              <a:t> data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milik</a:t>
            </a:r>
            <a:r>
              <a:rPr lang="en-ID" dirty="0"/>
              <a:t>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begitu</a:t>
            </a:r>
            <a:r>
              <a:rPr lang="en-ID" dirty="0"/>
              <a:t> data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tersimpan</a:t>
            </a:r>
            <a:r>
              <a:rPr lang="en-ID" dirty="0"/>
              <a:t> </a:t>
            </a:r>
            <a:r>
              <a:rPr lang="en-ID" dirty="0" err="1"/>
              <a:t>didalam</a:t>
            </a:r>
            <a:r>
              <a:rPr lang="en-ID" dirty="0"/>
              <a:t> cloud?</a:t>
            </a:r>
          </a:p>
          <a:p>
            <a:pPr lvl="1"/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pertanyaan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aneh</a:t>
            </a:r>
            <a:r>
              <a:rPr lang="en-ID" dirty="0"/>
              <a:t>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nya</a:t>
            </a:r>
            <a:r>
              <a:rPr lang="en-ID" dirty="0"/>
              <a:t> yang </a:t>
            </a:r>
            <a:r>
              <a:rPr lang="en-ID" dirty="0" err="1"/>
              <a:t>terjadi</a:t>
            </a:r>
            <a:r>
              <a:rPr lang="en-ID" dirty="0"/>
              <a:t> pada Facebook yang </a:t>
            </a:r>
            <a:r>
              <a:rPr lang="en-ID" dirty="0" err="1"/>
              <a:t>mencoba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merubah</a:t>
            </a:r>
            <a:r>
              <a:rPr lang="en-ID" dirty="0"/>
              <a:t> terms of use </a:t>
            </a:r>
            <a:r>
              <a:rPr lang="en-ID" dirty="0" err="1"/>
              <a:t>aggrement</a:t>
            </a:r>
            <a:r>
              <a:rPr lang="en-ID" dirty="0"/>
              <a:t> </a:t>
            </a:r>
            <a:r>
              <a:rPr lang="en-ID" dirty="0" err="1"/>
              <a:t>nya</a:t>
            </a:r>
            <a:r>
              <a:rPr lang="en-ID" dirty="0"/>
              <a:t> yang </a:t>
            </a:r>
            <a:r>
              <a:rPr lang="en-ID" dirty="0" err="1"/>
              <a:t>mempertanyakan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inD</a:t>
            </a:r>
            <a:endParaRPr lang="en-ID" dirty="0"/>
          </a:p>
          <a:p>
            <a:pPr lvl="1"/>
            <a:endParaRPr lang="en-ID" dirty="0"/>
          </a:p>
          <a:p>
            <a:r>
              <a:rPr lang="en-ID" dirty="0"/>
              <a:t>Data Mobility </a:t>
            </a:r>
          </a:p>
          <a:p>
            <a:pPr lvl="1"/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share data </a:t>
            </a:r>
            <a:r>
              <a:rPr lang="en-ID" dirty="0" err="1"/>
              <a:t>antar</a:t>
            </a:r>
            <a:r>
              <a:rPr lang="en-ID" dirty="0"/>
              <a:t> cloud services?</a:t>
            </a:r>
          </a:p>
          <a:p>
            <a:pPr lvl="1"/>
            <a:r>
              <a:rPr lang="en-ID" dirty="0" err="1"/>
              <a:t>Dapatkah</a:t>
            </a:r>
            <a:r>
              <a:rPr lang="en-ID" dirty="0"/>
              <a:t>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kopi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datanya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terhapus</a:t>
            </a:r>
            <a:r>
              <a:rPr lang="en-ID" dirty="0"/>
              <a:t>?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8285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0FC9-7837-4EE9-8D82-F356C273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5046C-5E1D-481B-B628-BA5E5BA9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Sejarah Cloud Computing</a:t>
            </a:r>
          </a:p>
          <a:p>
            <a:r>
              <a:rPr lang="en-ID" dirty="0" err="1"/>
              <a:t>Karakteristik</a:t>
            </a:r>
            <a:r>
              <a:rPr lang="en-ID" dirty="0"/>
              <a:t> Cloud Computing</a:t>
            </a:r>
          </a:p>
          <a:p>
            <a:r>
              <a:rPr lang="en-ID" dirty="0" err="1"/>
              <a:t>Jenis-jenis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Cloud Computing</a:t>
            </a:r>
          </a:p>
          <a:p>
            <a:r>
              <a:rPr lang="en-ID" dirty="0"/>
              <a:t>Pro dan </a:t>
            </a:r>
            <a:r>
              <a:rPr lang="en-ID" dirty="0" err="1"/>
              <a:t>Kontra</a:t>
            </a:r>
            <a:r>
              <a:rPr lang="en-ID" dirty="0"/>
              <a:t> Cloud Computing</a:t>
            </a:r>
          </a:p>
          <a:p>
            <a:r>
              <a:rPr lang="en-ID" dirty="0"/>
              <a:t>Cloud Computing Deployment Model</a:t>
            </a:r>
          </a:p>
          <a:p>
            <a:r>
              <a:rPr lang="en-ID" dirty="0" err="1"/>
              <a:t>Prospek</a:t>
            </a:r>
            <a:r>
              <a:rPr lang="en-ID" dirty="0"/>
              <a:t> Cloud Computing</a:t>
            </a:r>
          </a:p>
          <a:p>
            <a:r>
              <a:rPr lang="en-ID" dirty="0" err="1"/>
              <a:t>Tentang</a:t>
            </a:r>
            <a:r>
              <a:rPr lang="en-ID" dirty="0"/>
              <a:t> AWS 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13434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91C8-236F-4115-9019-9B5FC6E3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Deployment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7C558-E2E2-4A34-BC07-CD4ABB0AE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b="1" dirty="0"/>
              <a:t>Public Cloud </a:t>
            </a:r>
          </a:p>
          <a:p>
            <a:pPr lvl="1"/>
            <a:r>
              <a:rPr lang="en-ID" dirty="0" err="1"/>
              <a:t>Disediakan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. </a:t>
            </a:r>
          </a:p>
          <a:p>
            <a:pPr lvl="1"/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mendaftar</a:t>
            </a:r>
            <a:r>
              <a:rPr lang="en-ID" dirty="0"/>
              <a:t> </a:t>
            </a:r>
            <a:r>
              <a:rPr lang="en-ID" dirty="0" err="1"/>
              <a:t>ataupun</a:t>
            </a:r>
            <a:r>
              <a:rPr lang="en-ID" dirty="0"/>
              <a:t> </a:t>
            </a:r>
            <a:r>
              <a:rPr lang="en-ID" dirty="0" err="1"/>
              <a:t>memakai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. </a:t>
            </a:r>
          </a:p>
          <a:p>
            <a:pPr lvl="1"/>
            <a:r>
              <a:rPr lang="en-ID" dirty="0" err="1"/>
              <a:t>Contoh</a:t>
            </a:r>
            <a:r>
              <a:rPr lang="en-ID" dirty="0"/>
              <a:t> FREE: </a:t>
            </a:r>
            <a:r>
              <a:rPr lang="en-ID" dirty="0" err="1"/>
              <a:t>GoogleMail</a:t>
            </a:r>
            <a:r>
              <a:rPr lang="en-ID" dirty="0"/>
              <a:t>, Facebook, Twitter, Live Mail, </a:t>
            </a:r>
            <a:r>
              <a:rPr lang="en-ID" dirty="0" err="1"/>
              <a:t>dsb</a:t>
            </a:r>
            <a:r>
              <a:rPr lang="en-ID" dirty="0"/>
              <a:t>. </a:t>
            </a:r>
          </a:p>
          <a:p>
            <a:pPr lvl="1"/>
            <a:r>
              <a:rPr lang="en-ID" dirty="0" err="1"/>
              <a:t>Contoh</a:t>
            </a:r>
            <a:r>
              <a:rPr lang="en-ID" dirty="0"/>
              <a:t> NON-FREE: Sales Force, Office365, </a:t>
            </a:r>
            <a:r>
              <a:rPr lang="en-ID" dirty="0" err="1"/>
              <a:t>GoogleApps</a:t>
            </a:r>
            <a:r>
              <a:rPr lang="en-ID" dirty="0"/>
              <a:t>, </a:t>
            </a:r>
            <a:r>
              <a:rPr lang="en-ID" dirty="0" err="1"/>
              <a:t>dsb</a:t>
            </a:r>
            <a:r>
              <a:rPr lang="en-ID" dirty="0"/>
              <a:t>. </a:t>
            </a:r>
          </a:p>
          <a:p>
            <a:pPr lvl="1"/>
            <a:r>
              <a:rPr lang="en-ID" dirty="0" err="1"/>
              <a:t>Keuntungan</a:t>
            </a:r>
            <a:r>
              <a:rPr lang="en-ID" dirty="0"/>
              <a:t>: 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berinvestasi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merawat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</a:t>
            </a:r>
            <a:r>
              <a:rPr lang="en-ID" dirty="0" err="1"/>
              <a:t>infrastruktur</a:t>
            </a:r>
            <a:r>
              <a:rPr lang="en-ID" dirty="0"/>
              <a:t>, platform, </a:t>
            </a:r>
            <a:r>
              <a:rPr lang="en-ID" dirty="0" err="1"/>
              <a:t>ataupun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Kerugian</a:t>
            </a:r>
            <a:r>
              <a:rPr lang="en-ID" dirty="0"/>
              <a:t>: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tergantung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internet (</a:t>
            </a:r>
            <a:r>
              <a:rPr lang="en-ID" dirty="0" err="1"/>
              <a:t>koneksi</a:t>
            </a:r>
            <a:r>
              <a:rPr lang="en-ID" dirty="0"/>
              <a:t>) yang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pakai</a:t>
            </a:r>
            <a:r>
              <a:rPr lang="en-ID" dirty="0"/>
              <a:t>.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custom (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SaaS)</a:t>
            </a:r>
          </a:p>
          <a:p>
            <a:pPr lvl="1"/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12389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42A4-A8F8-4C94-9295-77D8ED70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Deployment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C2B33-E661-437E-8352-AD28D0E3B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Private Cloud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internal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/</a:t>
            </a:r>
            <a:r>
              <a:rPr lang="en-US" dirty="0" err="1"/>
              <a:t>perusahaan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layanannya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SaaS: Web Application, Mail Server, Database Server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internal. </a:t>
            </a:r>
          </a:p>
          <a:p>
            <a:pPr lvl="2"/>
            <a:r>
              <a:rPr lang="en-US" dirty="0"/>
              <a:t>PaaS: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+ Web Server + Framework + Database yang </a:t>
            </a:r>
            <a:r>
              <a:rPr lang="en-US" dirty="0" err="1"/>
              <a:t>untuk</a:t>
            </a:r>
            <a:r>
              <a:rPr lang="en-US" dirty="0"/>
              <a:t> internal </a:t>
            </a:r>
          </a:p>
          <a:p>
            <a:pPr lvl="2"/>
            <a:r>
              <a:rPr lang="en-US" dirty="0"/>
              <a:t>IaaS: Virtual machine yang </a:t>
            </a:r>
            <a:r>
              <a:rPr lang="en-US" dirty="0" err="1"/>
              <a:t>bisa</a:t>
            </a:r>
            <a:r>
              <a:rPr lang="en-US" dirty="0"/>
              <a:t> di-request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internal </a:t>
            </a:r>
          </a:p>
          <a:p>
            <a:pPr lvl="1"/>
            <a:r>
              <a:rPr lang="en-ID" dirty="0" err="1"/>
              <a:t>Keuntungan</a:t>
            </a:r>
            <a:r>
              <a:rPr lang="en-ID" dirty="0"/>
              <a:t>: </a:t>
            </a:r>
            <a:r>
              <a:rPr lang="en-ID" dirty="0" err="1"/>
              <a:t>Menghemat</a:t>
            </a:r>
            <a:r>
              <a:rPr lang="en-ID" dirty="0"/>
              <a:t> bandwidth internet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internal. Proses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tergantung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koneksi</a:t>
            </a:r>
            <a:r>
              <a:rPr lang="en-ID" dirty="0"/>
              <a:t> internet,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tergantung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koneksi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lokal</a:t>
            </a:r>
            <a:r>
              <a:rPr lang="en-ID" dirty="0"/>
              <a:t> (intranet). </a:t>
            </a:r>
          </a:p>
          <a:p>
            <a:pPr lvl="1"/>
            <a:r>
              <a:rPr lang="en-ID" dirty="0" err="1"/>
              <a:t>Kerugian</a:t>
            </a:r>
            <a:r>
              <a:rPr lang="en-ID" dirty="0"/>
              <a:t>: </a:t>
            </a:r>
            <a:r>
              <a:rPr lang="en-ID" dirty="0" err="1"/>
              <a:t>Investasi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menyiapkan</a:t>
            </a:r>
            <a:r>
              <a:rPr lang="en-ID" dirty="0"/>
              <a:t> </a:t>
            </a:r>
            <a:r>
              <a:rPr lang="en-ID" dirty="0" err="1"/>
              <a:t>infrastrukturnya</a:t>
            </a:r>
            <a:r>
              <a:rPr lang="en-ID" dirty="0"/>
              <a:t>. </a:t>
            </a:r>
            <a:r>
              <a:rPr lang="en-ID" dirty="0" err="1"/>
              <a:t>Butuh</a:t>
            </a:r>
            <a:r>
              <a:rPr lang="en-ID" dirty="0"/>
              <a:t> </a:t>
            </a:r>
            <a:r>
              <a:rPr lang="en-ID" dirty="0" err="1"/>
              <a:t>tenaga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merawat</a:t>
            </a:r>
            <a:r>
              <a:rPr lang="en-ID" dirty="0"/>
              <a:t> dan </a:t>
            </a:r>
            <a:r>
              <a:rPr lang="en-ID" dirty="0" err="1"/>
              <a:t>menjamin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36343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88CF-ED82-42FF-91D4-2728680F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Deployment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A1DBB-DCDC-4372-9FEE-E504F2453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b="1" dirty="0"/>
              <a:t>Hybrid Cloud </a:t>
            </a:r>
          </a:p>
          <a:p>
            <a:pPr lvl="1"/>
            <a:r>
              <a:rPr lang="en-ID" dirty="0" err="1"/>
              <a:t>Gabungan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Public Cloud dan Private Cloud yang </a:t>
            </a:r>
            <a:r>
              <a:rPr lang="en-ID" dirty="0" err="1"/>
              <a:t>diimplementasikan</a:t>
            </a:r>
            <a:r>
              <a:rPr lang="en-ID" dirty="0"/>
              <a:t> oleh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/</a:t>
            </a:r>
            <a:r>
              <a:rPr lang="en-ID" dirty="0" err="1"/>
              <a:t>perusahaan</a:t>
            </a:r>
            <a:endParaRPr lang="en-ID" dirty="0"/>
          </a:p>
          <a:p>
            <a:pPr lvl="1"/>
            <a:r>
              <a:rPr lang="en-ID" dirty="0" err="1"/>
              <a:t>Contoh</a:t>
            </a:r>
            <a:r>
              <a:rPr lang="en-ID" dirty="0"/>
              <a:t>: Perusahaan X </a:t>
            </a:r>
            <a:r>
              <a:rPr lang="en-ID" dirty="0" err="1"/>
              <a:t>menyewa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Office365 (Public Cloud). Karena </a:t>
            </a:r>
            <a:r>
              <a:rPr lang="en-ID" dirty="0" err="1"/>
              <a:t>perusahaan</a:t>
            </a:r>
            <a:r>
              <a:rPr lang="en-ID" dirty="0"/>
              <a:t> B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user yang </a:t>
            </a:r>
            <a:r>
              <a:rPr lang="en-ID" dirty="0" err="1"/>
              <a:t>tersimpan</a:t>
            </a:r>
            <a:r>
              <a:rPr lang="en-ID" dirty="0"/>
              <a:t> di Active Directory yang </a:t>
            </a:r>
            <a:r>
              <a:rPr lang="en-ID" dirty="0" err="1"/>
              <a:t>berjalan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Windows Server </a:t>
            </a:r>
            <a:r>
              <a:rPr lang="en-ID" dirty="0" err="1"/>
              <a:t>mereka</a:t>
            </a:r>
            <a:r>
              <a:rPr lang="en-ID" dirty="0"/>
              <a:t> (Private Cloud),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efektif</a:t>
            </a:r>
            <a:r>
              <a:rPr lang="en-ID" dirty="0"/>
              <a:t> </a:t>
            </a:r>
            <a:r>
              <a:rPr lang="en-ID" dirty="0" err="1"/>
              <a:t>kalau</a:t>
            </a:r>
            <a:r>
              <a:rPr lang="en-ID" dirty="0"/>
              <a:t> Active Directory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dijadikan</a:t>
            </a:r>
            <a:r>
              <a:rPr lang="en-ID" dirty="0"/>
              <a:t> identity </a:t>
            </a:r>
            <a:r>
              <a:rPr lang="en-ID" dirty="0" err="1"/>
              <a:t>untuk</a:t>
            </a:r>
            <a:r>
              <a:rPr lang="en-ID" dirty="0"/>
              <a:t> login </a:t>
            </a:r>
            <a:r>
              <a:rPr lang="en-ID" dirty="0" err="1"/>
              <a:t>ke</a:t>
            </a:r>
            <a:r>
              <a:rPr lang="en-ID" dirty="0"/>
              <a:t> Office365</a:t>
            </a:r>
          </a:p>
          <a:p>
            <a:pPr lvl="1"/>
            <a:r>
              <a:rPr lang="en-ID" dirty="0" err="1"/>
              <a:t>Keuntungan</a:t>
            </a:r>
            <a:r>
              <a:rPr lang="en-ID" dirty="0"/>
              <a:t>: </a:t>
            </a:r>
            <a:r>
              <a:rPr lang="en-ID" dirty="0" err="1"/>
              <a:t>Keamanan</a:t>
            </a:r>
            <a:r>
              <a:rPr lang="en-ID" dirty="0"/>
              <a:t> data </a:t>
            </a:r>
            <a:r>
              <a:rPr lang="en-ID" dirty="0" err="1"/>
              <a:t>terjamin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data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dikelola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Kerugian</a:t>
            </a:r>
            <a:r>
              <a:rPr lang="en-ID" dirty="0"/>
              <a:t>:  Effort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integrasi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public cloud dan private cloud</a:t>
            </a:r>
          </a:p>
        </p:txBody>
      </p:sp>
    </p:spTree>
    <p:extLst>
      <p:ext uri="{BB962C8B-B14F-4D97-AF65-F5344CB8AC3E}">
        <p14:creationId xmlns:p14="http://schemas.microsoft.com/office/powerpoint/2010/main" val="475360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loud computing statistics">
            <a:extLst>
              <a:ext uri="{FF2B5EF4-FFF2-40B4-BE49-F238E27FC236}">
                <a16:creationId xmlns:a16="http://schemas.microsoft.com/office/drawing/2014/main" id="{002EE60F-4B78-4EE1-BE93-7D08FB28C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469" y="956073"/>
            <a:ext cx="9614082" cy="479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622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2E3B2F-5930-43E9-98B3-C7D83862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372" y="311222"/>
            <a:ext cx="8527255" cy="623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40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69E4-58E4-4F88-A70A-5340536D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Amazon Web Service (AWS)</a:t>
            </a:r>
          </a:p>
        </p:txBody>
      </p:sp>
    </p:spTree>
    <p:extLst>
      <p:ext uri="{BB962C8B-B14F-4D97-AF65-F5344CB8AC3E}">
        <p14:creationId xmlns:p14="http://schemas.microsoft.com/office/powerpoint/2010/main" val="3937262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0060-4AF8-4E31-BE9B-F12D6E10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Tentang</a:t>
            </a:r>
            <a:r>
              <a:rPr lang="en-ID" dirty="0"/>
              <a:t>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200B1-F55D-479F-AE67-FEC1D948F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 err="1"/>
              <a:t>Dibuka</a:t>
            </a:r>
            <a:r>
              <a:rPr lang="en-ID" dirty="0"/>
              <a:t> </a:t>
            </a:r>
            <a:r>
              <a:rPr lang="en-ID" dirty="0" err="1"/>
              <a:t>sejak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2006</a:t>
            </a:r>
          </a:p>
          <a:p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tersedia</a:t>
            </a:r>
            <a:r>
              <a:rPr lang="en-ID" dirty="0"/>
              <a:t> 165 </a:t>
            </a:r>
            <a:r>
              <a:rPr lang="en-ID" dirty="0" err="1"/>
              <a:t>layanan</a:t>
            </a:r>
            <a:r>
              <a:rPr lang="en-ID" dirty="0"/>
              <a:t> cloud</a:t>
            </a:r>
          </a:p>
          <a:p>
            <a:r>
              <a:rPr lang="en-ID" dirty="0"/>
              <a:t>Server AWS </a:t>
            </a:r>
            <a:r>
              <a:rPr lang="en-ID" dirty="0" err="1"/>
              <a:t>tersebar</a:t>
            </a:r>
            <a:r>
              <a:rPr lang="en-ID" dirty="0"/>
              <a:t> di 66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lokasi</a:t>
            </a:r>
            <a:r>
              <a:rPr lang="en-ID" dirty="0"/>
              <a:t> availability zones (AZ) di 21 regions di </a:t>
            </a:r>
            <a:r>
              <a:rPr lang="en-ID" dirty="0" err="1"/>
              <a:t>seluruh</a:t>
            </a:r>
            <a:r>
              <a:rPr lang="en-ID" dirty="0"/>
              <a:t> dunia (</a:t>
            </a:r>
            <a:r>
              <a:rPr lang="en-ID" dirty="0" err="1"/>
              <a:t>setiap</a:t>
            </a:r>
            <a:r>
              <a:rPr lang="en-ID" dirty="0"/>
              <a:t> region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bbrp</a:t>
            </a:r>
            <a:r>
              <a:rPr lang="en-ID" dirty="0"/>
              <a:t> AZ)</a:t>
            </a:r>
          </a:p>
          <a:p>
            <a:r>
              <a:rPr lang="en-ID" dirty="0"/>
              <a:t>Ada </a:t>
            </a:r>
            <a:r>
              <a:rPr lang="en-ID" dirty="0" err="1"/>
              <a:t>rencana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 12 </a:t>
            </a:r>
            <a:r>
              <a:rPr lang="en-ID" dirty="0" err="1"/>
              <a:t>lokasi</a:t>
            </a:r>
            <a:r>
              <a:rPr lang="en-ID" dirty="0"/>
              <a:t> AZ dan 4 regions (</a:t>
            </a:r>
            <a:r>
              <a:rPr lang="en-ID" dirty="0" err="1"/>
              <a:t>bbrp</a:t>
            </a:r>
            <a:r>
              <a:rPr lang="en-ID" dirty="0"/>
              <a:t> di </a:t>
            </a:r>
            <a:r>
              <a:rPr lang="en-ID" dirty="0" err="1"/>
              <a:t>afrika</a:t>
            </a:r>
            <a:r>
              <a:rPr lang="en-ID" dirty="0"/>
              <a:t>, dan Jakarta)</a:t>
            </a:r>
          </a:p>
          <a:p>
            <a:r>
              <a:rPr lang="en-ID" dirty="0" err="1"/>
              <a:t>Masing-masing</a:t>
            </a:r>
            <a:r>
              <a:rPr lang="en-ID" dirty="0"/>
              <a:t> AZ </a:t>
            </a:r>
            <a:r>
              <a:rPr lang="en-ID" dirty="0" err="1"/>
              <a:t>terisolasi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lokasi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AZ down,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dibackup</a:t>
            </a:r>
            <a:r>
              <a:rPr lang="en-ID" dirty="0"/>
              <a:t> oleh AZ di lain </a:t>
            </a:r>
            <a:r>
              <a:rPr lang="en-ID" dirty="0" err="1"/>
              <a:t>lokasi</a:t>
            </a:r>
            <a:endParaRPr lang="en-ID" dirty="0"/>
          </a:p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AWS CloudFront (</a:t>
            </a:r>
            <a:r>
              <a:rPr lang="en-ID" i="1" dirty="0"/>
              <a:t>content delivery network</a:t>
            </a:r>
            <a:r>
              <a:rPr lang="en-ID" dirty="0"/>
              <a:t>) -&gt; </a:t>
            </a:r>
            <a:r>
              <a:rPr lang="en-ID" dirty="0" err="1"/>
              <a:t>terdapat</a:t>
            </a:r>
            <a:r>
              <a:rPr lang="en-ID" dirty="0"/>
              <a:t> 187 </a:t>
            </a:r>
            <a:r>
              <a:rPr lang="en-ID" dirty="0" err="1"/>
              <a:t>titik</a:t>
            </a:r>
            <a:r>
              <a:rPr lang="en-ID" dirty="0"/>
              <a:t> edge locations (</a:t>
            </a:r>
            <a:r>
              <a:rPr lang="en-ID" dirty="0" err="1"/>
              <a:t>keperluan</a:t>
            </a:r>
            <a:r>
              <a:rPr lang="en-ID" dirty="0"/>
              <a:t> </a:t>
            </a:r>
            <a:r>
              <a:rPr lang="en-ID" dirty="0" err="1"/>
              <a:t>penyimpanan</a:t>
            </a:r>
            <a:r>
              <a:rPr lang="en-ID" dirty="0"/>
              <a:t> data cache)</a:t>
            </a:r>
          </a:p>
        </p:txBody>
      </p:sp>
    </p:spTree>
    <p:extLst>
      <p:ext uri="{BB962C8B-B14F-4D97-AF65-F5344CB8AC3E}">
        <p14:creationId xmlns:p14="http://schemas.microsoft.com/office/powerpoint/2010/main" val="1737643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2440-AC39-406E-8ADF-47F6F8DE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AWS Regions &amp; AZs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2904D-4C0F-4056-A97C-5032F656C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20" y="1773385"/>
            <a:ext cx="9183340" cy="440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55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B250-99BA-4FEB-BE7C-66D3C925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Posisi</a:t>
            </a:r>
            <a:r>
              <a:rPr lang="en-ID" dirty="0"/>
              <a:t> AWS vs </a:t>
            </a:r>
            <a:r>
              <a:rPr lang="en-ID" dirty="0" err="1"/>
              <a:t>Kompetitornya</a:t>
            </a:r>
            <a:endParaRPr lang="en-ID" dirty="0"/>
          </a:p>
        </p:txBody>
      </p:sp>
      <p:pic>
        <p:nvPicPr>
          <p:cNvPr id="2050" name="Picture 2" descr="BuildOn_Gartner-Infographic">
            <a:extLst>
              <a:ext uri="{FF2B5EF4-FFF2-40B4-BE49-F238E27FC236}">
                <a16:creationId xmlns:a16="http://schemas.microsoft.com/office/drawing/2014/main" id="{E0BBA217-3D9C-4865-93F8-732B8C757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95463"/>
            <a:ext cx="5186362" cy="492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E64C1A-6F5B-4A62-B5AF-2ED13123E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39" y="1795463"/>
            <a:ext cx="5072061" cy="362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7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49A005E3-835C-4F2D-9A3C-845F3E2D3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5" y="216343"/>
            <a:ext cx="10832305" cy="642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03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8901-DB04-4D61-B93A-81CA3528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Sejarah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3D261-2D3C-478A-A0FE-F3A01973F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dirty="0" err="1"/>
              <a:t>Evolusi</a:t>
            </a:r>
            <a:r>
              <a:rPr lang="en-ID" dirty="0"/>
              <a:t> cloud computing 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1950an -&gt; mainframe computing</a:t>
            </a:r>
          </a:p>
          <a:p>
            <a:r>
              <a:rPr lang="en-ID" dirty="0" err="1"/>
              <a:t>Tahun</a:t>
            </a:r>
            <a:r>
              <a:rPr lang="en-ID" dirty="0"/>
              <a:t> 1970an -&gt; </a:t>
            </a:r>
            <a:r>
              <a:rPr lang="en-ID" dirty="0" err="1"/>
              <a:t>konsep</a:t>
            </a:r>
            <a:r>
              <a:rPr lang="en-ID" dirty="0"/>
              <a:t> virtual machines -&gt; </a:t>
            </a:r>
            <a:r>
              <a:rPr lang="en-ID" dirty="0" err="1"/>
              <a:t>virtualisasi</a:t>
            </a:r>
            <a:endParaRPr lang="en-ID" dirty="0"/>
          </a:p>
          <a:p>
            <a:r>
              <a:rPr lang="en-ID" dirty="0" err="1"/>
              <a:t>Tahun</a:t>
            </a:r>
            <a:r>
              <a:rPr lang="en-ID" dirty="0"/>
              <a:t> 1990an -&gt; virtualized private network connections (oleh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telekomunikasi</a:t>
            </a:r>
            <a:r>
              <a:rPr lang="en-ID" dirty="0"/>
              <a:t>)</a:t>
            </a:r>
          </a:p>
          <a:p>
            <a:r>
              <a:rPr lang="en-ID" dirty="0" err="1"/>
              <a:t>Tahun</a:t>
            </a:r>
            <a:r>
              <a:rPr lang="en-ID" dirty="0"/>
              <a:t> 1997 -&gt; </a:t>
            </a:r>
            <a:r>
              <a:rPr lang="en-ID" dirty="0" err="1"/>
              <a:t>muncul</a:t>
            </a:r>
            <a:r>
              <a:rPr lang="en-ID" dirty="0"/>
              <a:t> </a:t>
            </a:r>
            <a:r>
              <a:rPr lang="en-ID" dirty="0" err="1"/>
              <a:t>istilah</a:t>
            </a:r>
            <a:r>
              <a:rPr lang="en-ID" dirty="0"/>
              <a:t> Cloud Computing </a:t>
            </a:r>
            <a:r>
              <a:rPr lang="en-US" dirty="0"/>
              <a:t>“</a:t>
            </a:r>
            <a:r>
              <a:rPr lang="en-US" i="1" dirty="0"/>
              <a:t>computing paradigm, where the boundaries of computing will be determined by economic rationale, rather than technical limits.</a:t>
            </a:r>
            <a:r>
              <a:rPr lang="en-US" dirty="0"/>
              <a:t>”</a:t>
            </a:r>
          </a:p>
          <a:p>
            <a:r>
              <a:rPr lang="en-US" dirty="0" err="1"/>
              <a:t>Tahun</a:t>
            </a:r>
            <a:r>
              <a:rPr lang="en-US" dirty="0"/>
              <a:t> 1999 -&gt; Salesforce.com (</a:t>
            </a:r>
            <a:r>
              <a:rPr lang="en-US" dirty="0" err="1"/>
              <a:t>menggunakan</a:t>
            </a:r>
            <a:r>
              <a:rPr lang="en-US" dirty="0"/>
              <a:t> internet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software on demand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)</a:t>
            </a:r>
          </a:p>
          <a:p>
            <a:r>
              <a:rPr lang="en-US" dirty="0" err="1"/>
              <a:t>Tahun</a:t>
            </a:r>
            <a:r>
              <a:rPr lang="en-US" dirty="0"/>
              <a:t> 2006 -&gt; Amazon </a:t>
            </a:r>
            <a:r>
              <a:rPr lang="en-US" dirty="0" err="1"/>
              <a:t>membuka</a:t>
            </a:r>
            <a:r>
              <a:rPr lang="en-US" dirty="0"/>
              <a:t> AWS (Amazon Web Service)</a:t>
            </a:r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26880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4259-1D92-4E9C-A978-03E96D93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Penawaran</a:t>
            </a:r>
            <a:r>
              <a:rPr lang="en-ID" dirty="0"/>
              <a:t> AWS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B7DB5-C7A0-41EB-A498-E613A913A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06" y="1690688"/>
            <a:ext cx="3497375" cy="2351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89304E-A0C5-4C47-B003-D7B4622B4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537" y="1690688"/>
            <a:ext cx="3445999" cy="2329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0E96AD-AC3E-42D7-A918-FC726D14A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540" y="1686649"/>
            <a:ext cx="3497374" cy="2355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C2D568-9965-4140-80E7-9AB46A046BE9}"/>
              </a:ext>
            </a:extLst>
          </p:cNvPr>
          <p:cNvSpPr txBox="1"/>
          <p:nvPr/>
        </p:nvSpPr>
        <p:spPr>
          <a:xfrm>
            <a:off x="1304925" y="4072589"/>
            <a:ext cx="2318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dirty="0"/>
              <a:t>Amazon DynamoDB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dirty="0"/>
              <a:t>AWS Lambda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dirty="0"/>
              <a:t>Amazon SNS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2D34EF-75AB-43CB-BBC8-3CB7F1528CBE}"/>
              </a:ext>
            </a:extLst>
          </p:cNvPr>
          <p:cNvSpPr txBox="1"/>
          <p:nvPr/>
        </p:nvSpPr>
        <p:spPr>
          <a:xfrm>
            <a:off x="4944021" y="4072589"/>
            <a:ext cx="2254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dirty="0"/>
              <a:t>Amazon EC2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dirty="0"/>
              <a:t>Amazon S3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dirty="0"/>
              <a:t>Amazon RDS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dirty="0"/>
              <a:t>Amazon CloudFront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5B273-853E-4CA6-A605-D7BE7E23B2D3}"/>
              </a:ext>
            </a:extLst>
          </p:cNvPr>
          <p:cNvSpPr txBox="1"/>
          <p:nvPr/>
        </p:nvSpPr>
        <p:spPr>
          <a:xfrm>
            <a:off x="8158021" y="4042268"/>
            <a:ext cx="2298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dirty="0"/>
              <a:t>Amazon </a:t>
            </a:r>
            <a:r>
              <a:rPr lang="en-ID" dirty="0" err="1"/>
              <a:t>SageMaker</a:t>
            </a:r>
            <a:endParaRPr lang="en-ID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dirty="0"/>
              <a:t>Amazon </a:t>
            </a:r>
            <a:r>
              <a:rPr lang="en-ID" dirty="0" err="1"/>
              <a:t>RoboMaker</a:t>
            </a:r>
            <a:endParaRPr lang="en-ID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6384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8B6B-38FB-4887-9A95-B71DED92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Karakteristik</a:t>
            </a:r>
            <a:r>
              <a:rPr lang="en-ID" dirty="0"/>
              <a:t>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0986A-B581-455D-B90C-02A88DDD5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b="1" dirty="0"/>
              <a:t>Resource Pooling </a:t>
            </a:r>
            <a:br>
              <a:rPr lang="en-ID" dirty="0"/>
            </a:b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komputasi</a:t>
            </a:r>
            <a:r>
              <a:rPr lang="en-ID" dirty="0"/>
              <a:t> (storage, CPU, memory, network bandwidth, </a:t>
            </a:r>
            <a:r>
              <a:rPr lang="en-ID" dirty="0" err="1"/>
              <a:t>dsb</a:t>
            </a:r>
            <a:r>
              <a:rPr lang="en-ID" dirty="0"/>
              <a:t>.) yang </a:t>
            </a:r>
            <a:r>
              <a:rPr lang="en-ID" dirty="0" err="1"/>
              <a:t>dikumpulkan</a:t>
            </a:r>
            <a:r>
              <a:rPr lang="en-ID" dirty="0"/>
              <a:t> oleh </a:t>
            </a:r>
            <a:r>
              <a:rPr lang="en-ID" dirty="0" err="1"/>
              <a:t>penyedia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(service provider)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(service consumers) </a:t>
            </a:r>
            <a:r>
              <a:rPr lang="en-ID" dirty="0" err="1"/>
              <a:t>dengan</a:t>
            </a:r>
            <a:r>
              <a:rPr lang="en-ID" dirty="0"/>
              <a:t> model multi-tenant.</a:t>
            </a:r>
          </a:p>
          <a:p>
            <a:r>
              <a:rPr lang="en-ID" b="1" dirty="0"/>
              <a:t>Broad Network Access </a:t>
            </a:r>
            <a:br>
              <a:rPr lang="en-ID" dirty="0"/>
            </a:br>
            <a:r>
              <a:rPr lang="en-ID" dirty="0" err="1"/>
              <a:t>Kapabilitas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cloud provider </a:t>
            </a:r>
            <a:r>
              <a:rPr lang="en-ID" dirty="0" err="1"/>
              <a:t>tersedia</a:t>
            </a:r>
            <a:r>
              <a:rPr lang="en-ID" dirty="0"/>
              <a:t> </a:t>
            </a:r>
            <a:r>
              <a:rPr lang="en-ID" dirty="0" err="1"/>
              <a:t>lewat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dan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oleh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smartphone, tablet, laptop, workstation, </a:t>
            </a:r>
            <a:r>
              <a:rPr lang="en-ID" dirty="0" err="1"/>
              <a:t>dsb</a:t>
            </a:r>
            <a:r>
              <a:rPr lang="en-ID" dirty="0"/>
              <a:t>.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9994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F998-7BB6-4DE2-846B-7A093015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Karakteristik</a:t>
            </a:r>
            <a:r>
              <a:rPr lang="en-ID" dirty="0"/>
              <a:t>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5D8C9-6AA0-47FD-9929-ADE307B98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b="1" dirty="0"/>
              <a:t>Measured Service </a:t>
            </a:r>
            <a:br>
              <a:rPr lang="en-ID" dirty="0"/>
            </a:br>
            <a:r>
              <a:rPr lang="en-ID" dirty="0" err="1"/>
              <a:t>Tersedia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mengoptimasi</a:t>
            </a:r>
            <a:r>
              <a:rPr lang="en-ID" dirty="0"/>
              <a:t> dan </a:t>
            </a:r>
            <a:r>
              <a:rPr lang="en-ID" dirty="0" err="1"/>
              <a:t>memonitor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yang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monitoring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berapa</a:t>
            </a:r>
            <a:r>
              <a:rPr lang="en-ID" dirty="0"/>
              <a:t> resources </a:t>
            </a:r>
            <a:r>
              <a:rPr lang="en-ID" dirty="0" err="1"/>
              <a:t>komputasi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dipakai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: bandwidth , storage, processing,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aktif</a:t>
            </a:r>
            <a:r>
              <a:rPr lang="en-ID" dirty="0"/>
              <a:t>, </a:t>
            </a:r>
            <a:r>
              <a:rPr lang="en-ID" dirty="0" err="1"/>
              <a:t>dsb</a:t>
            </a:r>
            <a:r>
              <a:rPr lang="en-ID" dirty="0"/>
              <a:t>.</a:t>
            </a:r>
          </a:p>
          <a:p>
            <a:r>
              <a:rPr lang="en-ID" b="1" dirty="0"/>
              <a:t>Rapid Elasticity </a:t>
            </a:r>
            <a:br>
              <a:rPr lang="en-ID" dirty="0"/>
            </a:br>
            <a:r>
              <a:rPr lang="en-ID" dirty="0" err="1"/>
              <a:t>Kapabilitas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cloud provider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dipakai</a:t>
            </a:r>
            <a:r>
              <a:rPr lang="en-ID" dirty="0"/>
              <a:t> oleh cloud consumer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dinamis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. Cloud consumer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menaikkan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menurunkan</a:t>
            </a:r>
            <a:r>
              <a:rPr lang="en-ID" dirty="0"/>
              <a:t> </a:t>
            </a:r>
            <a:r>
              <a:rPr lang="en-ID" dirty="0" err="1"/>
              <a:t>kapasitas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. </a:t>
            </a:r>
            <a:r>
              <a:rPr lang="en-ID" dirty="0" err="1"/>
              <a:t>Kapasitas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yang </a:t>
            </a:r>
            <a:r>
              <a:rPr lang="en-ID" dirty="0" err="1"/>
              <a:t>disediakan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terbatas</a:t>
            </a:r>
            <a:r>
              <a:rPr lang="en-ID" dirty="0"/>
              <a:t>, dan service consumer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bebas</a:t>
            </a:r>
            <a:r>
              <a:rPr lang="en-ID" dirty="0"/>
              <a:t> dan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kapasitas</a:t>
            </a:r>
            <a:r>
              <a:rPr lang="en-ID" dirty="0"/>
              <a:t> yang </a:t>
            </a:r>
            <a:r>
              <a:rPr lang="en-ID" dirty="0" err="1"/>
              <a:t>diinginkan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.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384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AD5D-048E-4EC4-8DA8-74B0BDDC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Karakteristik</a:t>
            </a:r>
            <a:r>
              <a:rPr lang="en-ID" dirty="0"/>
              <a:t>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806CE-3142-46A9-8F53-34C3682A1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Self Service </a:t>
            </a:r>
            <a:br>
              <a:rPr lang="en-ID" dirty="0"/>
            </a:br>
            <a:r>
              <a:rPr lang="en-ID" dirty="0"/>
              <a:t>Cloud Consumer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mengkonfigurasikan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mandiri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,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interaksi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cloud provider. </a:t>
            </a:r>
            <a:r>
              <a:rPr lang="en-ID" dirty="0" err="1"/>
              <a:t>Konfigurasi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yang </a:t>
            </a:r>
            <a:r>
              <a:rPr lang="en-ID" dirty="0" err="1"/>
              <a:t>dipilih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tersedia</a:t>
            </a:r>
            <a:r>
              <a:rPr lang="en-ID" dirty="0"/>
              <a:t> </a:t>
            </a:r>
            <a:r>
              <a:rPr lang="en-ID" dirty="0" err="1"/>
              <a:t>segera</a:t>
            </a:r>
            <a:r>
              <a:rPr lang="en-ID" dirty="0"/>
              <a:t> dan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juga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.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9298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FE9B-8633-4F72-BEC4-C6659FF6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Jenis-jenis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7F28D-4B0B-46EA-8FAB-9563B1A98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b="1" dirty="0"/>
              <a:t>Software as a Service (SaaS) </a:t>
            </a:r>
            <a:br>
              <a:rPr lang="en-ID" dirty="0"/>
            </a:br>
            <a:br>
              <a:rPr lang="en-ID" dirty="0"/>
            </a:br>
            <a:r>
              <a:rPr lang="en-ID" dirty="0"/>
              <a:t>SaaS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Cloud Computing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software (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)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disediakan</a:t>
            </a:r>
            <a:r>
              <a:rPr lang="en-ID" dirty="0"/>
              <a:t> oleh cloud provider. </a:t>
            </a:r>
            <a:br>
              <a:rPr lang="en-ID" dirty="0"/>
            </a:br>
            <a:br>
              <a:rPr lang="en-ID" dirty="0"/>
            </a:br>
            <a:r>
              <a:rPr lang="en-ID" dirty="0" err="1"/>
              <a:t>Contoh</a:t>
            </a:r>
            <a:br>
              <a:rPr lang="en-ID" dirty="0"/>
            </a:b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produktivitas</a:t>
            </a:r>
            <a:r>
              <a:rPr lang="en-ID" dirty="0"/>
              <a:t>: Office365, </a:t>
            </a:r>
            <a:r>
              <a:rPr lang="en-ID" dirty="0" err="1"/>
              <a:t>GoogleDocs</a:t>
            </a:r>
            <a:r>
              <a:rPr lang="en-ID" dirty="0"/>
              <a:t>, Adobe Creative Cloud</a:t>
            </a:r>
            <a:br>
              <a:rPr lang="en-ID" dirty="0"/>
            </a:br>
            <a:r>
              <a:rPr lang="en-ID" dirty="0" err="1"/>
              <a:t>Layanan</a:t>
            </a:r>
            <a:r>
              <a:rPr lang="en-ID" dirty="0"/>
              <a:t> email: Gmail, </a:t>
            </a:r>
            <a:r>
              <a:rPr lang="en-ID" dirty="0" err="1"/>
              <a:t>YahooMail</a:t>
            </a:r>
            <a:r>
              <a:rPr lang="en-ID" dirty="0"/>
              <a:t>, </a:t>
            </a:r>
            <a:r>
              <a:rPr lang="en-ID" dirty="0" err="1"/>
              <a:t>LiveMail</a:t>
            </a:r>
            <a:br>
              <a:rPr lang="en-ID" dirty="0"/>
            </a:br>
            <a:r>
              <a:rPr lang="en-ID" dirty="0" err="1"/>
              <a:t>Layanan</a:t>
            </a:r>
            <a:r>
              <a:rPr lang="en-ID" dirty="0"/>
              <a:t> social network:  Facebook, Twitter</a:t>
            </a:r>
            <a:br>
              <a:rPr lang="en-ID" dirty="0"/>
            </a:br>
            <a:br>
              <a:rPr lang="en-ID" dirty="0"/>
            </a:br>
            <a:r>
              <a:rPr lang="en-ID" dirty="0" err="1"/>
              <a:t>Keuntungan</a:t>
            </a:r>
            <a:r>
              <a:rPr lang="en-ID" dirty="0"/>
              <a:t>: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membeli</a:t>
            </a:r>
            <a:r>
              <a:rPr lang="en-ID" dirty="0"/>
              <a:t> </a:t>
            </a:r>
            <a:r>
              <a:rPr lang="en-ID" dirty="0" err="1"/>
              <a:t>lisensi</a:t>
            </a:r>
            <a:r>
              <a:rPr lang="en-ID" dirty="0"/>
              <a:t> software (system </a:t>
            </a:r>
            <a:r>
              <a:rPr lang="en-ID" dirty="0" err="1"/>
              <a:t>langganan</a:t>
            </a:r>
            <a:r>
              <a:rPr lang="en-ID" dirty="0"/>
              <a:t>), fully updated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8600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4A9C-0150-4B3A-974A-9996AB4D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SaaS Cloud: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FB60D9D3-FB4F-4DCE-93F7-E8F80EFE9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1500188"/>
            <a:ext cx="7829549" cy="5186940"/>
          </a:xfrm>
        </p:spPr>
      </p:pic>
    </p:spTree>
    <p:extLst>
      <p:ext uri="{BB962C8B-B14F-4D97-AF65-F5344CB8AC3E}">
        <p14:creationId xmlns:p14="http://schemas.microsoft.com/office/powerpoint/2010/main" val="410674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066B-6AD7-4187-99F7-739554AF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Jenis-jenis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51B69-4D7D-4EC6-99CE-2A8168918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b="1" dirty="0"/>
              <a:t>Platform as a Service (PaaS) </a:t>
            </a:r>
            <a:br>
              <a:rPr lang="en-ID" dirty="0"/>
            </a:br>
            <a:br>
              <a:rPr lang="en-ID" dirty="0"/>
            </a:br>
            <a:r>
              <a:rPr lang="en-ID" dirty="0"/>
              <a:t>PaaS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Cloud Computing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menyewa</a:t>
            </a:r>
            <a:r>
              <a:rPr lang="en-ID" dirty="0"/>
              <a:t> “</a:t>
            </a:r>
            <a:r>
              <a:rPr lang="en-ID" dirty="0" err="1"/>
              <a:t>rumah</a:t>
            </a:r>
            <a:r>
              <a:rPr lang="en-ID" dirty="0"/>
              <a:t>”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lingkungannya</a:t>
            </a:r>
            <a:r>
              <a:rPr lang="en-ID" dirty="0"/>
              <a:t>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.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pusing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menyiapkan</a:t>
            </a:r>
            <a:r>
              <a:rPr lang="en-ID" dirty="0"/>
              <a:t> “</a:t>
            </a:r>
            <a:r>
              <a:rPr lang="en-ID" dirty="0" err="1"/>
              <a:t>rumah</a:t>
            </a:r>
            <a:r>
              <a:rPr lang="en-ID" dirty="0"/>
              <a:t>” dan </a:t>
            </a:r>
            <a:r>
              <a:rPr lang="en-ID" dirty="0" err="1"/>
              <a:t>memelihara</a:t>
            </a:r>
            <a:r>
              <a:rPr lang="en-ID" dirty="0"/>
              <a:t> “</a:t>
            </a:r>
            <a:r>
              <a:rPr lang="en-ID" dirty="0" err="1"/>
              <a:t>rumah</a:t>
            </a:r>
            <a:r>
              <a:rPr lang="en-ID" dirty="0"/>
              <a:t>” </a:t>
            </a:r>
            <a:r>
              <a:rPr lang="en-ID" dirty="0" err="1"/>
              <a:t>tersebut</a:t>
            </a:r>
            <a:r>
              <a:rPr lang="en-ID" dirty="0"/>
              <a:t>. </a:t>
            </a:r>
            <a:br>
              <a:rPr lang="en-ID" dirty="0"/>
            </a:br>
            <a:br>
              <a:rPr lang="en-ID" dirty="0"/>
            </a:br>
            <a:r>
              <a:rPr lang="en-ID" dirty="0" err="1"/>
              <a:t>Contoh</a:t>
            </a:r>
            <a:r>
              <a:rPr lang="en-ID" dirty="0"/>
              <a:t>: Amazon Web Service, Windows Azure, dan </a:t>
            </a:r>
            <a:r>
              <a:rPr lang="en-ID" dirty="0" err="1"/>
              <a:t>GoogleApp</a:t>
            </a:r>
            <a:r>
              <a:rPr lang="en-ID" dirty="0"/>
              <a:t> Engine.</a:t>
            </a:r>
            <a:br>
              <a:rPr lang="en-ID" dirty="0"/>
            </a:br>
            <a:br>
              <a:rPr lang="en-ID" dirty="0"/>
            </a:br>
            <a:r>
              <a:rPr lang="en-ID" dirty="0" err="1"/>
              <a:t>Keuntungan</a:t>
            </a:r>
            <a:r>
              <a:rPr lang="en-ID" dirty="0"/>
              <a:t>: </a:t>
            </a:r>
            <a:r>
              <a:rPr lang="en-ID" dirty="0" err="1"/>
              <a:t>pengembang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fokus</a:t>
            </a:r>
            <a:r>
              <a:rPr lang="en-ID" dirty="0"/>
              <a:t> pada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dikembangkan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memikirkan</a:t>
            </a:r>
            <a:r>
              <a:rPr lang="en-ID" dirty="0"/>
              <a:t> “</a:t>
            </a:r>
            <a:r>
              <a:rPr lang="en-ID" dirty="0" err="1"/>
              <a:t>rumah</a:t>
            </a:r>
            <a:r>
              <a:rPr lang="en-ID" dirty="0"/>
              <a:t>”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310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</TotalTime>
  <Words>839</Words>
  <Application>Microsoft Office PowerPoint</Application>
  <PresentationFormat>Widescreen</PresentationFormat>
  <Paragraphs>116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Pengantar Cloud Computing</vt:lpstr>
      <vt:lpstr>Topics</vt:lpstr>
      <vt:lpstr>Sejarah</vt:lpstr>
      <vt:lpstr>Karakteristik Cloud Computing</vt:lpstr>
      <vt:lpstr>Karakteristik Cloud Computing</vt:lpstr>
      <vt:lpstr>Karakteristik Cloud Computing</vt:lpstr>
      <vt:lpstr>Jenis-jenis Layanan Cloud Computing</vt:lpstr>
      <vt:lpstr>Contoh SaaS Cloud:</vt:lpstr>
      <vt:lpstr>Jenis-jenis Layanan Cloud Computing</vt:lpstr>
      <vt:lpstr>Contoh PaaS Cloud</vt:lpstr>
      <vt:lpstr>Jenis-jenis Layanan Cloud Computing</vt:lpstr>
      <vt:lpstr>Contoh IaaS Cloud:</vt:lpstr>
      <vt:lpstr>Jenis-jenis Layanan Cloud Computing</vt:lpstr>
      <vt:lpstr>Contoh Perusahaan Pengguna Cloud</vt:lpstr>
      <vt:lpstr>PowerPoint Presentation</vt:lpstr>
      <vt:lpstr>Cloud Computing (pros)</vt:lpstr>
      <vt:lpstr>Cloud Computing (pros)</vt:lpstr>
      <vt:lpstr>Cloud Computing (cons)</vt:lpstr>
      <vt:lpstr>Cloud Computing (cons)</vt:lpstr>
      <vt:lpstr>Deployment Models</vt:lpstr>
      <vt:lpstr>Deployment Models</vt:lpstr>
      <vt:lpstr>Deployment Models</vt:lpstr>
      <vt:lpstr>PowerPoint Presentation</vt:lpstr>
      <vt:lpstr>PowerPoint Presentation</vt:lpstr>
      <vt:lpstr>Amazon Web Service (AWS)</vt:lpstr>
      <vt:lpstr>Tentang AWS</vt:lpstr>
      <vt:lpstr>AWS Regions &amp; AZs</vt:lpstr>
      <vt:lpstr>Posisi AWS vs Kompetitornya</vt:lpstr>
      <vt:lpstr>PowerPoint Presentation</vt:lpstr>
      <vt:lpstr>Jenis Penawaran AWS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Teknologi Cloud</dc:title>
  <dc:creator>Rosihan Ariyuana</dc:creator>
  <cp:lastModifiedBy>Rosihan Ariyuana</cp:lastModifiedBy>
  <cp:revision>23</cp:revision>
  <dcterms:created xsi:type="dcterms:W3CDTF">2019-07-03T06:25:13Z</dcterms:created>
  <dcterms:modified xsi:type="dcterms:W3CDTF">2019-07-03T14:50:54Z</dcterms:modified>
</cp:coreProperties>
</file>