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1"/>
    <p:restoredTop sz="94472"/>
  </p:normalViewPr>
  <p:slideViewPr>
    <p:cSldViewPr snapToGrid="0" snapToObjects="1">
      <p:cViewPr>
        <p:scale>
          <a:sx n="106" d="100"/>
          <a:sy n="106" d="100"/>
        </p:scale>
        <p:origin x="2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6A039-D578-DF4D-A900-098DCABB599C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3B39-3E2B-CF47-9365-C6AF795C1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8436-4C25-F64E-B794-49E4353D05C8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1B3F2-744D-0C40-A2F5-0711FEF9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7B20-4139-144C-B0BC-A985B5D2215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A3BC-20B5-484D-88B8-B5987431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Modflow</a:t>
            </a:r>
            <a:r>
              <a:rPr lang="en-US" dirty="0" smtClean="0"/>
              <a:t> </a:t>
            </a:r>
            <a:r>
              <a:rPr lang="en-US" dirty="0" err="1" smtClean="0"/>
              <a:t>Practicals</a:t>
            </a:r>
            <a:r>
              <a:rPr lang="en-US" dirty="0" smtClean="0"/>
              <a:t> 3 and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4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optional python modules now taking place after January</a:t>
            </a:r>
          </a:p>
          <a:p>
            <a:pPr lvl="1"/>
            <a:r>
              <a:rPr lang="en-US" dirty="0" smtClean="0"/>
              <a:t>I’ll try run something like 2 x 2 hour sessions</a:t>
            </a:r>
          </a:p>
          <a:p>
            <a:pPr lvl="1"/>
            <a:r>
              <a:rPr lang="en-US" dirty="0" smtClean="0"/>
              <a:t>Aim is </a:t>
            </a:r>
            <a:r>
              <a:rPr lang="en-US" b="1" u="sng" dirty="0" smtClean="0"/>
              <a:t>exposure </a:t>
            </a:r>
            <a:r>
              <a:rPr lang="en-US" dirty="0" smtClean="0"/>
              <a:t>-&gt; not teaching you how to use stuff</a:t>
            </a:r>
          </a:p>
          <a:p>
            <a:r>
              <a:rPr lang="en-US" dirty="0" smtClean="0"/>
              <a:t>Issues on the homework</a:t>
            </a:r>
          </a:p>
          <a:p>
            <a:r>
              <a:rPr lang="en-US" dirty="0" smtClean="0"/>
              <a:t>The next two week - </a:t>
            </a:r>
            <a:r>
              <a:rPr lang="en-GB" dirty="0" smtClean="0"/>
              <a:t>assessed 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last weeks model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making it more realistic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geometries</a:t>
            </a:r>
          </a:p>
          <a:p>
            <a:r>
              <a:rPr lang="en-US" dirty="0"/>
              <a:t>M</a:t>
            </a:r>
            <a:r>
              <a:rPr lang="en-US" dirty="0" smtClean="0"/>
              <a:t>ix of confined and unconfined layers</a:t>
            </a:r>
          </a:p>
          <a:p>
            <a:r>
              <a:rPr lang="en-US" dirty="0" smtClean="0"/>
              <a:t>Varying resolution</a:t>
            </a:r>
          </a:p>
          <a:p>
            <a:r>
              <a:rPr lang="en-US" dirty="0" smtClean="0"/>
              <a:t>Varying domain size</a:t>
            </a:r>
          </a:p>
          <a:p>
            <a:r>
              <a:rPr lang="en-US" dirty="0"/>
              <a:t>Particle tracking and timing </a:t>
            </a:r>
            <a:endParaRPr lang="en-GB" dirty="0"/>
          </a:p>
          <a:p>
            <a:r>
              <a:rPr lang="en-US" dirty="0" smtClean="0"/>
              <a:t>‘Faux’ contaminant transport </a:t>
            </a:r>
            <a:r>
              <a:rPr lang="mr-IN" dirty="0" smtClean="0"/>
              <a:t>–</a:t>
            </a:r>
            <a:r>
              <a:rPr lang="en-US" dirty="0" smtClean="0"/>
              <a:t> lecture last Friday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err="1" smtClean="0"/>
              <a:t>Jupyter</a:t>
            </a:r>
            <a:r>
              <a:rPr lang="en-US" dirty="0" smtClean="0"/>
              <a:t>-Python lesson cool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code </a:t>
            </a:r>
            <a:r>
              <a:rPr lang="mr-IN" dirty="0" smtClean="0"/>
              <a:t>–</a:t>
            </a:r>
            <a:r>
              <a:rPr lang="en-US" dirty="0" smtClean="0"/>
              <a:t>95% copy, paste and modify existing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stackoverflow</a:t>
            </a:r>
            <a:r>
              <a:rPr lang="en-US" dirty="0" smtClean="0"/>
              <a:t>. 5% custom solutions </a:t>
            </a:r>
            <a:r>
              <a:rPr lang="mr-IN" dirty="0" smtClean="0"/>
              <a:t>–</a:t>
            </a:r>
            <a:r>
              <a:rPr lang="en-US" dirty="0" smtClean="0"/>
              <a:t> my problem for this practical </a:t>
            </a:r>
            <a:r>
              <a:rPr lang="mr-IN" dirty="0" smtClean="0"/>
              <a:t>–</a:t>
            </a:r>
            <a:r>
              <a:rPr lang="en-US" dirty="0" smtClean="0"/>
              <a:t> live demo</a:t>
            </a:r>
          </a:p>
          <a:p>
            <a:r>
              <a:rPr lang="en-US" dirty="0" smtClean="0"/>
              <a:t>How to download as a python file and run as a python script - </a:t>
            </a:r>
            <a:r>
              <a:rPr lang="en-US" dirty="0" err="1" smtClean="0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2" y="192566"/>
            <a:ext cx="1213260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Answers to last </a:t>
            </a:r>
            <a:r>
              <a:rPr lang="en-US" dirty="0" smtClean="0"/>
              <a:t>week: </a:t>
            </a:r>
            <a:r>
              <a:rPr lang="en-US" dirty="0" err="1" smtClean="0"/>
              <a:t>Ss</a:t>
            </a:r>
            <a:r>
              <a:rPr lang="en-US" dirty="0" smtClean="0"/>
              <a:t>        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690688"/>
            <a:ext cx="3129951" cy="4351338"/>
          </a:xfrm>
        </p:spPr>
        <p:txBody>
          <a:bodyPr/>
          <a:lstStyle/>
          <a:p>
            <a:r>
              <a:rPr lang="en-US" sz="2000" dirty="0" smtClean="0"/>
              <a:t>Waters </a:t>
            </a:r>
            <a:r>
              <a:rPr lang="en-US" sz="2000" dirty="0" smtClean="0"/>
              <a:t>is release by compression of aquifer/expansion of water</a:t>
            </a:r>
          </a:p>
          <a:p>
            <a:r>
              <a:rPr lang="en-US" sz="2000" dirty="0" smtClean="0"/>
              <a:t>Volumes are small</a:t>
            </a:r>
          </a:p>
          <a:p>
            <a:r>
              <a:rPr lang="en-US" sz="2000" dirty="0" smtClean="0"/>
              <a:t>Typical 10e-5 to 10e-3</a:t>
            </a:r>
          </a:p>
          <a:p>
            <a:r>
              <a:rPr lang="en-US" sz="2000" dirty="0" smtClean="0"/>
              <a:t>Effects the </a:t>
            </a:r>
            <a:r>
              <a:rPr lang="en-US" sz="2000" dirty="0" err="1" smtClean="0"/>
              <a:t>reponse</a:t>
            </a:r>
            <a:r>
              <a:rPr lang="en-US" sz="2000" dirty="0" smtClean="0"/>
              <a:t> time not time to reach steady state </a:t>
            </a:r>
            <a:r>
              <a:rPr lang="mr-IN" sz="2000" dirty="0" smtClean="0"/>
              <a:t>–</a:t>
            </a:r>
            <a:r>
              <a:rPr lang="en-US" sz="2000" dirty="0" smtClean="0"/>
              <a:t> but not form of </a:t>
            </a:r>
            <a:r>
              <a:rPr lang="en-US" sz="2000" dirty="0" smtClean="0"/>
              <a:t>curve</a:t>
            </a:r>
          </a:p>
          <a:p>
            <a:r>
              <a:rPr lang="en-US" sz="2000" dirty="0"/>
              <a:t>Specific storage is more relevant for confined aquifers 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62" y="1518129"/>
            <a:ext cx="3850338" cy="482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4" y="1329251"/>
            <a:ext cx="4277647" cy="50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2" y="192566"/>
            <a:ext cx="1213260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Answers to last </a:t>
            </a:r>
            <a:r>
              <a:rPr lang="en-US" dirty="0" smtClean="0"/>
              <a:t>week: </a:t>
            </a:r>
            <a:r>
              <a:rPr lang="en-US" dirty="0" err="1" smtClean="0"/>
              <a:t>Ss</a:t>
            </a:r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 smtClean="0"/>
              <a:t>Varying </a:t>
            </a:r>
            <a:r>
              <a:rPr lang="en-US" dirty="0" err="1" smtClean="0"/>
              <a:t>Sy</a:t>
            </a:r>
            <a:r>
              <a:rPr lang="en-US" dirty="0" smtClean="0"/>
              <a:t> has no effect with these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690688"/>
            <a:ext cx="31299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Water drained from within developing cone of depression </a:t>
            </a:r>
          </a:p>
          <a:p>
            <a:r>
              <a:rPr lang="en-US" sz="2000" dirty="0"/>
              <a:t>Important in unconfined aquifers</a:t>
            </a:r>
          </a:p>
          <a:p>
            <a:r>
              <a:rPr lang="en-US" sz="2000" dirty="0" err="1" smtClean="0"/>
              <a:t>Sy</a:t>
            </a:r>
            <a:r>
              <a:rPr lang="en-US" sz="2000" dirty="0" smtClean="0"/>
              <a:t> cannot exceed porosity</a:t>
            </a:r>
          </a:p>
          <a:p>
            <a:r>
              <a:rPr lang="en-US" sz="2000" dirty="0" smtClean="0"/>
              <a:t>Varies here 0.3 to 0.03</a:t>
            </a:r>
          </a:p>
          <a:p>
            <a:r>
              <a:rPr lang="en-US" sz="2000" dirty="0" smtClean="0"/>
              <a:t>Minor (v minor) difference to time to steady state (higher </a:t>
            </a:r>
            <a:r>
              <a:rPr lang="en-US" sz="2000" dirty="0" err="1" smtClean="0"/>
              <a:t>Sy</a:t>
            </a:r>
            <a:r>
              <a:rPr lang="en-US" sz="2000" dirty="0" smtClean="0"/>
              <a:t> gives slower development of cone of depression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321" y="1592739"/>
            <a:ext cx="3312658" cy="4446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48" y="1557276"/>
            <a:ext cx="3365503" cy="45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871841" cy="1325563"/>
          </a:xfrm>
        </p:spPr>
        <p:txBody>
          <a:bodyPr/>
          <a:lstStyle/>
          <a:p>
            <a:r>
              <a:rPr lang="en-US" dirty="0"/>
              <a:t>Answers to last week: </a:t>
            </a:r>
            <a:r>
              <a:rPr lang="en-US"/>
              <a:t>Hydraulic </a:t>
            </a:r>
            <a:r>
              <a:rPr lang="en-US" smtClean="0"/>
              <a:t>Conductivity (K)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19" y="1868557"/>
            <a:ext cx="3617422" cy="472584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1166" y="1690688"/>
            <a:ext cx="3129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10 x lower </a:t>
            </a:r>
            <a:r>
              <a:rPr lang="en-US" sz="2000" dirty="0" err="1" smtClean="0"/>
              <a:t>Kv</a:t>
            </a:r>
            <a:r>
              <a:rPr lang="en-US" sz="2000" dirty="0" smtClean="0"/>
              <a:t> and </a:t>
            </a:r>
            <a:r>
              <a:rPr lang="en-US" sz="2000" dirty="0" err="1" smtClean="0"/>
              <a:t>Kh</a:t>
            </a:r>
            <a:endParaRPr lang="en-US" sz="2000" dirty="0" smtClean="0"/>
          </a:p>
          <a:p>
            <a:r>
              <a:rPr lang="en-US" sz="2000" dirty="0" smtClean="0"/>
              <a:t>Less permeable system – slower to reach steady state </a:t>
            </a:r>
          </a:p>
          <a:p>
            <a:r>
              <a:rPr lang="en-US" sz="2000" dirty="0" smtClean="0"/>
              <a:t>Steady state drawdown is much greater for lower K – remember to look at ABSOLUTE values on y axis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42" y="1680784"/>
            <a:ext cx="4277647" cy="50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Lessons!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Formulate a hypothesis – what do you EXPECT to happen – from first principles – direction of change, nature of </a:t>
            </a:r>
            <a:r>
              <a:rPr lang="en-US" dirty="0" err="1" smtClean="0"/>
              <a:t>relatioship</a:t>
            </a:r>
            <a:r>
              <a:rPr lang="en-US" dirty="0" smtClean="0"/>
              <a:t> (linear? Log-normal? Log-log?)</a:t>
            </a:r>
          </a:p>
          <a:p>
            <a:r>
              <a:rPr lang="en-US" dirty="0" smtClean="0"/>
              <a:t>Research sensible range of parameter values to test </a:t>
            </a:r>
            <a:r>
              <a:rPr lang="en-US" dirty="0" err="1" smtClean="0"/>
              <a:t>eg</a:t>
            </a:r>
            <a:r>
              <a:rPr lang="en-US" dirty="0" smtClean="0"/>
              <a:t> if K varies over many orders of magnitude then test this range of values!</a:t>
            </a:r>
          </a:p>
          <a:p>
            <a:r>
              <a:rPr lang="en-US" dirty="0" smtClean="0"/>
              <a:t>Run sensitivity tests – check results carefully (note scale changes on axes automatically to bracket results) and check BOTH response time and steady state condition </a:t>
            </a:r>
          </a:p>
          <a:p>
            <a:r>
              <a:rPr lang="en-US" dirty="0" smtClean="0"/>
              <a:t>Compare results of sensitivity test to hypothesis</a:t>
            </a:r>
          </a:p>
          <a:p>
            <a:r>
              <a:rPr lang="en-US" dirty="0" smtClean="0"/>
              <a:t>Be aware that parameters interact – changing one parameter may have little effect at low </a:t>
            </a:r>
            <a:r>
              <a:rPr lang="en-US" smtClean="0"/>
              <a:t>K but a large effect at high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382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Modflow Practicals 3 and 4</vt:lpstr>
      <vt:lpstr>Admin</vt:lpstr>
      <vt:lpstr>Adding to last weeks model – making it more realistic</vt:lpstr>
      <vt:lpstr>Brief Jupyter-Python lesson cool tips </vt:lpstr>
      <vt:lpstr>Answers to last week: Ss            </vt:lpstr>
      <vt:lpstr>Answers to last week: Ss            Varying Sy has no effect with these parameter values</vt:lpstr>
      <vt:lpstr>Answers to last week: Hydraulic Conductivity (K)</vt:lpstr>
      <vt:lpstr>General Lessons!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Modflow Practical 3</dc:title>
  <dc:creator>Hamish Robertson</dc:creator>
  <cp:lastModifiedBy>Fiona Whitaker</cp:lastModifiedBy>
  <cp:revision>17</cp:revision>
  <dcterms:created xsi:type="dcterms:W3CDTF">2017-11-15T17:52:46Z</dcterms:created>
  <dcterms:modified xsi:type="dcterms:W3CDTF">2017-11-27T13:53:36Z</dcterms:modified>
</cp:coreProperties>
</file>