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2" r:id="rId5"/>
    <p:sldId id="258" r:id="rId6"/>
    <p:sldId id="259" r:id="rId7"/>
    <p:sldId id="270" r:id="rId8"/>
    <p:sldId id="272" r:id="rId9"/>
    <p:sldId id="271" r:id="rId10"/>
    <p:sldId id="260" r:id="rId11"/>
    <p:sldId id="266" r:id="rId12"/>
    <p:sldId id="263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6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68949-BDF5-D746-8920-53E41346AD8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C0F02-2A75-CB4A-BFEF-997B0956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B5F5-331A-B243-839C-44E2FEB33D7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9672-0592-794D-BDAF-B048D8C8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A356-662F-9340-9822-4653E6238677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53F1-4766-A844-9E50-F089AD11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dflowpy.github.io/flopydoc/mfdis.html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2"/>
            <a:ext cx="9144000" cy="1182399"/>
          </a:xfrm>
        </p:spPr>
        <p:txBody>
          <a:bodyPr/>
          <a:lstStyle/>
          <a:p>
            <a:r>
              <a:rPr lang="en-US" dirty="0" err="1" smtClean="0"/>
              <a:t>Modflow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Practical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Hydrologically - 1</a:t>
            </a:r>
            <a:r>
              <a:rPr lang="en-US" baseline="30000" dirty="0" smtClean="0"/>
              <a:t>st</a:t>
            </a:r>
            <a:r>
              <a:rPr lang="en-US" dirty="0" smtClean="0"/>
              <a:t> week was a steady state confined aquifer</a:t>
            </a:r>
          </a:p>
          <a:p>
            <a:r>
              <a:rPr lang="en-US" dirty="0" smtClean="0"/>
              <a:t>This week we convert to </a:t>
            </a:r>
            <a:r>
              <a:rPr lang="en-US" dirty="0"/>
              <a:t>an unconfined, transient flow model with time varying </a:t>
            </a:r>
            <a:r>
              <a:rPr lang="en-US" dirty="0" smtClean="0"/>
              <a:t>boundaries</a:t>
            </a:r>
          </a:p>
          <a:p>
            <a:r>
              <a:rPr lang="en-US" dirty="0" smtClean="0"/>
              <a:t>I trust everyone knows what that is</a:t>
            </a:r>
            <a:r>
              <a:rPr lang="mr-IN" dirty="0" smtClean="0"/>
              <a:t>…</a:t>
            </a:r>
            <a:r>
              <a:rPr lang="en-GB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89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25" y="1675227"/>
            <a:ext cx="6947350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Review of confined vs unconfined</a:t>
            </a:r>
          </a:p>
        </p:txBody>
      </p:sp>
    </p:spTree>
    <p:extLst>
      <p:ext uri="{BB962C8B-B14F-4D97-AF65-F5344CB8AC3E}">
        <p14:creationId xmlns:p14="http://schemas.microsoft.com/office/powerpoint/2010/main" val="134832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888" y="0"/>
            <a:ext cx="7344257" cy="926275"/>
          </a:xfrm>
        </p:spPr>
        <p:txBody>
          <a:bodyPr>
            <a:normAutofit/>
          </a:bodyPr>
          <a:lstStyle/>
          <a:p>
            <a:r>
              <a:rPr lang="en-US" sz="3600" smtClean="0"/>
              <a:t>Week 1- Confined </a:t>
            </a:r>
            <a:r>
              <a:rPr lang="en-US" sz="3600" dirty="0" smtClean="0"/>
              <a:t>steady state aquifer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3" y="4313496"/>
            <a:ext cx="6359501" cy="254450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1x10x10 </a:t>
            </a:r>
            <a:r>
              <a:rPr lang="en-US" dirty="0"/>
              <a:t>grid</a:t>
            </a:r>
          </a:p>
          <a:p>
            <a:r>
              <a:rPr lang="en-US" dirty="0" smtClean="0"/>
              <a:t>Fixed heads </a:t>
            </a:r>
            <a:r>
              <a:rPr lang="en-US" dirty="0"/>
              <a:t>at 10m and </a:t>
            </a:r>
            <a:r>
              <a:rPr lang="en-US" dirty="0" smtClean="0"/>
              <a:t>0m on left and right boundaries</a:t>
            </a:r>
          </a:p>
          <a:p>
            <a:r>
              <a:rPr lang="en-US" dirty="0" smtClean="0"/>
              <a:t>1m in all other cells</a:t>
            </a:r>
          </a:p>
          <a:p>
            <a:r>
              <a:rPr lang="en-US" dirty="0" smtClean="0"/>
              <a:t>End result was nice linear profile end to end</a:t>
            </a:r>
          </a:p>
          <a:p>
            <a:r>
              <a:rPr lang="en-US" dirty="0" smtClean="0"/>
              <a:t>Cells were marked as confined </a:t>
            </a:r>
            <a:r>
              <a:rPr lang="mr-IN" dirty="0" smtClean="0"/>
              <a:t>–</a:t>
            </a:r>
            <a:r>
              <a:rPr lang="en-US" dirty="0" smtClean="0"/>
              <a:t> layer type </a:t>
            </a:r>
            <a:r>
              <a:rPr lang="en-GB" dirty="0" smtClean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Simulate confined conditions </a:t>
            </a:r>
          </a:p>
          <a:p>
            <a:pPr lvl="1"/>
            <a:r>
              <a:rPr lang="en-US" dirty="0" smtClean="0"/>
              <a:t>Transmissivity of each cell remains constant for the entire simulation</a:t>
            </a:r>
          </a:p>
          <a:p>
            <a:pPr marL="914400" lvl="2" indent="0">
              <a:buNone/>
            </a:pPr>
            <a:r>
              <a:rPr lang="en-US" dirty="0" smtClean="0"/>
              <a:t>i.e. rate at which groundwater able to flow is constant</a:t>
            </a:r>
          </a:p>
          <a:p>
            <a:pPr lvl="1"/>
            <a:r>
              <a:rPr lang="en-US" dirty="0"/>
              <a:t>Specific storage </a:t>
            </a:r>
            <a:r>
              <a:rPr lang="en-US" dirty="0" smtClean="0"/>
              <a:t>- </a:t>
            </a:r>
            <a:r>
              <a:rPr lang="en-US" dirty="0"/>
              <a:t> the volume of water that a unit volume of aquifer (or aquitard) releases from storage under a unit decline in </a:t>
            </a:r>
            <a:r>
              <a:rPr lang="en-US" dirty="0" smtClean="0"/>
              <a:t>head </a:t>
            </a:r>
            <a:r>
              <a:rPr lang="mr-IN" dirty="0" smtClean="0"/>
              <a:t>–</a:t>
            </a:r>
            <a:r>
              <a:rPr lang="en-US" dirty="0" smtClean="0"/>
              <a:t> remains constant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91" y="2150066"/>
            <a:ext cx="4954429" cy="47204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3183" y="167364"/>
            <a:ext cx="4663440" cy="39092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94391" y="155172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57687" y="142980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51463" y="161268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14759" y="149076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84151" y="179556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47447" y="167364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41223" y="185652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04519" y="173460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76375" y="161268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25001" y="689431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73183" y="3566744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25001" y="3107829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73183" y="2610150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73183" y="1134058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25001" y="1680128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5000" y="1888754"/>
            <a:ext cx="4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97713" y="1967663"/>
            <a:ext cx="4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4521" y="267883"/>
            <a:ext cx="4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4520" y="3593316"/>
            <a:ext cx="4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25146" y="3637901"/>
            <a:ext cx="4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54967" y="1919234"/>
            <a:ext cx="46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25146" y="306906"/>
            <a:ext cx="4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22991" y="452549"/>
            <a:ext cx="3273552" cy="3370018"/>
          </a:xfrm>
          <a:prstGeom prst="rect">
            <a:avLst/>
          </a:prstGeom>
          <a:solidFill>
            <a:schemeClr val="bg2">
              <a:lumMod val="75000"/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512334" y="721329"/>
            <a:ext cx="4460466" cy="1428738"/>
            <a:chOff x="4266711" y="4690753"/>
            <a:chExt cx="2585351" cy="192093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512623" y="4690753"/>
              <a:ext cx="0" cy="1899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516627" y="6572992"/>
              <a:ext cx="2335435" cy="16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266711" y="4779982"/>
              <a:ext cx="504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9266" y="6242356"/>
              <a:ext cx="504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4524900" y="4884286"/>
              <a:ext cx="2082010" cy="168870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917338" y="1284215"/>
            <a:ext cx="11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Head (m)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933" y="-789"/>
            <a:ext cx="7344257" cy="9262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Week 2 - </a:t>
            </a:r>
            <a:r>
              <a:rPr lang="en-US" sz="3600" b="1" dirty="0" smtClean="0">
                <a:solidFill>
                  <a:srgbClr val="FF0000"/>
                </a:solidFill>
              </a:rPr>
              <a:t>Unconfined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3" y="391886"/>
            <a:ext cx="5526071" cy="5959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grid</a:t>
            </a:r>
            <a:endParaRPr lang="en-US" dirty="0"/>
          </a:p>
          <a:p>
            <a:r>
              <a:rPr lang="en-US" dirty="0" smtClean="0"/>
              <a:t>10m initial head all over</a:t>
            </a:r>
          </a:p>
          <a:p>
            <a:r>
              <a:rPr lang="en-US" dirty="0" smtClean="0"/>
              <a:t>Cells were marked as unconfined </a:t>
            </a:r>
            <a:r>
              <a:rPr lang="mr-IN" dirty="0" smtClean="0"/>
              <a:t>–</a:t>
            </a:r>
            <a:r>
              <a:rPr lang="en-US" dirty="0" smtClean="0"/>
              <a:t> layer type </a:t>
            </a:r>
            <a:r>
              <a:rPr lang="en-GB" dirty="0" smtClean="0"/>
              <a:t>= </a:t>
            </a:r>
            <a:r>
              <a:rPr lang="en-US" dirty="0"/>
              <a:t>1</a:t>
            </a:r>
            <a:endParaRPr lang="en-US" dirty="0" smtClean="0"/>
          </a:p>
          <a:p>
            <a:pPr lvl="1"/>
            <a:r>
              <a:rPr lang="en-US" dirty="0" smtClean="0"/>
              <a:t>Simulate unconfined conditions </a:t>
            </a:r>
          </a:p>
          <a:p>
            <a:pPr lvl="1"/>
            <a:r>
              <a:rPr lang="en-US" dirty="0" smtClean="0"/>
              <a:t>Transmissivity of each cell varies as saturated thickness of the aquifer changes through the simulation</a:t>
            </a:r>
          </a:p>
          <a:p>
            <a:pPr lvl="1"/>
            <a:r>
              <a:rPr lang="en-US" dirty="0" smtClean="0"/>
              <a:t>Need to include a value for specific yield </a:t>
            </a:r>
            <a:r>
              <a:rPr lang="mr-IN" dirty="0" smtClean="0"/>
              <a:t>–</a:t>
            </a:r>
            <a:r>
              <a:rPr lang="en-US" dirty="0" smtClean="0"/>
              <a:t> why?</a:t>
            </a:r>
          </a:p>
          <a:p>
            <a:pPr lvl="2"/>
            <a:r>
              <a:rPr lang="en-US" dirty="0" smtClean="0"/>
              <a:t>Lowering </a:t>
            </a:r>
            <a:r>
              <a:rPr lang="en-US" dirty="0"/>
              <a:t>of the water table in an unconfined aquifer leads to the release of water stored in interstitial openings by </a:t>
            </a:r>
            <a:r>
              <a:rPr lang="en-US" i="1" dirty="0"/>
              <a:t>gravity drainage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Contrast to confined aquifer water release by </a:t>
            </a:r>
            <a:r>
              <a:rPr lang="en-US" dirty="0"/>
              <a:t>aquifer compression and water </a:t>
            </a:r>
            <a:r>
              <a:rPr lang="en-US" dirty="0" smtClean="0"/>
              <a:t>expansion</a:t>
            </a:r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78486" y="1656530"/>
            <a:ext cx="4663440" cy="39092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199694" y="1644338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62990" y="1632146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56766" y="1650434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0062" y="1638242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89454" y="1668722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552750" y="1656530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046526" y="1674818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509822" y="1662626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881678" y="1650434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730304" y="2178597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678486" y="5055910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730304" y="4596995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678486" y="4099316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6678486" y="2623224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730304" y="3169294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03515" y="3408400"/>
            <a:ext cx="7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10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6949441" y="1933303"/>
            <a:ext cx="4127862" cy="3378430"/>
          </a:xfrm>
          <a:prstGeom prst="rect">
            <a:avLst/>
          </a:prstGeom>
          <a:solidFill>
            <a:schemeClr val="bg2">
              <a:lumMod val="75000"/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83" y="-1332"/>
            <a:ext cx="7344257" cy="92627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Week 2 - Unconfined </a:t>
            </a:r>
            <a:r>
              <a:rPr lang="en-US" sz="3600" b="1" dirty="0" smtClean="0">
                <a:solidFill>
                  <a:srgbClr val="FF0000"/>
                </a:solidFill>
              </a:rPr>
              <a:t>transient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model with </a:t>
            </a:r>
            <a:r>
              <a:rPr lang="en-US" sz="3600" b="1" dirty="0" smtClean="0">
                <a:solidFill>
                  <a:srgbClr val="FF0000"/>
                </a:solidFill>
              </a:rPr>
              <a:t>time varying boundaries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09" y="1289830"/>
            <a:ext cx="4906849" cy="54254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Model results will vary over time</a:t>
            </a:r>
          </a:p>
          <a:p>
            <a:r>
              <a:rPr lang="en-US" dirty="0" smtClean="0"/>
              <a:t>Initial </a:t>
            </a:r>
            <a:r>
              <a:rPr lang="en-US" dirty="0"/>
              <a:t>conditions – head is 10.0 </a:t>
            </a:r>
            <a:r>
              <a:rPr lang="en-US" dirty="0" smtClean="0"/>
              <a:t>everywhere</a:t>
            </a:r>
          </a:p>
          <a:p>
            <a:r>
              <a:rPr lang="en-US" dirty="0" smtClean="0"/>
              <a:t>Use general head boundaries at edge of model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 smtClean="0"/>
              <a:t>idea is a fixed head far from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Period 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 (1 day) – steady state with left and right GHB stage = 10.</a:t>
            </a:r>
          </a:p>
          <a:p>
            <a:r>
              <a:rPr lang="en-US" dirty="0">
                <a:solidFill>
                  <a:schemeClr val="accent6"/>
                </a:solidFill>
              </a:rPr>
              <a:t>Period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 (100 days) – left GHB with stage = 10., right GHB with stage set to 0.</a:t>
            </a:r>
          </a:p>
          <a:p>
            <a:r>
              <a:rPr lang="en-US" dirty="0">
                <a:solidFill>
                  <a:schemeClr val="accent4"/>
                </a:solidFill>
              </a:rPr>
              <a:t>Period </a:t>
            </a:r>
            <a:r>
              <a:rPr lang="en-US" b="1" dirty="0">
                <a:solidFill>
                  <a:schemeClr val="accent4"/>
                </a:solidFill>
              </a:rPr>
              <a:t>3</a:t>
            </a:r>
            <a:r>
              <a:rPr lang="en-US" dirty="0">
                <a:solidFill>
                  <a:schemeClr val="accent4"/>
                </a:solidFill>
              </a:rPr>
              <a:t> (100 days) – pumping well at model center with rate = -10., left and right GHB = 10., and 0.</a:t>
            </a:r>
          </a:p>
          <a:p>
            <a:r>
              <a:rPr lang="en-US" dirty="0" smtClean="0"/>
              <a:t>So what do we expect to happen?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78486" y="2806062"/>
            <a:ext cx="4663440" cy="39092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199694" y="2793870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62990" y="2781678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56766" y="2799966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0062" y="2787774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89454" y="2818254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552750" y="2806062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046526" y="2824350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509822" y="2812158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881678" y="2799966"/>
            <a:ext cx="0" cy="3909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730304" y="3328129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678486" y="6205442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730304" y="5746527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678486" y="5248848"/>
            <a:ext cx="4663440" cy="26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6678486" y="3772756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730304" y="4318826"/>
            <a:ext cx="4611622" cy="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586535" y="2793870"/>
            <a:ext cx="7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10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6918843" y="2853583"/>
            <a:ext cx="4214377" cy="3837345"/>
          </a:xfrm>
          <a:prstGeom prst="rect">
            <a:avLst/>
          </a:prstGeom>
          <a:solidFill>
            <a:schemeClr val="bg2">
              <a:lumMod val="75000"/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56" y="218284"/>
            <a:ext cx="3275395" cy="241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6539" y="3638227"/>
            <a:ext cx="7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19176" y="3638227"/>
            <a:ext cx="7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30602" y="4432310"/>
            <a:ext cx="7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10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43239" y="4432310"/>
            <a:ext cx="7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6644" y="5266501"/>
            <a:ext cx="7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10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59281" y="5266501"/>
            <a:ext cx="7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0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39540" y="4825948"/>
            <a:ext cx="7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-10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90148" y="4027767"/>
            <a:ext cx="0" cy="3127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98169" y="4741637"/>
            <a:ext cx="0" cy="3127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34800" y="4180167"/>
            <a:ext cx="0" cy="3127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742821" y="4894037"/>
            <a:ext cx="0" cy="3127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4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tutorial using the instructions provided</a:t>
            </a:r>
          </a:p>
          <a:p>
            <a:r>
              <a:rPr lang="en-US" dirty="0" smtClean="0"/>
              <a:t>Answer the following questions in notebook and upload the notebook to your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varying the following affect the model?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pecific yield</a:t>
            </a:r>
          </a:p>
          <a:p>
            <a:pPr lvl="1"/>
            <a:r>
              <a:rPr lang="en-US" dirty="0" smtClean="0"/>
              <a:t>Specific storage</a:t>
            </a:r>
          </a:p>
          <a:p>
            <a:pPr lvl="1"/>
            <a:r>
              <a:rPr lang="en-US" dirty="0" smtClean="0"/>
              <a:t>Hydraulic conductivity/Vertical hydraulic conductivity</a:t>
            </a:r>
          </a:p>
          <a:p>
            <a:pPr lvl="1"/>
            <a:r>
              <a:rPr lang="en-US" dirty="0" smtClean="0"/>
              <a:t>Show this with various figures or tables with 2-3 sentence descriptions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 BONUS POINTS </a:t>
            </a:r>
            <a:r>
              <a:rPr lang="mr-IN" dirty="0" smtClean="0"/>
              <a:t>–</a:t>
            </a:r>
            <a:r>
              <a:rPr lang="en-US" dirty="0" smtClean="0"/>
              <a:t> Modify the code with a time-varying pumping rate</a:t>
            </a:r>
          </a:p>
        </p:txBody>
      </p:sp>
    </p:spTree>
    <p:extLst>
      <p:ext uri="{BB962C8B-B14F-4D97-AF65-F5344CB8AC3E}">
        <p14:creationId xmlns:p14="http://schemas.microsoft.com/office/powerpoint/2010/main" val="2227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Brief note on GitHub</a:t>
            </a:r>
          </a:p>
          <a:p>
            <a:r>
              <a:rPr lang="en-US" b="1" dirty="0" smtClean="0"/>
              <a:t>EXTRA SESSION - </a:t>
            </a:r>
            <a:r>
              <a:rPr lang="en-US" dirty="0" smtClean="0"/>
              <a:t>Introduction to Pandas (45 min demo)	</a:t>
            </a:r>
          </a:p>
          <a:p>
            <a:pPr lvl="1"/>
            <a:r>
              <a:rPr lang="en-US" dirty="0" smtClean="0"/>
              <a:t>From next two weeks this extra session will be </a:t>
            </a:r>
            <a:r>
              <a:rPr lang="en-US" b="1" dirty="0" smtClean="0"/>
              <a:t>OPTIONAL</a:t>
            </a:r>
          </a:p>
          <a:p>
            <a:pPr lvl="2"/>
            <a:r>
              <a:rPr lang="en-US" dirty="0" smtClean="0"/>
              <a:t>Come if you are interested. You might find a way to incorporate what you learn, you might not! 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ext week stats analysis</a:t>
            </a:r>
            <a:r>
              <a:rPr lang="mr-IN" dirty="0" smtClean="0"/>
              <a:t>–</a:t>
            </a:r>
            <a:r>
              <a:rPr lang="en-US" dirty="0" smtClean="0"/>
              <a:t> RPy2 (R based modelling using Python) and </a:t>
            </a:r>
            <a:r>
              <a:rPr lang="en-US" dirty="0" err="1" smtClean="0"/>
              <a:t>statsmodels</a:t>
            </a:r>
            <a:endParaRPr lang="en-US" dirty="0" smtClean="0"/>
          </a:p>
          <a:p>
            <a:pPr lvl="2"/>
            <a:r>
              <a:rPr lang="en-US" dirty="0" smtClean="0"/>
              <a:t>Week after is Machine Learning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pPr lvl="2"/>
            <a:r>
              <a:rPr lang="en-US" dirty="0" smtClean="0"/>
              <a:t>Shame we don’t have more </a:t>
            </a:r>
            <a:r>
              <a:rPr lang="en-US" dirty="0" err="1" smtClean="0"/>
              <a:t>practicals</a:t>
            </a:r>
            <a:r>
              <a:rPr lang="en-US" dirty="0" smtClean="0"/>
              <a:t> (a mon </a:t>
            </a:r>
            <a:r>
              <a:rPr lang="en-US" dirty="0" err="1" smtClean="0"/>
              <a:t>avis</a:t>
            </a:r>
            <a:r>
              <a:rPr lang="en-US" dirty="0" smtClean="0"/>
              <a:t>). If you like these </a:t>
            </a:r>
            <a:r>
              <a:rPr lang="en-US" dirty="0" err="1" smtClean="0"/>
              <a:t>practicals</a:t>
            </a:r>
            <a:r>
              <a:rPr lang="en-US" dirty="0" smtClean="0"/>
              <a:t> please relay this and </a:t>
            </a:r>
            <a:r>
              <a:rPr lang="en-US" b="1" dirty="0" smtClean="0"/>
              <a:t>feedback</a:t>
            </a:r>
            <a:r>
              <a:rPr lang="en-US" dirty="0" smtClean="0"/>
              <a:t>! It’s super costly and brand-new. Also if you don</a:t>
            </a:r>
            <a:r>
              <a:rPr lang="mr-IN" dirty="0" smtClean="0"/>
              <a:t>’</a:t>
            </a:r>
            <a:r>
              <a:rPr lang="en-US" dirty="0" smtClean="0"/>
              <a:t>t like it (or elements thereof) and think its useless please say so and the powers that be can cut it before it spirals out of control</a:t>
            </a:r>
            <a:r>
              <a:rPr lang="mr-IN" dirty="0" smtClean="0"/>
              <a:t>…</a:t>
            </a:r>
            <a:endParaRPr lang="en-GB" dirty="0" smtClean="0"/>
          </a:p>
          <a:p>
            <a:pPr lvl="2"/>
            <a:r>
              <a:rPr lang="en-US" dirty="0" smtClean="0"/>
              <a:t>Issues with Week 1’s practical</a:t>
            </a:r>
          </a:p>
          <a:p>
            <a:r>
              <a:rPr lang="en-US" dirty="0" smtClean="0"/>
              <a:t>Week 2’s practical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6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Separation of the ‘Homework’ from the ‘Lecture Notes’</a:t>
            </a:r>
          </a:p>
          <a:p>
            <a:r>
              <a:rPr lang="en-US" dirty="0" smtClean="0"/>
              <a:t>I updated folder </a:t>
            </a:r>
            <a:r>
              <a:rPr lang="en-US" b="1" dirty="0" smtClean="0"/>
              <a:t>‘</a:t>
            </a:r>
            <a:r>
              <a:rPr lang="en-US" b="1" dirty="0" err="1" smtClean="0"/>
              <a:t>InstallInstuctions</a:t>
            </a:r>
            <a:r>
              <a:rPr lang="en-US" b="1" dirty="0" smtClean="0"/>
              <a:t>’ </a:t>
            </a:r>
            <a:r>
              <a:rPr lang="en-US" dirty="0" smtClean="0"/>
              <a:t>about 3 times since the last practical</a:t>
            </a:r>
          </a:p>
          <a:p>
            <a:r>
              <a:rPr lang="en-US" dirty="0" smtClean="0"/>
              <a:t>Each week idea is to have a repo with notes from the class which I may add over the next few days to as things ‘become clear’ </a:t>
            </a:r>
            <a:r>
              <a:rPr lang="mr-IN" dirty="0" smtClean="0"/>
              <a:t>–</a:t>
            </a:r>
            <a:r>
              <a:rPr lang="en-US" dirty="0" smtClean="0"/>
              <a:t> I’ll push changes to your repo’s so you can then pull the changes</a:t>
            </a:r>
          </a:p>
          <a:p>
            <a:pPr lvl="1"/>
            <a:r>
              <a:rPr lang="en-US" dirty="0" smtClean="0"/>
              <a:t>E.g. our anonymous hero who helped out with the Windows instructions last week </a:t>
            </a:r>
            <a:r>
              <a:rPr lang="mr-IN" dirty="0" smtClean="0"/>
              <a:t>–</a:t>
            </a:r>
            <a:r>
              <a:rPr lang="en-US" dirty="0" smtClean="0"/>
              <a:t> sent me updates </a:t>
            </a:r>
            <a:r>
              <a:rPr lang="en-GB" dirty="0" smtClean="0"/>
              <a:t>to slides </a:t>
            </a:r>
            <a:r>
              <a:rPr lang="mr-IN" dirty="0" smtClean="0"/>
              <a:t>–</a:t>
            </a:r>
            <a:r>
              <a:rPr lang="en-GB" dirty="0" smtClean="0"/>
              <a:t> I incorporated into the presentation </a:t>
            </a:r>
            <a:r>
              <a:rPr lang="mr-IN" dirty="0" smtClean="0"/>
              <a:t>–</a:t>
            </a:r>
            <a:r>
              <a:rPr lang="en-GB" dirty="0" smtClean="0"/>
              <a:t> pushed the changes </a:t>
            </a:r>
            <a:r>
              <a:rPr lang="mr-IN" dirty="0" smtClean="0"/>
              <a:t>–</a:t>
            </a:r>
            <a:r>
              <a:rPr lang="en-GB" dirty="0" smtClean="0"/>
              <a:t> you guys pulled the changes</a:t>
            </a:r>
          </a:p>
          <a:p>
            <a:pPr lvl="1"/>
            <a:r>
              <a:rPr lang="en-GB" dirty="0" smtClean="0"/>
              <a:t>What you guys </a:t>
            </a:r>
            <a:r>
              <a:rPr lang="en-GB" dirty="0" err="1" smtClean="0"/>
              <a:t>didn</a:t>
            </a:r>
            <a:r>
              <a:rPr lang="mr-IN" dirty="0" smtClean="0"/>
              <a:t>’</a:t>
            </a:r>
            <a:r>
              <a:rPr lang="en-GB" dirty="0" smtClean="0"/>
              <a:t>t then have was ‘</a:t>
            </a:r>
            <a:r>
              <a:rPr lang="en-GB" dirty="0" err="1" smtClean="0"/>
              <a:t>FloPy</a:t>
            </a:r>
            <a:r>
              <a:rPr lang="en-GB" dirty="0" smtClean="0"/>
              <a:t> Presentation’</a:t>
            </a:r>
            <a:r>
              <a:rPr lang="mr-IN" dirty="0" smtClean="0"/>
              <a:t>…</a:t>
            </a:r>
            <a:r>
              <a:rPr lang="en-GB" dirty="0" smtClean="0"/>
              <a:t>‘</a:t>
            </a:r>
            <a:r>
              <a:rPr lang="en-GB" dirty="0" err="1" smtClean="0"/>
              <a:t>FloPy</a:t>
            </a:r>
            <a:r>
              <a:rPr lang="en-GB" dirty="0" smtClean="0"/>
              <a:t> Presentation Version 2’</a:t>
            </a:r>
            <a:r>
              <a:rPr lang="mr-IN" dirty="0" smtClean="0"/>
              <a:t>…</a:t>
            </a:r>
            <a:r>
              <a:rPr lang="en-GB" dirty="0" smtClean="0"/>
              <a:t>.‘</a:t>
            </a:r>
            <a:r>
              <a:rPr lang="en-GB" dirty="0" err="1" smtClean="0"/>
              <a:t>FloPy</a:t>
            </a:r>
            <a:r>
              <a:rPr lang="en-GB" dirty="0" smtClean="0"/>
              <a:t> Presentation Version 3’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Second repo will contain the homework - I will not to make any changes to this (but just incase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Clone the homework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Duplicate the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in the duplicate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finished work into the original repo with a new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the changes to your repo (and submit to blackboard)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marks for GitHub proficiency </a:t>
            </a:r>
            <a:r>
              <a:rPr lang="mr-IN" dirty="0" smtClean="0"/>
              <a:t>–</a:t>
            </a:r>
            <a:r>
              <a:rPr lang="en-US" dirty="0" smtClean="0"/>
              <a:t> If really struggling to push changes to your repo don</a:t>
            </a:r>
            <a:r>
              <a:rPr lang="mr-IN" dirty="0" smtClean="0"/>
              <a:t>’</a:t>
            </a:r>
            <a:r>
              <a:rPr lang="en-US" dirty="0" smtClean="0"/>
              <a:t>t worry about it </a:t>
            </a:r>
            <a:r>
              <a:rPr lang="mr-IN" dirty="0" smtClean="0"/>
              <a:t>–</a:t>
            </a:r>
            <a:r>
              <a:rPr lang="en-US" dirty="0" smtClean="0"/>
              <a:t> just submit through blackboard</a:t>
            </a:r>
          </a:p>
          <a:p>
            <a:r>
              <a:rPr lang="en-US" dirty="0" smtClean="0"/>
              <a:t>Point is </a:t>
            </a:r>
            <a:r>
              <a:rPr lang="mr-IN" dirty="0" smtClean="0"/>
              <a:t>–</a:t>
            </a:r>
            <a:r>
              <a:rPr lang="en-US" dirty="0" smtClean="0"/>
              <a:t> this is how large parts of the ‘real’ world actually works. If you put it on your CV ‘GitHub familiarity’ might need to demonstrate some proficiency at some stage!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Repo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Clone the following as usual;</a:t>
            </a:r>
          </a:p>
          <a:p>
            <a:pPr lvl="1"/>
            <a:r>
              <a:rPr lang="en-US" dirty="0" smtClean="0"/>
              <a:t>Pandas Tutorial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UoBHydro</a:t>
            </a:r>
            <a:r>
              <a:rPr lang="en-US" dirty="0" smtClean="0"/>
              <a:t>/</a:t>
            </a:r>
            <a:r>
              <a:rPr lang="en-US" dirty="0" err="1" smtClean="0"/>
              <a:t>PandasTutorial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This has the Pandas tutorial I am about to give</a:t>
            </a:r>
          </a:p>
          <a:p>
            <a:pPr lvl="1"/>
            <a:r>
              <a:rPr lang="en-US" dirty="0" smtClean="0"/>
              <a:t>Lecture notes - </a:t>
            </a:r>
          </a:p>
          <a:p>
            <a:pPr marL="914400" lvl="2" indent="0">
              <a:buNone/>
            </a:pPr>
            <a:r>
              <a:rPr lang="en-US" dirty="0" smtClean="0"/>
              <a:t>The lecture notes and practical instructions for this week</a:t>
            </a:r>
          </a:p>
          <a:p>
            <a:pPr lvl="1"/>
            <a:r>
              <a:rPr lang="en-US" dirty="0" smtClean="0"/>
              <a:t>Week 1 Practical </a:t>
            </a:r>
          </a:p>
          <a:p>
            <a:pPr marL="914400" lvl="2" indent="0">
              <a:buNone/>
            </a:pPr>
            <a:r>
              <a:rPr lang="en-US" dirty="0" smtClean="0"/>
              <a:t>Base code for this week’s practical incase you don</a:t>
            </a:r>
            <a:r>
              <a:rPr lang="mr-IN" dirty="0" smtClean="0"/>
              <a:t>’</a:t>
            </a:r>
            <a:r>
              <a:rPr lang="en-US" dirty="0" smtClean="0"/>
              <a:t>t already have it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8223" y="2173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9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“Python data analysis library”</a:t>
            </a:r>
          </a:p>
          <a:p>
            <a:r>
              <a:rPr lang="en-US" dirty="0" smtClean="0"/>
              <a:t>Data wrangling/munging - process of transforming and mapping data from one "raw" data form into another format with the intent of making it more appropriate and valuable for a variety of downstream purposes such as analytics </a:t>
            </a:r>
          </a:p>
          <a:p>
            <a:r>
              <a:rPr lang="en-US" dirty="0" smtClean="0"/>
              <a:t>Developed in 2008 at AQR Capital Management out of the need for a high performance, flexible tool to perform quantitative analysis on financial data </a:t>
            </a:r>
            <a:r>
              <a:rPr lang="mr-IN" dirty="0" smtClean="0"/>
              <a:t>–</a:t>
            </a:r>
            <a:r>
              <a:rPr lang="en-US" dirty="0" smtClean="0"/>
              <a:t> subsequently open sourced- probably </a:t>
            </a:r>
            <a:r>
              <a:rPr lang="en-US" b="1" dirty="0" smtClean="0"/>
              <a:t>the library </a:t>
            </a:r>
          </a:p>
          <a:p>
            <a:r>
              <a:rPr lang="en-US" dirty="0" smtClean="0"/>
              <a:t>Lots of features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particularly well supported in terms of time series data</a:t>
            </a:r>
          </a:p>
          <a:p>
            <a:r>
              <a:rPr lang="en-US" dirty="0" smtClean="0"/>
              <a:t>Super popular in real world </a:t>
            </a:r>
            <a:r>
              <a:rPr lang="mr-IN" dirty="0" smtClean="0"/>
              <a:t>–</a:t>
            </a:r>
            <a:r>
              <a:rPr lang="en-US" dirty="0" smtClean="0"/>
              <a:t>Financial organizations mention it in job adverts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Active real-time development (last update was &lt;2 days ago)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Unlike </a:t>
            </a:r>
            <a:r>
              <a:rPr lang="en-US" dirty="0" err="1" smtClean="0"/>
              <a:t>Matlab</a:t>
            </a:r>
            <a:r>
              <a:rPr lang="en-US" dirty="0" smtClean="0"/>
              <a:t> ‘stable release’ format</a:t>
            </a:r>
          </a:p>
        </p:txBody>
      </p:sp>
    </p:spTree>
    <p:extLst>
      <p:ext uri="{BB962C8B-B14F-4D97-AF65-F5344CB8AC3E}">
        <p14:creationId xmlns:p14="http://schemas.microsoft.com/office/powerpoint/2010/main" val="4913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good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92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MATLAB/</a:t>
            </a:r>
            <a:r>
              <a:rPr lang="en-US" dirty="0" err="1" smtClean="0"/>
              <a:t>NumPy</a:t>
            </a:r>
            <a:r>
              <a:rPr lang="en-US" dirty="0" smtClean="0"/>
              <a:t>(basis of pandas) </a:t>
            </a:r>
            <a:r>
              <a:rPr lang="mr-IN" dirty="0" smtClean="0"/>
              <a:t>–</a:t>
            </a:r>
            <a:r>
              <a:rPr lang="en-US" dirty="0" smtClean="0"/>
              <a:t> often you need to manipulate the data (dictionary, list, variables </a:t>
            </a:r>
            <a:r>
              <a:rPr lang="en-US" dirty="0" err="1" smtClean="0"/>
              <a:t>etc</a:t>
            </a:r>
            <a:r>
              <a:rPr lang="en-US" dirty="0" smtClean="0"/>
              <a:t>) with fairly repetitive coding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i="1" dirty="0" smtClean="0"/>
              <a:t>lots of custom scripts with loops, functions </a:t>
            </a:r>
            <a:r>
              <a:rPr lang="en-US" b="1" i="1" dirty="0" err="1" smtClean="0"/>
              <a:t>etc</a:t>
            </a:r>
            <a:r>
              <a:rPr lang="en-US" b="1" i="1" dirty="0" smtClean="0"/>
              <a:t> </a:t>
            </a:r>
          </a:p>
          <a:p>
            <a:r>
              <a:rPr lang="en-US" dirty="0" smtClean="0"/>
              <a:t>Takes data (CSV, SQL, TXT files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creates python object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err="1" smtClean="0"/>
              <a:t>dataframe</a:t>
            </a:r>
            <a:r>
              <a:rPr lang="en-US" dirty="0" smtClean="0"/>
              <a:t> - with rows and columns 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 has </a:t>
            </a:r>
            <a:r>
              <a:rPr lang="en-US" b="1" dirty="0" smtClean="0"/>
              <a:t>lots of intrinsic very high-level functions</a:t>
            </a:r>
          </a:p>
          <a:p>
            <a:pPr lvl="1"/>
            <a:r>
              <a:rPr lang="en-US" dirty="0" smtClean="0"/>
              <a:t>Split/subset</a:t>
            </a:r>
          </a:p>
          <a:p>
            <a:pPr lvl="1"/>
            <a:r>
              <a:rPr lang="en-US" dirty="0" smtClean="0"/>
              <a:t>Merge/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Filter</a:t>
            </a:r>
            <a:endParaRPr lang="en-US" dirty="0"/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functionality</a:t>
            </a:r>
          </a:p>
          <a:p>
            <a:pPr lvl="1"/>
            <a:r>
              <a:rPr lang="en-US" dirty="0" smtClean="0"/>
              <a:t>NAN-friendly statistics</a:t>
            </a:r>
          </a:p>
          <a:p>
            <a:pPr lvl="1"/>
            <a:r>
              <a:rPr lang="en-US" dirty="0" smtClean="0"/>
              <a:t>Date/Time functions</a:t>
            </a:r>
            <a:endParaRPr lang="en-US" dirty="0"/>
          </a:p>
          <a:p>
            <a:pPr lvl="1"/>
            <a:r>
              <a:rPr lang="en-US" dirty="0" smtClean="0"/>
              <a:t>I’ve used about ~15 functions </a:t>
            </a:r>
          </a:p>
          <a:p>
            <a:pPr lvl="1"/>
            <a:endParaRPr lang="en-US" dirty="0"/>
          </a:p>
          <a:p>
            <a:r>
              <a:rPr lang="en-US" dirty="0" smtClean="0"/>
              <a:t>Feels a lot like Excel</a:t>
            </a:r>
            <a:r>
              <a:rPr lang="mr-IN" dirty="0" smtClean="0"/>
              <a:t>…</a:t>
            </a:r>
            <a:r>
              <a:rPr lang="en-GB" dirty="0" smtClean="0">
                <a:solidFill>
                  <a:srgbClr val="FF0000"/>
                </a:solidFill>
              </a:rPr>
              <a:t>but actually works on stuff over say 1000 rows!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Except unlike Excel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you can alter your working clearly (Sheet32 syndrome)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no more screw ups!</a:t>
            </a:r>
            <a:endParaRPr lang="en-GB" dirty="0" smtClean="0"/>
          </a:p>
          <a:p>
            <a:r>
              <a:rPr lang="en-GB" sz="2100" dirty="0" smtClean="0"/>
              <a:t>Be careful if numerically modelling (constantly reading and writing to a </a:t>
            </a:r>
            <a:r>
              <a:rPr lang="en-GB" sz="2100" dirty="0" err="1" smtClean="0"/>
              <a:t>dataframe</a:t>
            </a:r>
            <a:r>
              <a:rPr lang="en-GB" sz="2100" dirty="0" smtClean="0"/>
              <a:t>) </a:t>
            </a:r>
            <a:r>
              <a:rPr lang="mr-IN" sz="2100" dirty="0" smtClean="0"/>
              <a:t>–</a:t>
            </a:r>
            <a:r>
              <a:rPr lang="en-GB" sz="2100" dirty="0" smtClean="0"/>
              <a:t> can be slow in a limited number of scenarios</a:t>
            </a:r>
          </a:p>
          <a:p>
            <a:r>
              <a:rPr lang="en-GB" sz="2100" dirty="0" smtClean="0"/>
              <a:t>Your Anaconda distribution will have Pandas and I believe comes with all the dependencies</a:t>
            </a:r>
          </a:p>
          <a:p>
            <a:r>
              <a:rPr lang="en-GB" dirty="0" smtClean="0"/>
              <a:t>Lets do some live coding! </a:t>
            </a:r>
            <a:r>
              <a:rPr lang="mr-IN" dirty="0" smtClean="0"/>
              <a:t>–</a:t>
            </a:r>
            <a:r>
              <a:rPr lang="en-GB" dirty="0" smtClean="0"/>
              <a:t> follow along here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1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5488"/>
            <a:ext cx="11982784" cy="1325563"/>
          </a:xfrm>
        </p:spPr>
        <p:txBody>
          <a:bodyPr/>
          <a:lstStyle/>
          <a:p>
            <a:r>
              <a:rPr lang="en-US" dirty="0" smtClean="0"/>
              <a:t>Practical 1 Script questions </a:t>
            </a:r>
            <a:r>
              <a:rPr lang="mr-IN" dirty="0" smtClean="0"/>
              <a:t>–</a:t>
            </a:r>
            <a:r>
              <a:rPr lang="en-US" dirty="0" smtClean="0"/>
              <a:t> answered for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638508"/>
            <a:ext cx="11754185" cy="62194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thought I’d get a few more</a:t>
            </a:r>
            <a:r>
              <a:rPr lang="mr-IN" dirty="0" smtClean="0"/>
              <a:t>…</a:t>
            </a:r>
            <a:r>
              <a:rPr lang="en-GB" dirty="0" smtClean="0"/>
              <a:t>seems like everyone else completely understood what was going! </a:t>
            </a:r>
            <a:endParaRPr lang="en-GB" dirty="0"/>
          </a:p>
          <a:p>
            <a:r>
              <a:rPr lang="en-US" b="1" dirty="0" smtClean="0"/>
              <a:t>Discretization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i="1" dirty="0" smtClean="0"/>
              <a:t> “what does </a:t>
            </a:r>
            <a:r>
              <a:rPr lang="en-US" i="1" dirty="0" err="1" smtClean="0"/>
              <a:t>zbot</a:t>
            </a:r>
            <a:r>
              <a:rPr lang="en-US" i="1" dirty="0" smtClean="0"/>
              <a:t> and </a:t>
            </a:r>
            <a:r>
              <a:rPr lang="en-US" i="1" dirty="0" err="1" smtClean="0"/>
              <a:t>ztop</a:t>
            </a:r>
            <a:r>
              <a:rPr lang="en-US" i="1" dirty="0" smtClean="0"/>
              <a:t> define, do they define the top and bottom array of the aquifer?”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Lets </a:t>
            </a:r>
            <a:r>
              <a:rPr lang="en-US" dirty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modflowpy.github.io/flopydoc/mfdis.html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3" y="2325437"/>
            <a:ext cx="117094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5488"/>
            <a:ext cx="11982784" cy="1325563"/>
          </a:xfrm>
        </p:spPr>
        <p:txBody>
          <a:bodyPr/>
          <a:lstStyle/>
          <a:p>
            <a:r>
              <a:rPr lang="en-US" dirty="0" smtClean="0"/>
              <a:t>Practical 1 Script questions </a:t>
            </a:r>
            <a:r>
              <a:rPr lang="mr-IN" dirty="0" smtClean="0"/>
              <a:t>–</a:t>
            </a:r>
            <a:r>
              <a:rPr lang="en-US" dirty="0" smtClean="0"/>
              <a:t> answered for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" y="1328319"/>
            <a:ext cx="11754185" cy="229719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Its defining the model dimension </a:t>
            </a:r>
            <a:r>
              <a:rPr lang="mr-IN" dirty="0" smtClean="0"/>
              <a:t>–</a:t>
            </a:r>
            <a:r>
              <a:rPr lang="en-GB" dirty="0" smtClean="0"/>
              <a:t> so yes the aquifer!</a:t>
            </a:r>
          </a:p>
          <a:p>
            <a:r>
              <a:rPr lang="en-GB" dirty="0"/>
              <a:t>I</a:t>
            </a:r>
            <a:r>
              <a:rPr lang="en-GB" dirty="0" smtClean="0"/>
              <a:t>ts looking for an array or just a single float</a:t>
            </a:r>
          </a:p>
          <a:p>
            <a:r>
              <a:rPr lang="en-GB" dirty="0" smtClean="0"/>
              <a:t>Lets have a little look at what its doing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Live coding</a:t>
            </a:r>
          </a:p>
          <a:p>
            <a:r>
              <a:rPr lang="en-GB" dirty="0" err="1"/>
              <a:t>d</a:t>
            </a:r>
            <a:r>
              <a:rPr lang="en-GB" dirty="0" err="1" smtClean="0"/>
              <a:t>is.gettop</a:t>
            </a:r>
            <a:r>
              <a:rPr lang="en-GB" dirty="0" smtClean="0"/>
              <a:t>() or .</a:t>
            </a:r>
            <a:r>
              <a:rPr lang="en-GB" dirty="0" err="1" smtClean="0"/>
              <a:t>getbotm</a:t>
            </a:r>
            <a:r>
              <a:rPr lang="en-GB" dirty="0" smtClean="0"/>
              <a:t>() seems like a fairly useful function in future to investigate issues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26" y="766846"/>
            <a:ext cx="11466095" cy="6091154"/>
          </a:xfrm>
        </p:spPr>
        <p:txBody>
          <a:bodyPr>
            <a:normAutofit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“I don't </a:t>
            </a:r>
            <a:r>
              <a:rPr lang="en-US" i="1" dirty="0"/>
              <a:t>understand </a:t>
            </a:r>
            <a:r>
              <a:rPr lang="en-US" i="1" dirty="0" err="1"/>
              <a:t>np.ones</a:t>
            </a:r>
            <a:r>
              <a:rPr lang="en-US" i="1" dirty="0"/>
              <a:t>((....),</a:t>
            </a:r>
            <a:r>
              <a:rPr lang="en-US" i="1" dirty="0" err="1"/>
              <a:t>dtype</a:t>
            </a:r>
            <a:r>
              <a:rPr lang="en-US" i="1" dirty="0"/>
              <a:t>=np.int32). I understand that it's setting up an array of ones where the start and end values have been changed, and an </a:t>
            </a:r>
            <a:r>
              <a:rPr lang="en-US" i="1" dirty="0" err="1"/>
              <a:t>ibound</a:t>
            </a:r>
            <a:r>
              <a:rPr lang="en-US" i="1" dirty="0"/>
              <a:t> array contains a value for each cell in the grid defining the type of the cell as constant head and </a:t>
            </a:r>
            <a:r>
              <a:rPr lang="en-US" i="1" dirty="0" err="1"/>
              <a:t>strt</a:t>
            </a:r>
            <a:r>
              <a:rPr lang="en-US" i="1" dirty="0"/>
              <a:t> defines their starting heads. but I can't get my head around what </a:t>
            </a:r>
            <a:r>
              <a:rPr lang="en-US" i="1" dirty="0" err="1"/>
              <a:t>dtype</a:t>
            </a:r>
            <a:r>
              <a:rPr lang="en-US" i="1" dirty="0"/>
              <a:t>=np.int32 </a:t>
            </a:r>
            <a:r>
              <a:rPr lang="en-US" i="1" dirty="0" smtClean="0"/>
              <a:t>means”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docs.scipy.org</a:t>
            </a:r>
            <a:r>
              <a:rPr lang="en-US" dirty="0"/>
              <a:t>/doc/numpy-1.13.0/reference/</a:t>
            </a:r>
            <a:r>
              <a:rPr lang="en-US" dirty="0" err="1"/>
              <a:t>arrays.dtypes.html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75488"/>
            <a:ext cx="11982784" cy="1325563"/>
          </a:xfrm>
        </p:spPr>
        <p:txBody>
          <a:bodyPr/>
          <a:lstStyle/>
          <a:p>
            <a:r>
              <a:rPr lang="en-US" dirty="0" smtClean="0"/>
              <a:t>Practical 1 Script questions </a:t>
            </a:r>
            <a:r>
              <a:rPr lang="mr-IN" dirty="0" smtClean="0"/>
              <a:t>–</a:t>
            </a:r>
            <a:r>
              <a:rPr lang="en-US" dirty="0" smtClean="0"/>
              <a:t> answered for the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3535281"/>
            <a:ext cx="115697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4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1028</Words>
  <Application>Microsoft Macintosh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Modflow – Practical 2</vt:lpstr>
      <vt:lpstr>Structure</vt:lpstr>
      <vt:lpstr>GitHub notes</vt:lpstr>
      <vt:lpstr>This week’s Repo Structures</vt:lpstr>
      <vt:lpstr>Pandas</vt:lpstr>
      <vt:lpstr>What’s good about it</vt:lpstr>
      <vt:lpstr>Practical 1 Script questions – answered for the class</vt:lpstr>
      <vt:lpstr>Practical 1 Script questions – answered for the class</vt:lpstr>
      <vt:lpstr>Practical 1 Script questions – answered for the class</vt:lpstr>
      <vt:lpstr>Practical 2</vt:lpstr>
      <vt:lpstr>Review of confined vs unconfined</vt:lpstr>
      <vt:lpstr>Week 1- Confined steady state aquifer</vt:lpstr>
      <vt:lpstr>Week 2 - Unconfined model</vt:lpstr>
      <vt:lpstr>Week 2 - Unconfined transient model with time varying boundaries</vt:lpstr>
      <vt:lpstr>This weeks requirements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Modflow – Practical 2</dc:title>
  <dc:creator>Hamish Robertson</dc:creator>
  <cp:lastModifiedBy>Hamish Robertson</cp:lastModifiedBy>
  <cp:revision>35</cp:revision>
  <dcterms:created xsi:type="dcterms:W3CDTF">2017-11-05T15:35:07Z</dcterms:created>
  <dcterms:modified xsi:type="dcterms:W3CDTF">2017-11-10T22:59:17Z</dcterms:modified>
</cp:coreProperties>
</file>