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1E6C1-4613-44F9-B936-B6D2DE33A7CA}" v="41" dt="2022-01-15T15:55:05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3415C-97FC-42F9-9543-B48E3D927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3A109-BF7D-47B5-AC64-A70AD8AD2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FA7F4C-924B-4059-A2D2-46193E29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358B-8615-4A3D-81DA-61F5593469CA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4BB9B-0038-49C4-BCCD-FC254DAD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C28E3-08FE-4006-88B9-E4486331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10C-324A-4CAC-8F8D-C1892D8616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60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2C7FB-7114-440B-90BC-23AA67D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24B784-1ECE-46A2-88E2-D3E17CC13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352D35-E4EB-45F6-BE4F-6D24C1AA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358B-8615-4A3D-81DA-61F5593469CA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646CE2-78D8-422D-9DC0-86931C2E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09E4F6-E448-432F-A5AC-66210C6A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10C-324A-4CAC-8F8D-C1892D8616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98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1390C7-A5C2-48DF-BCD6-7C5391BCE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5949A7-6AF7-445E-AB93-8C8669D46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770E6-9AFF-4A6C-841C-2166959B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358B-8615-4A3D-81DA-61F5593469CA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CD0A2-B711-4580-A32A-260EA687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BD943-A812-4C2A-B384-378DB6EE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10C-324A-4CAC-8F8D-C1892D8616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30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17412-1DA7-4F8E-853C-E72FD440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BA860-7CBE-4D36-B688-DB160567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928CD1-0B8F-46FF-A129-48DC1950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358B-8615-4A3D-81DA-61F5593469CA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494736-35E3-40D4-89CC-1C483FCD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E71D8-AA36-4BD3-965F-8D0D7FFF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10C-324A-4CAC-8F8D-C1892D8616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16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4AC17-1531-4C4D-8BC3-71B98979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257D3F-FE44-4574-B4D9-75CA99411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1F2AB9-9504-482C-88BA-CA2A6707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358B-8615-4A3D-81DA-61F5593469CA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693C86-8E9F-4A75-B182-A2E4F2BA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77BA73-93EA-4279-AEFF-F653E314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10C-324A-4CAC-8F8D-C1892D8616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62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F178B-E669-442F-B84F-88DCF7E9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6E5C3-A3F6-48C1-A3DB-831ECDED8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08296D-713F-43E1-BF77-537C45E50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1F3DD5-9E27-4F26-9E8E-E2269F6C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358B-8615-4A3D-81DA-61F5593469CA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558495-1379-40D8-9FE0-71C0EBFC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45F60D-9489-41A8-8A27-38A1ADFB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10C-324A-4CAC-8F8D-C1892D8616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56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FF9B6-2C8C-4C8B-A773-E2F9CA39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D2FD41-C509-4F52-A56F-DE5CE66AA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8480CC-90B2-48D0-84B6-8873D3A21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F196DD-1857-4ACD-84B7-8ABD800D6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890759-4111-4D3C-9008-9E800A2D3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315723E-8701-4FA2-B2DE-C6B9D444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358B-8615-4A3D-81DA-61F5593469CA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4E7602-62EE-4632-8D17-DEB78588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827271-4193-4B8C-B3D1-383C9A46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10C-324A-4CAC-8F8D-C1892D8616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33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E3046-3383-4734-B4BE-A8A2C085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F87D03-C70E-473E-9D6D-102E3029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358B-8615-4A3D-81DA-61F5593469CA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A60D7B-DEF4-428D-8672-AC580CB7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AA75F5-EC51-4BAD-A4FA-F34C59E6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10C-324A-4CAC-8F8D-C1892D8616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99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9075C5-B8AF-4A7A-BBC5-6E136464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358B-8615-4A3D-81DA-61F5593469CA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1F6011-5D96-4223-894C-8665D028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5796EC-DFB0-4FD6-ACD9-5A1C7F57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10C-324A-4CAC-8F8D-C1892D8616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65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7FB64-91C5-4231-BFFA-151C89B6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FAC654-D8FA-4286-96B0-767196072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7FE27C-BAA9-4A9A-8B54-88E9026A8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12DBE4-ED08-4A75-A5E7-F24F6CB2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358B-8615-4A3D-81DA-61F5593469CA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0A7FEF-76CB-4118-BBED-779EDB7D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2C62A-98EA-4D25-951A-23293FC7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10C-324A-4CAC-8F8D-C1892D8616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1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8E2D0-FAF3-4CD5-92EF-66CEE0E5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6C3484-DC0A-4ADE-AFBC-86AEB4BA8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25A2A1-E431-4B19-B35B-6458F7CC8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2B252A-FC0B-4163-968A-A7BCAD57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358B-8615-4A3D-81DA-61F5593469CA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5A7EDD-1F97-4176-BEEA-18BDBBBE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54B8F7-5043-462B-9D98-8CB69488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910C-324A-4CAC-8F8D-C1892D8616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EAA7FA-DBAF-4447-8AC6-52E885D2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AA6EE-2197-4FAA-8EA9-F0D07A9F2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F111AA-9100-490C-9C8B-EE1694C3C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358B-8615-4A3D-81DA-61F5593469CA}" type="datetimeFigureOut">
              <a:rPr lang="de-DE" smtClean="0"/>
              <a:t>13.01.2022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962646-B9DC-43D9-98BC-70BDF2453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A3C5BB-7050-4A91-B134-81B721719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C910C-324A-4CAC-8F8D-C1892D8616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58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bscription.packtpub.com/book/big_data_and_business_intelligence/9781788629416/1/ch01lvl1sec09/recurrent-neural-networks-rnns" TargetMode="External"/><Relationship Id="rId5" Type="http://schemas.openxmlformats.org/officeDocument/2006/relationships/hyperlink" Target="https://amitness.com/2020/04/recurrent-layers-keras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B84D3-7616-44E6-B9D3-8D5BB2AF3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RNN Images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D0C7C0-C11D-48EE-9150-D9438B933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54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5B6429-68E5-4C08-9284-9E9AD677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8" y="3252901"/>
            <a:ext cx="3082925" cy="22780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7964E0-9C87-429D-8D6B-CF50217AE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70" y="3394991"/>
            <a:ext cx="2559050" cy="2278063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7A76FFA-EAE1-4140-981E-461571BE4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47" y="2307478"/>
            <a:ext cx="6770053" cy="3598159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C0D79E4-5D0D-4462-B461-BA69A797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458109"/>
            <a:ext cx="10023398" cy="857894"/>
          </a:xfrm>
        </p:spPr>
        <p:txBody>
          <a:bodyPr>
            <a:normAutofit fontScale="90000"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Classic (</a:t>
            </a:r>
            <a:r>
              <a:rPr lang="de-DE" sz="2800" dirty="0">
                <a:solidFill>
                  <a:srgbClr val="FFFFFF"/>
                </a:solidFill>
                <a:hlinkClick r:id="rId5"/>
              </a:rPr>
              <a:t>https://amitness.com/2020/04/recurrent-layers-keras/</a:t>
            </a:r>
            <a:r>
              <a:rPr lang="de-DE" sz="2800" dirty="0">
                <a:solidFill>
                  <a:srgbClr val="FFFFFF"/>
                </a:solidFill>
              </a:rPr>
              <a:t>) and </a:t>
            </a:r>
            <a:r>
              <a:rPr lang="de-DE" sz="2800" dirty="0">
                <a:solidFill>
                  <a:srgbClr val="FFFFFF"/>
                </a:solidFill>
                <a:hlinkClick r:id="rId6"/>
              </a:rPr>
              <a:t>https://subscription.packtpub.com/book/big_data_and_business_intelligence/9781788629416/1/ch01lvl1sec09/recurrent-neural-networks-rnns</a:t>
            </a:r>
            <a:br>
              <a:rPr lang="de-DE" sz="2800" dirty="0">
                <a:solidFill>
                  <a:srgbClr val="FFFFFF"/>
                </a:solidFill>
              </a:rPr>
            </a:br>
            <a:br>
              <a:rPr lang="de-DE" sz="2800" dirty="0">
                <a:solidFill>
                  <a:srgbClr val="FFFFFF"/>
                </a:solidFill>
              </a:rPr>
            </a:br>
            <a:endParaRPr lang="de-DE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AB757AC-E1F6-4BF3-9923-2FCDF547F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89" b="49931"/>
          <a:stretch/>
        </p:blipFill>
        <p:spPr>
          <a:xfrm>
            <a:off x="507573" y="3108962"/>
            <a:ext cx="1871150" cy="14415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C0D79E4-5D0D-4462-B461-BA69A797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Our problem 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5341E50A-F2E2-4FD3-B28A-AD684C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92245"/>
              </p:ext>
            </p:extLst>
          </p:nvPr>
        </p:nvGraphicFramePr>
        <p:xfrm>
          <a:off x="5381205" y="3009751"/>
          <a:ext cx="6480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70740860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157088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4771932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389910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4560957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47378588"/>
                    </a:ext>
                  </a:extLst>
                </a:gridCol>
              </a:tblGrid>
              <a:tr h="21789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 (</a:t>
                      </a:r>
                      <a:r>
                        <a:rPr lang="de-DE" dirty="0" err="1"/>
                        <a:t>cols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7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Greyscale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01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Greyscale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5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1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1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 (</a:t>
                      </a:r>
                      <a:r>
                        <a:rPr lang="de-DE" dirty="0" err="1"/>
                        <a:t>rows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69264"/>
                  </a:ext>
                </a:extLst>
              </a:tr>
            </a:tbl>
          </a:graphicData>
        </a:graphic>
      </p:graphicFrame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72C618B9-1C88-462D-8277-BA9F8839D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89" b="49931"/>
          <a:stretch/>
        </p:blipFill>
        <p:spPr>
          <a:xfrm>
            <a:off x="2739018" y="3108962"/>
            <a:ext cx="1871150" cy="144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9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D79E4-5D0D-4462-B461-BA69A797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Classic (https://amitness.com/2020/04/recurrent-layers-keras/)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DC97B7A-0300-4FF6-B877-68EEDE880B07}"/>
              </a:ext>
            </a:extLst>
          </p:cNvPr>
          <p:cNvSpPr txBox="1"/>
          <p:nvPr/>
        </p:nvSpPr>
        <p:spPr>
          <a:xfrm>
            <a:off x="2653748" y="5764696"/>
            <a:ext cx="523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SimpleRNN</a:t>
            </a:r>
            <a:r>
              <a:rPr lang="de-DE" dirty="0"/>
              <a:t>(Units, </a:t>
            </a:r>
            <a:r>
              <a:rPr lang="de-DE" dirty="0" err="1"/>
              <a:t>input_shape</a:t>
            </a:r>
            <a:r>
              <a:rPr lang="de-DE" dirty="0"/>
              <a:t> = (</a:t>
            </a:r>
            <a:r>
              <a:rPr lang="de-DE" dirty="0">
                <a:highlight>
                  <a:srgbClr val="FF0000"/>
                </a:highlight>
              </a:rPr>
              <a:t>128,</a:t>
            </a:r>
            <a:r>
              <a:rPr lang="de-DE" dirty="0">
                <a:highlight>
                  <a:srgbClr val="00FF00"/>
                </a:highlight>
              </a:rPr>
              <a:t>128</a:t>
            </a:r>
            <a:r>
              <a:rPr lang="de-DE" dirty="0"/>
              <a:t>))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greyscale</a:t>
            </a:r>
            <a:r>
              <a:rPr lang="de-DE" dirty="0"/>
              <a:t>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57DEF66-3DF6-4471-B649-18F6CB5F271D}"/>
              </a:ext>
            </a:extLst>
          </p:cNvPr>
          <p:cNvSpPr txBox="1"/>
          <p:nvPr/>
        </p:nvSpPr>
        <p:spPr>
          <a:xfrm>
            <a:off x="2951186" y="4025346"/>
            <a:ext cx="698093" cy="383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RNN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6CF9A47-0F21-41FF-9CDC-BF9DDE1C3315}"/>
              </a:ext>
            </a:extLst>
          </p:cNvPr>
          <p:cNvSpPr txBox="1"/>
          <p:nvPr/>
        </p:nvSpPr>
        <p:spPr>
          <a:xfrm>
            <a:off x="4988300" y="4020963"/>
            <a:ext cx="698093" cy="383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RNN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E82758-4CCD-47CA-A0A9-B4F94B6ACFBC}"/>
              </a:ext>
            </a:extLst>
          </p:cNvPr>
          <p:cNvSpPr txBox="1"/>
          <p:nvPr/>
        </p:nvSpPr>
        <p:spPr>
          <a:xfrm>
            <a:off x="7062007" y="4025168"/>
            <a:ext cx="698093" cy="383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RNN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890BC5-2BA3-4141-B1C2-F0BA5CCDA01B}"/>
              </a:ext>
            </a:extLst>
          </p:cNvPr>
          <p:cNvSpPr txBox="1"/>
          <p:nvPr/>
        </p:nvSpPr>
        <p:spPr>
          <a:xfrm>
            <a:off x="2226370" y="3535621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4ECD918-786B-45E7-BC3F-9586A109B6BB}"/>
              </a:ext>
            </a:extLst>
          </p:cNvPr>
          <p:cNvSpPr txBox="1"/>
          <p:nvPr/>
        </p:nvSpPr>
        <p:spPr>
          <a:xfrm>
            <a:off x="2594733" y="3535621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DC6FEC8-A5F2-4A17-A53B-B30409C4DCBA}"/>
              </a:ext>
            </a:extLst>
          </p:cNvPr>
          <p:cNvSpPr txBox="1"/>
          <p:nvPr/>
        </p:nvSpPr>
        <p:spPr>
          <a:xfrm>
            <a:off x="2963096" y="3535621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A586D5D-B944-469E-ACB9-BD2908F04B5C}"/>
              </a:ext>
            </a:extLst>
          </p:cNvPr>
          <p:cNvSpPr txBox="1"/>
          <p:nvPr/>
        </p:nvSpPr>
        <p:spPr>
          <a:xfrm>
            <a:off x="3331458" y="3535621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03BA523-854C-46B8-94C8-3557DE9B05D9}"/>
              </a:ext>
            </a:extLst>
          </p:cNvPr>
          <p:cNvSpPr txBox="1"/>
          <p:nvPr/>
        </p:nvSpPr>
        <p:spPr>
          <a:xfrm>
            <a:off x="4251574" y="3535621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97F858A-E737-40FF-BB10-BC219D936579}"/>
              </a:ext>
            </a:extLst>
          </p:cNvPr>
          <p:cNvSpPr txBox="1"/>
          <p:nvPr/>
        </p:nvSpPr>
        <p:spPr>
          <a:xfrm>
            <a:off x="4619937" y="3535621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95C295-170C-40B0-A315-093A5CCB094F}"/>
              </a:ext>
            </a:extLst>
          </p:cNvPr>
          <p:cNvSpPr txBox="1"/>
          <p:nvPr/>
        </p:nvSpPr>
        <p:spPr>
          <a:xfrm>
            <a:off x="4988300" y="3535621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DD7E321-C824-494A-8896-8A899192902D}"/>
              </a:ext>
            </a:extLst>
          </p:cNvPr>
          <p:cNvSpPr txBox="1"/>
          <p:nvPr/>
        </p:nvSpPr>
        <p:spPr>
          <a:xfrm>
            <a:off x="5356662" y="3535621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4BECD6C-ED64-4B78-B8FC-30A33A3C71D7}"/>
              </a:ext>
            </a:extLst>
          </p:cNvPr>
          <p:cNvSpPr txBox="1"/>
          <p:nvPr/>
        </p:nvSpPr>
        <p:spPr>
          <a:xfrm>
            <a:off x="6354422" y="3535934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BA4DC9-215C-43F1-887E-3E53ECB03FC7}"/>
              </a:ext>
            </a:extLst>
          </p:cNvPr>
          <p:cNvSpPr txBox="1"/>
          <p:nvPr/>
        </p:nvSpPr>
        <p:spPr>
          <a:xfrm>
            <a:off x="6722785" y="3535934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2AF5986-222D-430C-87F7-F5A0D494AA73}"/>
              </a:ext>
            </a:extLst>
          </p:cNvPr>
          <p:cNvSpPr txBox="1"/>
          <p:nvPr/>
        </p:nvSpPr>
        <p:spPr>
          <a:xfrm>
            <a:off x="7091148" y="3535934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DBFA3B2-604C-4A55-B0A3-23053019D3CB}"/>
              </a:ext>
            </a:extLst>
          </p:cNvPr>
          <p:cNvSpPr txBox="1"/>
          <p:nvPr/>
        </p:nvSpPr>
        <p:spPr>
          <a:xfrm>
            <a:off x="7459510" y="3535934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C402139-E2BF-45DA-B212-11866A01ED16}"/>
              </a:ext>
            </a:extLst>
          </p:cNvPr>
          <p:cNvSpPr txBox="1"/>
          <p:nvPr/>
        </p:nvSpPr>
        <p:spPr>
          <a:xfrm>
            <a:off x="2954734" y="4701209"/>
            <a:ext cx="4226260" cy="6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Input: </a:t>
            </a:r>
            <a:r>
              <a:rPr lang="de-DE" dirty="0">
                <a:highlight>
                  <a:srgbClr val="FF0000"/>
                </a:highlight>
              </a:rPr>
              <a:t>128</a:t>
            </a:r>
            <a:r>
              <a:rPr lang="de-DE" dirty="0"/>
              <a:t> </a:t>
            </a:r>
            <a:r>
              <a:rPr lang="de-DE" dirty="0" err="1"/>
              <a:t>timesteps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timestep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128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</p:txBody>
      </p:sp>
      <p:sp>
        <p:nvSpPr>
          <p:cNvPr id="24" name="Geschweifte Klammer links 23">
            <a:extLst>
              <a:ext uri="{FF2B5EF4-FFF2-40B4-BE49-F238E27FC236}">
                <a16:creationId xmlns:a16="http://schemas.microsoft.com/office/drawing/2014/main" id="{73D88D3D-610D-4D11-A17E-07E3D8E8A93D}"/>
              </a:ext>
            </a:extLst>
          </p:cNvPr>
          <p:cNvSpPr/>
          <p:nvPr/>
        </p:nvSpPr>
        <p:spPr>
          <a:xfrm rot="16200000">
            <a:off x="4804538" y="1967072"/>
            <a:ext cx="237298" cy="539363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: nach unten 24">
            <a:extLst>
              <a:ext uri="{FF2B5EF4-FFF2-40B4-BE49-F238E27FC236}">
                <a16:creationId xmlns:a16="http://schemas.microsoft.com/office/drawing/2014/main" id="{7F732A83-269D-448E-9DA7-6C72E5A477A4}"/>
              </a:ext>
            </a:extLst>
          </p:cNvPr>
          <p:cNvSpPr/>
          <p:nvPr/>
        </p:nvSpPr>
        <p:spPr>
          <a:xfrm flipV="1">
            <a:off x="2764787" y="1699185"/>
            <a:ext cx="892979" cy="1434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5B17691-E638-4437-B5F6-88D57EF04E23}"/>
              </a:ext>
            </a:extLst>
          </p:cNvPr>
          <p:cNvSpPr/>
          <p:nvPr/>
        </p:nvSpPr>
        <p:spPr>
          <a:xfrm>
            <a:off x="2523007" y="1172818"/>
            <a:ext cx="1376539" cy="49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Dense</a:t>
            </a:r>
            <a:endParaRPr lang="de-DE" dirty="0"/>
          </a:p>
        </p:txBody>
      </p:sp>
      <p:sp>
        <p:nvSpPr>
          <p:cNvPr id="35" name="Pfeil: nach unten 34">
            <a:extLst>
              <a:ext uri="{FF2B5EF4-FFF2-40B4-BE49-F238E27FC236}">
                <a16:creationId xmlns:a16="http://schemas.microsoft.com/office/drawing/2014/main" id="{AA646B1D-7937-41A2-A3F6-DE69C68F8B9E}"/>
              </a:ext>
            </a:extLst>
          </p:cNvPr>
          <p:cNvSpPr/>
          <p:nvPr/>
        </p:nvSpPr>
        <p:spPr>
          <a:xfrm flipV="1">
            <a:off x="3009490" y="781891"/>
            <a:ext cx="403572" cy="210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9CEF981-92A0-435D-9C0D-909C5BC206A9}"/>
              </a:ext>
            </a:extLst>
          </p:cNvPr>
          <p:cNvSpPr/>
          <p:nvPr/>
        </p:nvSpPr>
        <p:spPr>
          <a:xfrm>
            <a:off x="2523007" y="77399"/>
            <a:ext cx="1376539" cy="49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DA34319-4CBB-4EE8-B8C7-DB2CB1031ECE}"/>
              </a:ext>
            </a:extLst>
          </p:cNvPr>
          <p:cNvSpPr txBox="1"/>
          <p:nvPr/>
        </p:nvSpPr>
        <p:spPr>
          <a:xfrm>
            <a:off x="2338655" y="2288706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141345B-C17C-41C8-9734-F38939D9AF95}"/>
              </a:ext>
            </a:extLst>
          </p:cNvPr>
          <p:cNvSpPr txBox="1"/>
          <p:nvPr/>
        </p:nvSpPr>
        <p:spPr>
          <a:xfrm>
            <a:off x="2707018" y="2288706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A700E3C-5746-4BD2-AED1-D8E106603AEA}"/>
              </a:ext>
            </a:extLst>
          </p:cNvPr>
          <p:cNvSpPr txBox="1"/>
          <p:nvPr/>
        </p:nvSpPr>
        <p:spPr>
          <a:xfrm>
            <a:off x="3075381" y="2288706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0F731B9-93AC-4957-9B7D-E7E177CE1D1E}"/>
              </a:ext>
            </a:extLst>
          </p:cNvPr>
          <p:cNvSpPr txBox="1"/>
          <p:nvPr/>
        </p:nvSpPr>
        <p:spPr>
          <a:xfrm>
            <a:off x="3453903" y="2288706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57" name="Pfeil: nach unten 56">
            <a:extLst>
              <a:ext uri="{FF2B5EF4-FFF2-40B4-BE49-F238E27FC236}">
                <a16:creationId xmlns:a16="http://schemas.microsoft.com/office/drawing/2014/main" id="{9441E578-0F14-463C-892F-F19279F2FDA1}"/>
              </a:ext>
            </a:extLst>
          </p:cNvPr>
          <p:cNvSpPr/>
          <p:nvPr/>
        </p:nvSpPr>
        <p:spPr>
          <a:xfrm rot="5400000" flipV="1">
            <a:off x="1483513" y="3451705"/>
            <a:ext cx="273877" cy="551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Pfeil: nach unten 57">
            <a:extLst>
              <a:ext uri="{FF2B5EF4-FFF2-40B4-BE49-F238E27FC236}">
                <a16:creationId xmlns:a16="http://schemas.microsoft.com/office/drawing/2014/main" id="{11ECD488-6DED-4C28-A837-D020C3404394}"/>
              </a:ext>
            </a:extLst>
          </p:cNvPr>
          <p:cNvSpPr/>
          <p:nvPr/>
        </p:nvSpPr>
        <p:spPr>
          <a:xfrm rot="5400000" flipV="1">
            <a:off x="3810992" y="3451705"/>
            <a:ext cx="273877" cy="551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Pfeil: nach unten 58">
            <a:extLst>
              <a:ext uri="{FF2B5EF4-FFF2-40B4-BE49-F238E27FC236}">
                <a16:creationId xmlns:a16="http://schemas.microsoft.com/office/drawing/2014/main" id="{DAACA484-C9F3-457B-8373-D41BF66CFF52}"/>
              </a:ext>
            </a:extLst>
          </p:cNvPr>
          <p:cNvSpPr/>
          <p:nvPr/>
        </p:nvSpPr>
        <p:spPr>
          <a:xfrm rot="5400000" flipV="1">
            <a:off x="5863694" y="3431536"/>
            <a:ext cx="273877" cy="551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Pfeil: nach unten 66">
            <a:extLst>
              <a:ext uri="{FF2B5EF4-FFF2-40B4-BE49-F238E27FC236}">
                <a16:creationId xmlns:a16="http://schemas.microsoft.com/office/drawing/2014/main" id="{66852561-9AD8-4578-9971-F782F070D5A3}"/>
              </a:ext>
            </a:extLst>
          </p:cNvPr>
          <p:cNvSpPr/>
          <p:nvPr/>
        </p:nvSpPr>
        <p:spPr>
          <a:xfrm flipV="1">
            <a:off x="4681795" y="1699185"/>
            <a:ext cx="892979" cy="1434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CDF8484C-B34E-45C9-8558-1668585CA7C1}"/>
              </a:ext>
            </a:extLst>
          </p:cNvPr>
          <p:cNvSpPr/>
          <p:nvPr/>
        </p:nvSpPr>
        <p:spPr>
          <a:xfrm>
            <a:off x="4440015" y="1172818"/>
            <a:ext cx="1376539" cy="49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Dense</a:t>
            </a:r>
            <a:endParaRPr lang="de-DE" dirty="0"/>
          </a:p>
        </p:txBody>
      </p:sp>
      <p:sp>
        <p:nvSpPr>
          <p:cNvPr id="69" name="Pfeil: nach unten 68">
            <a:extLst>
              <a:ext uri="{FF2B5EF4-FFF2-40B4-BE49-F238E27FC236}">
                <a16:creationId xmlns:a16="http://schemas.microsoft.com/office/drawing/2014/main" id="{C400CCF8-62C3-42BB-BA04-F2CC8E635A8F}"/>
              </a:ext>
            </a:extLst>
          </p:cNvPr>
          <p:cNvSpPr/>
          <p:nvPr/>
        </p:nvSpPr>
        <p:spPr>
          <a:xfrm flipV="1">
            <a:off x="4926498" y="781891"/>
            <a:ext cx="403572" cy="210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57EEAAA-013B-47DD-9714-21A6CC32F686}"/>
              </a:ext>
            </a:extLst>
          </p:cNvPr>
          <p:cNvSpPr/>
          <p:nvPr/>
        </p:nvSpPr>
        <p:spPr>
          <a:xfrm>
            <a:off x="4440015" y="77399"/>
            <a:ext cx="1376539" cy="49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9124FEAC-EFF4-457D-968A-A1B862B06F1D}"/>
              </a:ext>
            </a:extLst>
          </p:cNvPr>
          <p:cNvSpPr txBox="1"/>
          <p:nvPr/>
        </p:nvSpPr>
        <p:spPr>
          <a:xfrm>
            <a:off x="4255663" y="2288706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39AD03B8-3614-4950-9CE5-DBAC6208E96C}"/>
              </a:ext>
            </a:extLst>
          </p:cNvPr>
          <p:cNvSpPr txBox="1"/>
          <p:nvPr/>
        </p:nvSpPr>
        <p:spPr>
          <a:xfrm>
            <a:off x="4624026" y="2288706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BC25A275-640C-4597-A332-67A2F25B44F0}"/>
              </a:ext>
            </a:extLst>
          </p:cNvPr>
          <p:cNvSpPr txBox="1"/>
          <p:nvPr/>
        </p:nvSpPr>
        <p:spPr>
          <a:xfrm>
            <a:off x="4992389" y="2288706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64F5464A-420E-4A2E-A96E-F10D15778F43}"/>
              </a:ext>
            </a:extLst>
          </p:cNvPr>
          <p:cNvSpPr txBox="1"/>
          <p:nvPr/>
        </p:nvSpPr>
        <p:spPr>
          <a:xfrm>
            <a:off x="5370911" y="2288706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75" name="Pfeil: nach unten 74">
            <a:extLst>
              <a:ext uri="{FF2B5EF4-FFF2-40B4-BE49-F238E27FC236}">
                <a16:creationId xmlns:a16="http://schemas.microsoft.com/office/drawing/2014/main" id="{C6F7B077-2CF3-4C77-9E51-B74ACA98E729}"/>
              </a:ext>
            </a:extLst>
          </p:cNvPr>
          <p:cNvSpPr/>
          <p:nvPr/>
        </p:nvSpPr>
        <p:spPr>
          <a:xfrm flipV="1">
            <a:off x="6865575" y="1699185"/>
            <a:ext cx="892979" cy="1434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8960F628-4279-423E-BE40-C5FB2A73AD72}"/>
              </a:ext>
            </a:extLst>
          </p:cNvPr>
          <p:cNvSpPr/>
          <p:nvPr/>
        </p:nvSpPr>
        <p:spPr>
          <a:xfrm>
            <a:off x="6623795" y="1172818"/>
            <a:ext cx="1376539" cy="49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Dense</a:t>
            </a:r>
            <a:endParaRPr lang="de-DE" dirty="0"/>
          </a:p>
        </p:txBody>
      </p:sp>
      <p:sp>
        <p:nvSpPr>
          <p:cNvPr id="77" name="Pfeil: nach unten 76">
            <a:extLst>
              <a:ext uri="{FF2B5EF4-FFF2-40B4-BE49-F238E27FC236}">
                <a16:creationId xmlns:a16="http://schemas.microsoft.com/office/drawing/2014/main" id="{8426A858-88A6-44B1-9AD2-4D678E93627F}"/>
              </a:ext>
            </a:extLst>
          </p:cNvPr>
          <p:cNvSpPr/>
          <p:nvPr/>
        </p:nvSpPr>
        <p:spPr>
          <a:xfrm flipV="1">
            <a:off x="7110278" y="781891"/>
            <a:ext cx="403572" cy="210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7CE63E3-C56B-44D5-ACB9-818EF9ADBDDE}"/>
              </a:ext>
            </a:extLst>
          </p:cNvPr>
          <p:cNvSpPr/>
          <p:nvPr/>
        </p:nvSpPr>
        <p:spPr>
          <a:xfrm>
            <a:off x="6623795" y="77399"/>
            <a:ext cx="1376539" cy="499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955F943D-7857-4CDF-B854-3D5B377ECDA2}"/>
              </a:ext>
            </a:extLst>
          </p:cNvPr>
          <p:cNvSpPr txBox="1"/>
          <p:nvPr/>
        </p:nvSpPr>
        <p:spPr>
          <a:xfrm>
            <a:off x="6439443" y="2288706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4E85A992-AC61-43A0-8346-8B1827DCDBF8}"/>
              </a:ext>
            </a:extLst>
          </p:cNvPr>
          <p:cNvSpPr txBox="1"/>
          <p:nvPr/>
        </p:nvSpPr>
        <p:spPr>
          <a:xfrm>
            <a:off x="6807806" y="2288706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F949CF68-49B1-49ED-86D3-893278507BCD}"/>
              </a:ext>
            </a:extLst>
          </p:cNvPr>
          <p:cNvSpPr txBox="1"/>
          <p:nvPr/>
        </p:nvSpPr>
        <p:spPr>
          <a:xfrm>
            <a:off x="7176169" y="2288706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CB4496D-9FAC-4BEC-8184-2F82B7EB2D93}"/>
              </a:ext>
            </a:extLst>
          </p:cNvPr>
          <p:cNvSpPr txBox="1"/>
          <p:nvPr/>
        </p:nvSpPr>
        <p:spPr>
          <a:xfrm>
            <a:off x="7554691" y="2288706"/>
            <a:ext cx="337137" cy="3833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6182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01392-7F40-4404-B741-2F515493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7A8499-9209-47FD-8F11-7725CEE8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Grayscale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RGB -&gt;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shape</a:t>
            </a:r>
            <a:endParaRPr lang="de-DE" dirty="0"/>
          </a:p>
          <a:p>
            <a:r>
              <a:rPr lang="de-DE" dirty="0"/>
              <a:t>Variation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etc.)</a:t>
            </a:r>
          </a:p>
          <a:p>
            <a:r>
              <a:rPr lang="de-DE" dirty="0"/>
              <a:t>Variation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(</a:t>
            </a:r>
            <a:r>
              <a:rPr lang="de-DE" dirty="0" err="1"/>
              <a:t>learning</a:t>
            </a:r>
            <a:r>
              <a:rPr lang="de-DE" dirty="0"/>
              <a:t> rate, etc.)</a:t>
            </a:r>
          </a:p>
          <a:p>
            <a:r>
              <a:rPr lang="de-DE" dirty="0" err="1"/>
              <a:t>Overview</a:t>
            </a:r>
            <a:r>
              <a:rPr lang="de-DE" dirty="0"/>
              <a:t> in Excel </a:t>
            </a:r>
            <a:r>
              <a:rPr lang="de-DE"/>
              <a:t>sheet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40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Breitbild</PresentationFormat>
  <Paragraphs>59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RNN Images</vt:lpstr>
      <vt:lpstr>Classic (https://amitness.com/2020/04/recurrent-layers-keras/) and https://subscription.packtpub.com/book/big_data_and_business_intelligence/9781788629416/1/ch01lvl1sec09/recurrent-neural-networks-rnns  </vt:lpstr>
      <vt:lpstr>Our problem </vt:lpstr>
      <vt:lpstr>Classic (https://amitness.com/2020/04/recurrent-layers-keras/)</vt:lpstr>
      <vt:lpstr>Our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PLDR Images</dc:title>
  <dc:creator>Jonas.Stark1@bwedu.de</dc:creator>
  <cp:lastModifiedBy>Jonas Stark</cp:lastModifiedBy>
  <cp:revision>2</cp:revision>
  <dcterms:created xsi:type="dcterms:W3CDTF">2022-01-13T14:06:45Z</dcterms:created>
  <dcterms:modified xsi:type="dcterms:W3CDTF">2022-01-15T15:58:28Z</dcterms:modified>
</cp:coreProperties>
</file>