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76" r:id="rId7"/>
    <p:sldId id="277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9" autoAdjust="0"/>
    <p:restoredTop sz="94660"/>
  </p:normalViewPr>
  <p:slideViewPr>
    <p:cSldViewPr snapToGrid="0">
      <p:cViewPr>
        <p:scale>
          <a:sx n="102" d="100"/>
          <a:sy n="102" d="100"/>
        </p:scale>
        <p:origin x="9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Quick Recap</a:t>
          </a:r>
          <a:endParaRPr lang="en-US" dirty="0"/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Exception Handling</a:t>
          </a:r>
          <a:endParaRPr lang="en-US" dirty="0"/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449737C4-5008-4883-9D35-B50B9E1D0365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Exceptions</a:t>
          </a:r>
          <a:endParaRPr lang="en-US" dirty="0"/>
        </a:p>
      </dgm:t>
    </dgm:pt>
    <dgm:pt modelId="{AB8E9C9B-2F55-462D-96BA-F7E756FFC44F}" type="parTrans" cxnId="{EC771F56-D8AF-4610-A493-6CF1DC2BA72C}">
      <dgm:prSet/>
      <dgm:spPr/>
      <dgm:t>
        <a:bodyPr/>
        <a:lstStyle/>
        <a:p>
          <a:endParaRPr lang="en-US"/>
        </a:p>
      </dgm:t>
    </dgm:pt>
    <dgm:pt modelId="{F41FC8E8-932C-4C4E-BCCB-049D4B725DF2}" type="sibTrans" cxnId="{EC771F56-D8AF-4610-A493-6CF1DC2BA72C}">
      <dgm:prSet/>
      <dgm:spPr/>
      <dgm:t>
        <a:bodyPr/>
        <a:lstStyle/>
        <a:p>
          <a:endParaRPr lang="en-US"/>
        </a:p>
      </dgm:t>
    </dgm:pt>
    <dgm:pt modelId="{E11C88C8-59F0-40F5-A714-56F6F8B84CD6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Raising Exceptions</a:t>
          </a:r>
          <a:endParaRPr lang="en-US" dirty="0"/>
        </a:p>
      </dgm:t>
    </dgm:pt>
    <dgm:pt modelId="{C0F570E9-9232-47E1-B3B2-82893A7C0CCA}" type="parTrans" cxnId="{6A4E840D-C025-4DF9-BB65-A99F78B3042E}">
      <dgm:prSet/>
      <dgm:spPr/>
      <dgm:t>
        <a:bodyPr/>
        <a:lstStyle/>
        <a:p>
          <a:endParaRPr lang="en-US"/>
        </a:p>
      </dgm:t>
    </dgm:pt>
    <dgm:pt modelId="{ED1C7C02-A4C5-4AB3-8FD8-B27992F7F775}" type="sibTrans" cxnId="{6A4E840D-C025-4DF9-BB65-A99F78B3042E}">
      <dgm:prSet/>
      <dgm:spPr/>
      <dgm:t>
        <a:bodyPr/>
        <a:lstStyle/>
        <a:p>
          <a:endParaRPr lang="en-US"/>
        </a:p>
      </dgm:t>
    </dgm:pt>
    <dgm:pt modelId="{1B3B396C-7C6F-4F5B-93A4-A240E924264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Assertions</a:t>
          </a:r>
          <a:endParaRPr lang="en-US" dirty="0"/>
        </a:p>
      </dgm:t>
    </dgm:pt>
    <dgm:pt modelId="{1578CABD-E31E-47B4-BA4B-A4D33038634C}" type="parTrans" cxnId="{0E90B2F9-6F71-4FEF-AB03-3ADF5C0963A1}">
      <dgm:prSet/>
      <dgm:spPr/>
      <dgm:t>
        <a:bodyPr/>
        <a:lstStyle/>
        <a:p>
          <a:endParaRPr lang="en-US"/>
        </a:p>
      </dgm:t>
    </dgm:pt>
    <dgm:pt modelId="{4B346A60-C791-4440-814B-E9128AF82039}" type="sibTrans" cxnId="{0E90B2F9-6F71-4FEF-AB03-3ADF5C0963A1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5"/>
      <dgm:spPr/>
    </dgm:pt>
    <dgm:pt modelId="{9EB2B872-AF6A-4097-9DC5-DA51AA82E595}" type="pres">
      <dgm:prSet presAssocID="{2441D3CF-DCAD-4AA1-9DCB-7DCE65E9CFB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5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0D075D02-39AB-462E-B46E-1559F34A2660}" type="pres">
      <dgm:prSet presAssocID="{449737C4-5008-4883-9D35-B50B9E1D0365}" presName="parentLin" presStyleCnt="0"/>
      <dgm:spPr/>
    </dgm:pt>
    <dgm:pt modelId="{9A752E06-C8C7-4635-B74A-8F490BC7913E}" type="pres">
      <dgm:prSet presAssocID="{449737C4-5008-4883-9D35-B50B9E1D0365}" presName="parentLeftMargin" presStyleLbl="node1" presStyleIdx="0" presStyleCnt="5"/>
      <dgm:spPr/>
    </dgm:pt>
    <dgm:pt modelId="{E6021B6F-4BF1-49F7-9BAA-7A50081B6E91}" type="pres">
      <dgm:prSet presAssocID="{449737C4-5008-4883-9D35-B50B9E1D03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A77033E-E2C5-4752-8323-0C85330BC610}" type="pres">
      <dgm:prSet presAssocID="{449737C4-5008-4883-9D35-B50B9E1D0365}" presName="negativeSpace" presStyleCnt="0"/>
      <dgm:spPr/>
    </dgm:pt>
    <dgm:pt modelId="{0B87EC61-C020-4E9C-8728-F6868ADEF36F}" type="pres">
      <dgm:prSet presAssocID="{449737C4-5008-4883-9D35-B50B9E1D0365}" presName="childText" presStyleLbl="conFgAcc1" presStyleIdx="1" presStyleCnt="5">
        <dgm:presLayoutVars>
          <dgm:bulletEnabled val="1"/>
        </dgm:presLayoutVars>
      </dgm:prSet>
      <dgm:spPr/>
    </dgm:pt>
    <dgm:pt modelId="{11866F22-3A4C-4A4D-8790-F7AA2BCF4A15}" type="pres">
      <dgm:prSet presAssocID="{F41FC8E8-932C-4C4E-BCCB-049D4B725DF2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1" presStyleCnt="5"/>
      <dgm:spPr/>
    </dgm:pt>
    <dgm:pt modelId="{EEA3F2AE-3F24-489D-83E3-7F4B06DD9765}" type="pres">
      <dgm:prSet presAssocID="{08AB1BFE-2FF8-4E08-AB67-659848F1B8C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2" presStyleCnt="5">
        <dgm:presLayoutVars>
          <dgm:bulletEnabled val="1"/>
        </dgm:presLayoutVars>
      </dgm:prSet>
      <dgm:spPr/>
    </dgm:pt>
    <dgm:pt modelId="{EDC1F65F-23A0-4DA1-AF95-A2B1C8321228}" type="pres">
      <dgm:prSet presAssocID="{5429D7E4-5EF3-43E8-806A-B16531DF679F}" presName="spaceBetweenRectangles" presStyleCnt="0"/>
      <dgm:spPr/>
    </dgm:pt>
    <dgm:pt modelId="{EA6B7141-C30C-4D92-A0BC-AC46D7DDD5FD}" type="pres">
      <dgm:prSet presAssocID="{E11C88C8-59F0-40F5-A714-56F6F8B84CD6}" presName="parentLin" presStyleCnt="0"/>
      <dgm:spPr/>
    </dgm:pt>
    <dgm:pt modelId="{551048E4-398F-4C1E-9441-821EADDCAB01}" type="pres">
      <dgm:prSet presAssocID="{E11C88C8-59F0-40F5-A714-56F6F8B84CD6}" presName="parentLeftMargin" presStyleLbl="node1" presStyleIdx="2" presStyleCnt="5"/>
      <dgm:spPr/>
    </dgm:pt>
    <dgm:pt modelId="{ACFE3EAD-6DAF-4414-ADCE-CEFF338717F4}" type="pres">
      <dgm:prSet presAssocID="{E11C88C8-59F0-40F5-A714-56F6F8B84CD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4DA6A1-904A-47BB-A957-C00007177DAF}" type="pres">
      <dgm:prSet presAssocID="{E11C88C8-59F0-40F5-A714-56F6F8B84CD6}" presName="negativeSpace" presStyleCnt="0"/>
      <dgm:spPr/>
    </dgm:pt>
    <dgm:pt modelId="{8B0DE6A6-7AA2-4265-ABD7-7AB595BD9E45}" type="pres">
      <dgm:prSet presAssocID="{E11C88C8-59F0-40F5-A714-56F6F8B84CD6}" presName="childText" presStyleLbl="conFgAcc1" presStyleIdx="3" presStyleCnt="5">
        <dgm:presLayoutVars>
          <dgm:bulletEnabled val="1"/>
        </dgm:presLayoutVars>
      </dgm:prSet>
      <dgm:spPr/>
    </dgm:pt>
    <dgm:pt modelId="{4E9B9883-C3B5-479B-9D49-6AA58F5DDAC4}" type="pres">
      <dgm:prSet presAssocID="{ED1C7C02-A4C5-4AB3-8FD8-B27992F7F775}" presName="spaceBetweenRectangles" presStyleCnt="0"/>
      <dgm:spPr/>
    </dgm:pt>
    <dgm:pt modelId="{FF543E1B-A4A7-425E-A78E-580505CACE28}" type="pres">
      <dgm:prSet presAssocID="{1B3B396C-7C6F-4F5B-93A4-A240E9242648}" presName="parentLin" presStyleCnt="0"/>
      <dgm:spPr/>
    </dgm:pt>
    <dgm:pt modelId="{FDA53AAB-4E00-4105-A836-D5BF3CB0B763}" type="pres">
      <dgm:prSet presAssocID="{1B3B396C-7C6F-4F5B-93A4-A240E9242648}" presName="parentLeftMargin" presStyleLbl="node1" presStyleIdx="3" presStyleCnt="5"/>
      <dgm:spPr/>
    </dgm:pt>
    <dgm:pt modelId="{841FF1A6-D8F7-4FD2-A0C1-9413167011DD}" type="pres">
      <dgm:prSet presAssocID="{1B3B396C-7C6F-4F5B-93A4-A240E924264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298E912-A155-43D7-B2CD-2C8C8F6C542F}" type="pres">
      <dgm:prSet presAssocID="{1B3B396C-7C6F-4F5B-93A4-A240E9242648}" presName="negativeSpace" presStyleCnt="0"/>
      <dgm:spPr/>
    </dgm:pt>
    <dgm:pt modelId="{55CDC59B-9EFC-41D4-B507-A797A7A6D34F}" type="pres">
      <dgm:prSet presAssocID="{1B3B396C-7C6F-4F5B-93A4-A240E924264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2037A09-48CE-4AD8-B6F2-FADA2D7C09E0}" type="presOf" srcId="{1B3B396C-7C6F-4F5B-93A4-A240E9242648}" destId="{841FF1A6-D8F7-4FD2-A0C1-9413167011DD}" srcOrd="1" destOrd="0" presId="urn:microsoft.com/office/officeart/2005/8/layout/list1"/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6A4E840D-C025-4DF9-BB65-A99F78B3042E}" srcId="{AF8F3852-418C-4CCA-9422-5CA21CCE84D6}" destId="{E11C88C8-59F0-40F5-A714-56F6F8B84CD6}" srcOrd="3" destOrd="0" parTransId="{C0F570E9-9232-47E1-B3B2-82893A7C0CCA}" sibTransId="{ED1C7C02-A4C5-4AB3-8FD8-B27992F7F775}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9083D76D-BE5D-4B5B-A340-D5FCE7960F2D}" type="presOf" srcId="{449737C4-5008-4883-9D35-B50B9E1D0365}" destId="{9A752E06-C8C7-4635-B74A-8F490BC7913E}" srcOrd="0" destOrd="0" presId="urn:microsoft.com/office/officeart/2005/8/layout/list1"/>
    <dgm:cxn modelId="{A790524F-9E6A-49B3-A5B6-6881AFCCDD21}" type="presOf" srcId="{E11C88C8-59F0-40F5-A714-56F6F8B84CD6}" destId="{551048E4-398F-4C1E-9441-821EADDCAB01}" srcOrd="0" destOrd="0" presId="urn:microsoft.com/office/officeart/2005/8/layout/list1"/>
    <dgm:cxn modelId="{37060273-8046-46E3-AE02-6101C7B25F4D}" srcId="{AF8F3852-418C-4CCA-9422-5CA21CCE84D6}" destId="{08AB1BFE-2FF8-4E08-AB67-659848F1B8CA}" srcOrd="2" destOrd="0" parTransId="{071D4CA8-A1C5-4C39-A38E-9F2A0A24ECF1}" sibTransId="{5429D7E4-5EF3-43E8-806A-B16531DF679F}"/>
    <dgm:cxn modelId="{EC771F56-D8AF-4610-A493-6CF1DC2BA72C}" srcId="{AF8F3852-418C-4CCA-9422-5CA21CCE84D6}" destId="{449737C4-5008-4883-9D35-B50B9E1D0365}" srcOrd="1" destOrd="0" parTransId="{AB8E9C9B-2F55-462D-96BA-F7E756FFC44F}" sibTransId="{F41FC8E8-932C-4C4E-BCCB-049D4B725DF2}"/>
    <dgm:cxn modelId="{21DED297-4825-48E8-9C57-AF7F733226A6}" type="presOf" srcId="{1B3B396C-7C6F-4F5B-93A4-A240E9242648}" destId="{FDA53AAB-4E00-4105-A836-D5BF3CB0B763}" srcOrd="0" destOrd="0" presId="urn:microsoft.com/office/officeart/2005/8/layout/list1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433CB0E2-E910-4DFA-A83F-B3A3DC6ED55D}" type="presOf" srcId="{449737C4-5008-4883-9D35-B50B9E1D0365}" destId="{E6021B6F-4BF1-49F7-9BAA-7A50081B6E91}" srcOrd="1" destOrd="0" presId="urn:microsoft.com/office/officeart/2005/8/layout/list1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66CDDAF3-1987-42E2-A532-87B360C04E6E}" type="presOf" srcId="{E11C88C8-59F0-40F5-A714-56F6F8B84CD6}" destId="{ACFE3EAD-6DAF-4414-ADCE-CEFF338717F4}" srcOrd="1" destOrd="0" presId="urn:microsoft.com/office/officeart/2005/8/layout/list1"/>
    <dgm:cxn modelId="{0E90B2F9-6F71-4FEF-AB03-3ADF5C0963A1}" srcId="{AF8F3852-418C-4CCA-9422-5CA21CCE84D6}" destId="{1B3B396C-7C6F-4F5B-93A4-A240E9242648}" srcOrd="4" destOrd="0" parTransId="{1578CABD-E31E-47B4-BA4B-A4D33038634C}" sibTransId="{4B346A60-C791-4440-814B-E9128AF82039}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EDBD6BAF-4669-46FC-8606-6D988996F511}" type="presParOf" srcId="{F689F3C3-4244-4335-A2AD-354FE4F53E7F}" destId="{0D075D02-39AB-462E-B46E-1559F34A2660}" srcOrd="4" destOrd="0" presId="urn:microsoft.com/office/officeart/2005/8/layout/list1"/>
    <dgm:cxn modelId="{92B4431B-37F8-4584-8AD1-961DDA9F16D7}" type="presParOf" srcId="{0D075D02-39AB-462E-B46E-1559F34A2660}" destId="{9A752E06-C8C7-4635-B74A-8F490BC7913E}" srcOrd="0" destOrd="0" presId="urn:microsoft.com/office/officeart/2005/8/layout/list1"/>
    <dgm:cxn modelId="{D68123CB-8D87-4F01-B998-F837EE8AFB16}" type="presParOf" srcId="{0D075D02-39AB-462E-B46E-1559F34A2660}" destId="{E6021B6F-4BF1-49F7-9BAA-7A50081B6E91}" srcOrd="1" destOrd="0" presId="urn:microsoft.com/office/officeart/2005/8/layout/list1"/>
    <dgm:cxn modelId="{BCE38971-77E5-4FC1-BA3B-E4167279D128}" type="presParOf" srcId="{F689F3C3-4244-4335-A2AD-354FE4F53E7F}" destId="{DA77033E-E2C5-4752-8323-0C85330BC610}" srcOrd="5" destOrd="0" presId="urn:microsoft.com/office/officeart/2005/8/layout/list1"/>
    <dgm:cxn modelId="{80ECC537-EED8-40A1-AFC7-CDCB51163550}" type="presParOf" srcId="{F689F3C3-4244-4335-A2AD-354FE4F53E7F}" destId="{0B87EC61-C020-4E9C-8728-F6868ADEF36F}" srcOrd="6" destOrd="0" presId="urn:microsoft.com/office/officeart/2005/8/layout/list1"/>
    <dgm:cxn modelId="{ABB39993-5C24-4F0D-845E-D23B434F9B36}" type="presParOf" srcId="{F689F3C3-4244-4335-A2AD-354FE4F53E7F}" destId="{11866F22-3A4C-4A4D-8790-F7AA2BCF4A15}" srcOrd="7" destOrd="0" presId="urn:microsoft.com/office/officeart/2005/8/layout/list1"/>
    <dgm:cxn modelId="{D0A555B2-486D-4AF7-9517-6FC7798A1C1D}" type="presParOf" srcId="{F689F3C3-4244-4335-A2AD-354FE4F53E7F}" destId="{C371251F-F625-4469-84A5-C85CE9477747}" srcOrd="8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9" destOrd="0" presId="urn:microsoft.com/office/officeart/2005/8/layout/list1"/>
    <dgm:cxn modelId="{2CEFE1D8-9B39-4CBC-B9CD-E752463F2E63}" type="presParOf" srcId="{F689F3C3-4244-4335-A2AD-354FE4F53E7F}" destId="{0B8A64B4-F674-486C-9EBA-92878DC8B4D7}" srcOrd="10" destOrd="0" presId="urn:microsoft.com/office/officeart/2005/8/layout/list1"/>
    <dgm:cxn modelId="{CFFCEAC8-0828-4D10-8BE9-0CB6900E4830}" type="presParOf" srcId="{F689F3C3-4244-4335-A2AD-354FE4F53E7F}" destId="{EDC1F65F-23A0-4DA1-AF95-A2B1C8321228}" srcOrd="11" destOrd="0" presId="urn:microsoft.com/office/officeart/2005/8/layout/list1"/>
    <dgm:cxn modelId="{08880949-86D5-4408-8D3C-EC7BBDB473A1}" type="presParOf" srcId="{F689F3C3-4244-4335-A2AD-354FE4F53E7F}" destId="{EA6B7141-C30C-4D92-A0BC-AC46D7DDD5FD}" srcOrd="12" destOrd="0" presId="urn:microsoft.com/office/officeart/2005/8/layout/list1"/>
    <dgm:cxn modelId="{5BA33CCF-8275-4F9B-B78E-B7CD01D78A14}" type="presParOf" srcId="{EA6B7141-C30C-4D92-A0BC-AC46D7DDD5FD}" destId="{551048E4-398F-4C1E-9441-821EADDCAB01}" srcOrd="0" destOrd="0" presId="urn:microsoft.com/office/officeart/2005/8/layout/list1"/>
    <dgm:cxn modelId="{3F90014A-2547-4822-9D90-C1EC3F79D681}" type="presParOf" srcId="{EA6B7141-C30C-4D92-A0BC-AC46D7DDD5FD}" destId="{ACFE3EAD-6DAF-4414-ADCE-CEFF338717F4}" srcOrd="1" destOrd="0" presId="urn:microsoft.com/office/officeart/2005/8/layout/list1"/>
    <dgm:cxn modelId="{CED7D129-C47F-474A-A2FF-B33B02820AE4}" type="presParOf" srcId="{F689F3C3-4244-4335-A2AD-354FE4F53E7F}" destId="{224DA6A1-904A-47BB-A957-C00007177DAF}" srcOrd="13" destOrd="0" presId="urn:microsoft.com/office/officeart/2005/8/layout/list1"/>
    <dgm:cxn modelId="{CBB11E0F-B220-42CA-8C37-3FE1BFC78440}" type="presParOf" srcId="{F689F3C3-4244-4335-A2AD-354FE4F53E7F}" destId="{8B0DE6A6-7AA2-4265-ABD7-7AB595BD9E45}" srcOrd="14" destOrd="0" presId="urn:microsoft.com/office/officeart/2005/8/layout/list1"/>
    <dgm:cxn modelId="{B9A6E725-3DB7-47D7-B397-A4A338B341FC}" type="presParOf" srcId="{F689F3C3-4244-4335-A2AD-354FE4F53E7F}" destId="{4E9B9883-C3B5-479B-9D49-6AA58F5DDAC4}" srcOrd="15" destOrd="0" presId="urn:microsoft.com/office/officeart/2005/8/layout/list1"/>
    <dgm:cxn modelId="{4461B54D-9C11-47A8-8054-5A1AED37E5D1}" type="presParOf" srcId="{F689F3C3-4244-4335-A2AD-354FE4F53E7F}" destId="{FF543E1B-A4A7-425E-A78E-580505CACE28}" srcOrd="16" destOrd="0" presId="urn:microsoft.com/office/officeart/2005/8/layout/list1"/>
    <dgm:cxn modelId="{5D8829C9-495F-4E51-9325-4F39C51787AE}" type="presParOf" srcId="{FF543E1B-A4A7-425E-A78E-580505CACE28}" destId="{FDA53AAB-4E00-4105-A836-D5BF3CB0B763}" srcOrd="0" destOrd="0" presId="urn:microsoft.com/office/officeart/2005/8/layout/list1"/>
    <dgm:cxn modelId="{FA56D779-EB4C-40D5-99A3-EBCC0D7B0DE3}" type="presParOf" srcId="{FF543E1B-A4A7-425E-A78E-580505CACE28}" destId="{841FF1A6-D8F7-4FD2-A0C1-9413167011DD}" srcOrd="1" destOrd="0" presId="urn:microsoft.com/office/officeart/2005/8/layout/list1"/>
    <dgm:cxn modelId="{5899C51E-7AA2-47FD-9BFE-0FFEA5514765}" type="presParOf" srcId="{F689F3C3-4244-4335-A2AD-354FE4F53E7F}" destId="{6298E912-A155-43D7-B2CD-2C8C8F6C542F}" srcOrd="17" destOrd="0" presId="urn:microsoft.com/office/officeart/2005/8/layout/list1"/>
    <dgm:cxn modelId="{67C5F82E-20A3-4D07-920B-AA1C103F026A}" type="presParOf" srcId="{F689F3C3-4244-4335-A2AD-354FE4F53E7F}" destId="{55CDC59B-9EFC-41D4-B507-A797A7A6D34F}" srcOrd="18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444494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90254"/>
          <a:ext cx="568960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ym typeface="Wingdings 2" panose="05020102010507070707" pitchFamily="18" charset="2"/>
            </a:rPr>
            <a:t> Quick Recap</a:t>
          </a:r>
          <a:endParaRPr lang="en-US" sz="2400" kern="1200" dirty="0"/>
        </a:p>
      </dsp:txBody>
      <dsp:txXfrm>
        <a:off x="440985" y="124839"/>
        <a:ext cx="5620430" cy="639310"/>
      </dsp:txXfrm>
    </dsp:sp>
    <dsp:sp modelId="{0B87EC61-C020-4E9C-8728-F6868ADEF36F}">
      <dsp:nvSpPr>
        <dsp:cNvPr id="0" name=""/>
        <dsp:cNvSpPr/>
      </dsp:nvSpPr>
      <dsp:spPr>
        <a:xfrm>
          <a:off x="0" y="1533134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21B6F-4BF1-49F7-9BAA-7A50081B6E91}">
      <dsp:nvSpPr>
        <dsp:cNvPr id="0" name=""/>
        <dsp:cNvSpPr/>
      </dsp:nvSpPr>
      <dsp:spPr>
        <a:xfrm>
          <a:off x="406400" y="1178894"/>
          <a:ext cx="568960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ym typeface="Wingdings 2" panose="05020102010507070707" pitchFamily="18" charset="2"/>
            </a:rPr>
            <a:t> Exceptions</a:t>
          </a:r>
          <a:endParaRPr lang="en-US" sz="2400" kern="1200" dirty="0"/>
        </a:p>
      </dsp:txBody>
      <dsp:txXfrm>
        <a:off x="440985" y="1213479"/>
        <a:ext cx="5620430" cy="639310"/>
      </dsp:txXfrm>
    </dsp:sp>
    <dsp:sp modelId="{0B8A64B4-F674-486C-9EBA-92878DC8B4D7}">
      <dsp:nvSpPr>
        <dsp:cNvPr id="0" name=""/>
        <dsp:cNvSpPr/>
      </dsp:nvSpPr>
      <dsp:spPr>
        <a:xfrm>
          <a:off x="0" y="2621774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2267534"/>
          <a:ext cx="568960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ym typeface="Wingdings 2" panose="05020102010507070707" pitchFamily="18" charset="2"/>
            </a:rPr>
            <a:t> Exception Handling</a:t>
          </a:r>
          <a:endParaRPr lang="en-US" sz="2400" kern="1200" dirty="0"/>
        </a:p>
      </dsp:txBody>
      <dsp:txXfrm>
        <a:off x="440985" y="2302119"/>
        <a:ext cx="5620430" cy="639310"/>
      </dsp:txXfrm>
    </dsp:sp>
    <dsp:sp modelId="{8B0DE6A6-7AA2-4265-ABD7-7AB595BD9E45}">
      <dsp:nvSpPr>
        <dsp:cNvPr id="0" name=""/>
        <dsp:cNvSpPr/>
      </dsp:nvSpPr>
      <dsp:spPr>
        <a:xfrm>
          <a:off x="0" y="371041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E3EAD-6DAF-4414-ADCE-CEFF338717F4}">
      <dsp:nvSpPr>
        <dsp:cNvPr id="0" name=""/>
        <dsp:cNvSpPr/>
      </dsp:nvSpPr>
      <dsp:spPr>
        <a:xfrm>
          <a:off x="406400" y="3356174"/>
          <a:ext cx="568960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ym typeface="Wingdings 2" panose="05020102010507070707" pitchFamily="18" charset="2"/>
            </a:rPr>
            <a:t> Raising Exceptions</a:t>
          </a:r>
          <a:endParaRPr lang="en-US" sz="2400" kern="1200" dirty="0"/>
        </a:p>
      </dsp:txBody>
      <dsp:txXfrm>
        <a:off x="440985" y="3390759"/>
        <a:ext cx="5620430" cy="639310"/>
      </dsp:txXfrm>
    </dsp:sp>
    <dsp:sp modelId="{55CDC59B-9EFC-41D4-B507-A797A7A6D34F}">
      <dsp:nvSpPr>
        <dsp:cNvPr id="0" name=""/>
        <dsp:cNvSpPr/>
      </dsp:nvSpPr>
      <dsp:spPr>
        <a:xfrm>
          <a:off x="0" y="479905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FF1A6-D8F7-4FD2-A0C1-9413167011DD}">
      <dsp:nvSpPr>
        <dsp:cNvPr id="0" name=""/>
        <dsp:cNvSpPr/>
      </dsp:nvSpPr>
      <dsp:spPr>
        <a:xfrm>
          <a:off x="406400" y="4444813"/>
          <a:ext cx="568960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ym typeface="Wingdings 2" panose="05020102010507070707" pitchFamily="18" charset="2"/>
            </a:rPr>
            <a:t> Assertions</a:t>
          </a:r>
          <a:endParaRPr lang="en-US" sz="2400" kern="1200" dirty="0"/>
        </a:p>
      </dsp:txBody>
      <dsp:txXfrm>
        <a:off x="440985" y="4479398"/>
        <a:ext cx="56204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43143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PYTHON PROGRAMMING FOR BEGINNERS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 					</a:t>
            </a:r>
            <a:r>
              <a:rPr lang="en-US" sz="3200" b="1">
                <a:solidFill>
                  <a:schemeClr val="bg1"/>
                </a:solidFill>
              </a:rPr>
              <a:t>             Exception Handling</a:t>
            </a:r>
            <a:r>
              <a:rPr lang="en-US" sz="3600" b="1" dirty="0">
                <a:solidFill>
                  <a:schemeClr val="bg1"/>
                </a:solidFill>
              </a:rPr>
              <a:t>				   			        </a:t>
            </a:r>
            <a:r>
              <a:rPr lang="en-US" sz="3200" dirty="0">
                <a:solidFill>
                  <a:schemeClr val="bg1"/>
                </a:solidFill>
              </a:rPr>
              <a:t>Week 3 – August 12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 2017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9" y="1301960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527071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QUICK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4424461" y="5152054"/>
            <a:ext cx="6660881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https://docs.python.org/2.7/library/exceptions.html#bltin-exceptions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181" y="1454770"/>
            <a:ext cx="307598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Exceptions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Exceptions are errors generated while the python program is executing.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Exceptions usually throw an error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Exceptions stop the program from further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 ‘2’ + 2;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TypeError</a:t>
            </a:r>
            <a:r>
              <a:rPr lang="en-US" dirty="0"/>
              <a:t>: cannot concatenate '</a:t>
            </a:r>
            <a:r>
              <a:rPr lang="en-US" dirty="0" err="1"/>
              <a:t>str</a:t>
            </a:r>
            <a:r>
              <a:rPr lang="en-US" dirty="0"/>
              <a:t>' and '</a:t>
            </a:r>
            <a:r>
              <a:rPr lang="en-US" dirty="0" err="1"/>
              <a:t>int</a:t>
            </a:r>
            <a:r>
              <a:rPr lang="en-US" dirty="0"/>
              <a:t>'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53144" y="1454769"/>
            <a:ext cx="37497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Some Built in Exceptions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ImportError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IndexError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KeyError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NameError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TypeError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ZeroDivisionError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5C4AC-A3B6-4B3D-B2CE-2299281BDE41}"/>
              </a:ext>
            </a:extLst>
          </p:cNvPr>
          <p:cNvSpPr txBox="1"/>
          <p:nvPr/>
        </p:nvSpPr>
        <p:spPr>
          <a:xfrm>
            <a:off x="4018672" y="1454770"/>
            <a:ext cx="363415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There are different types of exceptions.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 the example provided it is ‘</a:t>
            </a:r>
            <a:r>
              <a:rPr lang="en-US" sz="1400" dirty="0" err="1"/>
              <a:t>TypeError</a:t>
            </a:r>
            <a:r>
              <a:rPr lang="en-US" sz="14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Exceptions can be built in or user defined exceptions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EXCEPTION HANDLING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280" y="1088047"/>
            <a:ext cx="3593822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Exception Handling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technique used to deal with exceptions that can potentially terminate the execution of the program is called Exception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Exception Handling is used to guard against exceptions and also to provide an alternative way for the code to continue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If you suspect that a piece of code has a possibility of throwing an exception and would like to take an action if an exception is thrown, enclose the code within a try block and the subsequent action to take will go in an except block ( think if – else statements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94574" y="1088047"/>
            <a:ext cx="3818598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Basic Usage :</a:t>
            </a:r>
          </a:p>
          <a:p>
            <a:endParaRPr lang="en-US" b="1" dirty="0"/>
          </a:p>
          <a:p>
            <a:r>
              <a:rPr lang="en-US" sz="1200" b="1" dirty="0"/>
              <a:t>#Enclose code which might raise an exception in a try block </a:t>
            </a:r>
          </a:p>
          <a:p>
            <a:r>
              <a:rPr lang="en-US" sz="1400" dirty="0"/>
              <a:t>try:</a:t>
            </a:r>
          </a:p>
          <a:p>
            <a:r>
              <a:rPr lang="en-US" sz="1400" dirty="0"/>
              <a:t>    some statements here;</a:t>
            </a:r>
          </a:p>
          <a:p>
            <a:r>
              <a:rPr lang="en-US" sz="1400" dirty="0"/>
              <a:t>    more statements here;</a:t>
            </a:r>
          </a:p>
          <a:p>
            <a:endParaRPr lang="en-US" sz="1400" dirty="0"/>
          </a:p>
          <a:p>
            <a:r>
              <a:rPr lang="en-US" sz="1200" b="1" dirty="0"/>
              <a:t>#Except block will be executed when any statement within the try block raises an exception</a:t>
            </a:r>
          </a:p>
          <a:p>
            <a:r>
              <a:rPr lang="en-US" sz="1400" dirty="0"/>
              <a:t>except:</a:t>
            </a:r>
          </a:p>
          <a:p>
            <a:r>
              <a:rPr lang="en-US" sz="1400" dirty="0"/>
              <a:t>    do something;</a:t>
            </a:r>
          </a:p>
          <a:p>
            <a:r>
              <a:rPr lang="en-US" sz="1400" dirty="0"/>
              <a:t>    something else;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18724-8EF3-496B-B8CF-CDD9212B60F5}"/>
              </a:ext>
            </a:extLst>
          </p:cNvPr>
          <p:cNvSpPr txBox="1"/>
          <p:nvPr/>
        </p:nvSpPr>
        <p:spPr>
          <a:xfrm>
            <a:off x="8072901" y="1088047"/>
            <a:ext cx="3818598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Full Usage :</a:t>
            </a:r>
          </a:p>
          <a:p>
            <a:endParaRPr lang="en-US" b="1" dirty="0"/>
          </a:p>
          <a:p>
            <a:r>
              <a:rPr lang="en-US" sz="1100" b="1" dirty="0"/>
              <a:t>#Enclose code which might raise an exception in a try block </a:t>
            </a:r>
          </a:p>
          <a:p>
            <a:r>
              <a:rPr lang="en-US" sz="1100" dirty="0"/>
              <a:t>try:</a:t>
            </a:r>
          </a:p>
          <a:p>
            <a:r>
              <a:rPr lang="en-US" sz="1100" dirty="0"/>
              <a:t>    some statements here;</a:t>
            </a:r>
          </a:p>
          <a:p>
            <a:r>
              <a:rPr lang="en-US" sz="1100" dirty="0"/>
              <a:t>    more statements here;</a:t>
            </a:r>
          </a:p>
          <a:p>
            <a:endParaRPr lang="en-US" sz="1100" dirty="0"/>
          </a:p>
          <a:p>
            <a:r>
              <a:rPr lang="en-US" sz="1100" b="1" dirty="0"/>
              <a:t>#Except block to handle certain type of exceptions, in this case </a:t>
            </a:r>
            <a:r>
              <a:rPr lang="en-US" sz="1100" b="1" dirty="0" err="1"/>
              <a:t>TypeError</a:t>
            </a:r>
            <a:endParaRPr lang="en-US" sz="1100" b="1" dirty="0"/>
          </a:p>
          <a:p>
            <a:r>
              <a:rPr lang="en-US" sz="1100" dirty="0"/>
              <a:t>Except </a:t>
            </a:r>
            <a:r>
              <a:rPr lang="en-US" sz="1100" dirty="0" err="1"/>
              <a:t>TypeError</a:t>
            </a:r>
            <a:r>
              <a:rPr lang="en-US" sz="1100" dirty="0"/>
              <a:t>:</a:t>
            </a:r>
          </a:p>
          <a:p>
            <a:r>
              <a:rPr lang="en-US" sz="1100" dirty="0"/>
              <a:t>    do something if it’s a </a:t>
            </a:r>
            <a:r>
              <a:rPr lang="en-US" sz="1100" dirty="0" err="1"/>
              <a:t>TypeError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b="1" dirty="0"/>
              <a:t>#Except block to handle </a:t>
            </a:r>
            <a:r>
              <a:rPr lang="en-US" sz="1100" b="1" dirty="0" err="1"/>
              <a:t>IndexError</a:t>
            </a:r>
            <a:endParaRPr lang="en-US" sz="1100" b="1" dirty="0"/>
          </a:p>
          <a:p>
            <a:r>
              <a:rPr lang="en-US" sz="1100" dirty="0"/>
              <a:t>Except </a:t>
            </a:r>
            <a:r>
              <a:rPr lang="en-US" sz="1100" dirty="0" err="1"/>
              <a:t>IndexError</a:t>
            </a:r>
            <a:r>
              <a:rPr lang="en-US" sz="1100" dirty="0"/>
              <a:t>:</a:t>
            </a:r>
          </a:p>
          <a:p>
            <a:r>
              <a:rPr lang="en-US" sz="1100" dirty="0"/>
              <a:t>    do something if it’s a </a:t>
            </a:r>
            <a:r>
              <a:rPr lang="en-US" sz="1100" dirty="0" err="1"/>
              <a:t>IndexError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b="1" dirty="0"/>
              <a:t>#Except block to handle exceptions which are neither </a:t>
            </a:r>
            <a:r>
              <a:rPr lang="en-US" sz="1100" b="1" dirty="0" err="1"/>
              <a:t>TypeError</a:t>
            </a:r>
            <a:r>
              <a:rPr lang="en-US" sz="1100" b="1" dirty="0"/>
              <a:t> or </a:t>
            </a:r>
            <a:r>
              <a:rPr lang="en-US" sz="1100" b="1" dirty="0" err="1"/>
              <a:t>IndexError</a:t>
            </a:r>
            <a:endParaRPr lang="en-US" sz="1100" b="1" dirty="0"/>
          </a:p>
          <a:p>
            <a:r>
              <a:rPr lang="en-US" sz="1100" dirty="0"/>
              <a:t>Except:</a:t>
            </a:r>
          </a:p>
          <a:p>
            <a:r>
              <a:rPr lang="en-US" sz="1100" dirty="0"/>
              <a:t>    do something if its neither a </a:t>
            </a:r>
            <a:r>
              <a:rPr lang="en-US" sz="1100" dirty="0" err="1"/>
              <a:t>TypeError</a:t>
            </a:r>
            <a:r>
              <a:rPr lang="en-US" sz="1100" dirty="0"/>
              <a:t> or </a:t>
            </a:r>
            <a:r>
              <a:rPr lang="en-US" sz="1100" dirty="0" err="1"/>
              <a:t>IndexError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b="1" dirty="0"/>
              <a:t>#The Else block will be executed if no exceptions are raised and the try block executes successfully</a:t>
            </a:r>
          </a:p>
          <a:p>
            <a:r>
              <a:rPr lang="en-US" sz="1100" dirty="0"/>
              <a:t>Else:</a:t>
            </a:r>
          </a:p>
          <a:p>
            <a:r>
              <a:rPr lang="en-US" sz="1100" dirty="0"/>
              <a:t>   do this if there were no exceptions raised;</a:t>
            </a:r>
          </a:p>
          <a:p>
            <a:endParaRPr lang="en-US" sz="1100" dirty="0"/>
          </a:p>
          <a:p>
            <a:r>
              <a:rPr lang="en-US" sz="1100" b="1" dirty="0"/>
              <a:t>#The finally block executes in all cases – with or without exceptions</a:t>
            </a:r>
          </a:p>
          <a:p>
            <a:r>
              <a:rPr lang="en-US" sz="1100" dirty="0"/>
              <a:t>Finally:</a:t>
            </a:r>
          </a:p>
          <a:p>
            <a:r>
              <a:rPr lang="en-US" sz="1100" dirty="0"/>
              <a:t>   do this no matter what happens;</a:t>
            </a:r>
          </a:p>
        </p:txBody>
      </p:sp>
    </p:spTree>
    <p:extLst>
      <p:ext uri="{BB962C8B-B14F-4D97-AF65-F5344CB8AC3E}">
        <p14:creationId xmlns:p14="http://schemas.microsoft.com/office/powerpoint/2010/main" val="122025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-334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EXCEPTION HANDLING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FBD5F-FA00-4B79-86C3-984557C93E50}"/>
              </a:ext>
            </a:extLst>
          </p:cNvPr>
          <p:cNvSpPr txBox="1"/>
          <p:nvPr/>
        </p:nvSpPr>
        <p:spPr>
          <a:xfrm>
            <a:off x="7377078" y="1386132"/>
            <a:ext cx="4675775" cy="527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b="1" dirty="0"/>
              <a:t>Example :</a:t>
            </a:r>
          </a:p>
          <a:p>
            <a:r>
              <a:rPr lang="en-US" sz="1100" dirty="0" err="1"/>
              <a:t>var</a:t>
            </a:r>
            <a:r>
              <a:rPr lang="en-US" sz="1100" dirty="0"/>
              <a:t> = </a:t>
            </a:r>
            <a:r>
              <a:rPr lang="en-US" sz="1100" dirty="0" err="1"/>
              <a:t>raw_input</a:t>
            </a:r>
            <a:r>
              <a:rPr lang="en-US" sz="1100" dirty="0"/>
              <a:t>('Enter a random number &gt;&gt;&gt; ');</a:t>
            </a:r>
          </a:p>
          <a:p>
            <a:endParaRPr lang="en-US" sz="1100" dirty="0"/>
          </a:p>
          <a:p>
            <a:r>
              <a:rPr lang="en-US" sz="1100" dirty="0"/>
              <a:t>def div(</a:t>
            </a:r>
            <a:r>
              <a:rPr lang="en-US" sz="1100" dirty="0" err="1"/>
              <a:t>var</a:t>
            </a:r>
            <a:r>
              <a:rPr lang="en-US" sz="1100" dirty="0"/>
              <a:t>):</a:t>
            </a:r>
          </a:p>
          <a:p>
            <a:r>
              <a:rPr lang="en-US" sz="1100" dirty="0"/>
              <a:t>    print 10 * (1/</a:t>
            </a:r>
            <a:r>
              <a:rPr lang="en-US" sz="1100" dirty="0" err="1"/>
              <a:t>int</a:t>
            </a:r>
            <a:r>
              <a:rPr lang="en-US" sz="1100" dirty="0"/>
              <a:t>(</a:t>
            </a:r>
            <a:r>
              <a:rPr lang="en-US" sz="1100" dirty="0" err="1"/>
              <a:t>var</a:t>
            </a:r>
            <a:r>
              <a:rPr lang="en-US" sz="1100" dirty="0"/>
              <a:t>));</a:t>
            </a:r>
          </a:p>
          <a:p>
            <a:endParaRPr lang="en-US" sz="1100" dirty="0"/>
          </a:p>
          <a:p>
            <a:r>
              <a:rPr lang="en-US" sz="1100" dirty="0"/>
              <a:t>def </a:t>
            </a:r>
            <a:r>
              <a:rPr lang="en-US" sz="1100" dirty="0" err="1"/>
              <a:t>prnt</a:t>
            </a:r>
            <a:r>
              <a:rPr lang="en-US" sz="1100" dirty="0"/>
              <a:t>(</a:t>
            </a:r>
            <a:r>
              <a:rPr lang="en-US" sz="1100" dirty="0" err="1"/>
              <a:t>var_name</a:t>
            </a:r>
            <a:r>
              <a:rPr lang="en-US" sz="1100" dirty="0"/>
              <a:t>):</a:t>
            </a:r>
          </a:p>
          <a:p>
            <a:r>
              <a:rPr lang="en-US" sz="1100" dirty="0"/>
              <a:t>    print 4 + </a:t>
            </a:r>
            <a:r>
              <a:rPr lang="en-US" sz="1100" dirty="0" err="1"/>
              <a:t>var_name</a:t>
            </a:r>
            <a:r>
              <a:rPr lang="en-US" sz="1100" dirty="0"/>
              <a:t>*3;</a:t>
            </a:r>
          </a:p>
          <a:p>
            <a:endParaRPr lang="en-US" sz="1100" dirty="0"/>
          </a:p>
          <a:p>
            <a:r>
              <a:rPr lang="en-US" sz="1100" dirty="0"/>
              <a:t>def add(</a:t>
            </a:r>
            <a:r>
              <a:rPr lang="en-US" sz="1100" dirty="0" err="1"/>
              <a:t>var</a:t>
            </a:r>
            <a:r>
              <a:rPr lang="en-US" sz="1100" dirty="0"/>
              <a:t>):</a:t>
            </a:r>
          </a:p>
          <a:p>
            <a:r>
              <a:rPr lang="en-US" sz="1100" dirty="0"/>
              <a:t>    print </a:t>
            </a:r>
            <a:r>
              <a:rPr lang="en-US" sz="1100" dirty="0" err="1"/>
              <a:t>var</a:t>
            </a:r>
            <a:r>
              <a:rPr lang="en-US" sz="1100" dirty="0"/>
              <a:t> + 2;</a:t>
            </a:r>
          </a:p>
          <a:p>
            <a:endParaRPr lang="en-US" sz="1100" dirty="0"/>
          </a:p>
          <a:p>
            <a:r>
              <a:rPr lang="en-US" sz="1100" dirty="0"/>
              <a:t>try:</a:t>
            </a:r>
          </a:p>
          <a:p>
            <a:endParaRPr lang="en-US" sz="1100" dirty="0"/>
          </a:p>
          <a:p>
            <a:r>
              <a:rPr lang="en-US" sz="1100" dirty="0"/>
              <a:t> div(</a:t>
            </a:r>
            <a:r>
              <a:rPr lang="en-US" sz="1100" dirty="0" err="1"/>
              <a:t>var</a:t>
            </a:r>
            <a:r>
              <a:rPr lang="en-US" sz="1100" dirty="0"/>
              <a:t>)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prnt</a:t>
            </a:r>
            <a:r>
              <a:rPr lang="en-US" sz="1100" dirty="0"/>
              <a:t>(</a:t>
            </a:r>
            <a:r>
              <a:rPr lang="en-US" sz="1100" dirty="0" err="1"/>
              <a:t>var</a:t>
            </a:r>
            <a:r>
              <a:rPr lang="en-US" sz="1100" dirty="0"/>
              <a:t>)</a:t>
            </a:r>
          </a:p>
          <a:p>
            <a:r>
              <a:rPr lang="en-US" sz="1100" dirty="0"/>
              <a:t> add(</a:t>
            </a:r>
            <a:r>
              <a:rPr lang="en-US" sz="1100" dirty="0" err="1"/>
              <a:t>var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except ( </a:t>
            </a:r>
            <a:r>
              <a:rPr lang="en-US" sz="1100" dirty="0" err="1"/>
              <a:t>ZeroDivisionError</a:t>
            </a:r>
            <a:r>
              <a:rPr lang="en-US" sz="1100" dirty="0"/>
              <a:t>, </a:t>
            </a:r>
            <a:r>
              <a:rPr lang="en-US" sz="1100" dirty="0" err="1"/>
              <a:t>NameError</a:t>
            </a:r>
            <a:r>
              <a:rPr lang="en-US" sz="1100" dirty="0"/>
              <a:t>, </a:t>
            </a:r>
            <a:r>
              <a:rPr lang="en-US" sz="1100" dirty="0" err="1"/>
              <a:t>TypeError</a:t>
            </a:r>
            <a:r>
              <a:rPr lang="en-US" sz="1100" dirty="0"/>
              <a:t> ):</a:t>
            </a:r>
          </a:p>
          <a:p>
            <a:r>
              <a:rPr lang="en-US" sz="1100" dirty="0"/>
              <a:t>     print "Error : Somebody tried to divide by 0 \n or \n Variable does not exist \n or \n Somebody is trying to add a number and a string!"</a:t>
            </a:r>
          </a:p>
          <a:p>
            <a:endParaRPr lang="en-US" sz="1100" dirty="0"/>
          </a:p>
          <a:p>
            <a:r>
              <a:rPr lang="en-US" sz="1100" dirty="0"/>
              <a:t>except:</a:t>
            </a:r>
          </a:p>
          <a:p>
            <a:r>
              <a:rPr lang="en-US" sz="1100" dirty="0"/>
              <a:t>    print "Error : Something got messed up and I am not sure what!"</a:t>
            </a:r>
          </a:p>
          <a:p>
            <a:endParaRPr lang="en-US" sz="1100" dirty="0"/>
          </a:p>
          <a:p>
            <a:r>
              <a:rPr lang="en-US" sz="1100" dirty="0"/>
              <a:t>else:</a:t>
            </a:r>
          </a:p>
          <a:p>
            <a:r>
              <a:rPr lang="en-US" sz="1100" dirty="0"/>
              <a:t>     print "All statements were successful"</a:t>
            </a:r>
          </a:p>
          <a:p>
            <a:endParaRPr lang="en-US" sz="1100" dirty="0"/>
          </a:p>
          <a:p>
            <a:r>
              <a:rPr lang="en-US" sz="1100" dirty="0"/>
              <a:t>finally:</a:t>
            </a:r>
          </a:p>
          <a:p>
            <a:r>
              <a:rPr lang="en-US" sz="1100" dirty="0"/>
              <a:t>    print "I will always be here!!"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03958-CBEA-4015-83C9-19912007C701}"/>
              </a:ext>
            </a:extLst>
          </p:cNvPr>
          <p:cNvSpPr txBox="1"/>
          <p:nvPr/>
        </p:nvSpPr>
        <p:spPr>
          <a:xfrm>
            <a:off x="289978" y="1512040"/>
            <a:ext cx="6757936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endParaRPr lang="en-US" sz="1400" dirty="0"/>
          </a:p>
          <a:p>
            <a:r>
              <a:rPr lang="en-US" sz="1200" dirty="0" err="1"/>
              <a:t>var</a:t>
            </a:r>
            <a:r>
              <a:rPr lang="en-US" sz="1200" dirty="0"/>
              <a:t> = </a:t>
            </a:r>
            <a:r>
              <a:rPr lang="en-US" sz="1200" dirty="0" err="1"/>
              <a:t>raw_input</a:t>
            </a:r>
            <a:r>
              <a:rPr lang="en-US" sz="1200" dirty="0"/>
              <a:t>('Enter a random number &gt;&gt;&gt; ');</a:t>
            </a:r>
          </a:p>
          <a:p>
            <a:endParaRPr lang="en-US" sz="1200" dirty="0"/>
          </a:p>
          <a:p>
            <a:r>
              <a:rPr lang="en-US" sz="1200" dirty="0"/>
              <a:t>def div(</a:t>
            </a:r>
            <a:r>
              <a:rPr lang="en-US" sz="1200" dirty="0" err="1"/>
              <a:t>var</a:t>
            </a:r>
            <a:r>
              <a:rPr lang="en-US" sz="1200" dirty="0"/>
              <a:t>):</a:t>
            </a:r>
          </a:p>
          <a:p>
            <a:r>
              <a:rPr lang="en-US" sz="1200" dirty="0"/>
              <a:t>    print 10 * (1/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var</a:t>
            </a:r>
            <a:r>
              <a:rPr lang="en-US" sz="1200" dirty="0"/>
              <a:t>));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prnt</a:t>
            </a:r>
            <a:r>
              <a:rPr lang="en-US" sz="1200" dirty="0"/>
              <a:t>(</a:t>
            </a:r>
            <a:r>
              <a:rPr lang="en-US" sz="1200" dirty="0" err="1"/>
              <a:t>var_name</a:t>
            </a:r>
            <a:r>
              <a:rPr lang="en-US" sz="1200" dirty="0"/>
              <a:t>):</a:t>
            </a:r>
          </a:p>
          <a:p>
            <a:r>
              <a:rPr lang="en-US" sz="1200" dirty="0"/>
              <a:t>    print 4 + </a:t>
            </a:r>
            <a:r>
              <a:rPr lang="en-US" sz="1200" dirty="0" err="1"/>
              <a:t>var_name</a:t>
            </a:r>
            <a:r>
              <a:rPr lang="en-US" sz="1200" dirty="0"/>
              <a:t>*3;</a:t>
            </a:r>
          </a:p>
          <a:p>
            <a:endParaRPr lang="en-US" sz="1200" dirty="0"/>
          </a:p>
          <a:p>
            <a:r>
              <a:rPr lang="en-US" sz="1200" dirty="0"/>
              <a:t>def add(</a:t>
            </a:r>
            <a:r>
              <a:rPr lang="en-US" sz="1200" dirty="0" err="1"/>
              <a:t>var</a:t>
            </a:r>
            <a:r>
              <a:rPr lang="en-US" sz="1200" dirty="0"/>
              <a:t>):</a:t>
            </a:r>
          </a:p>
          <a:p>
            <a:r>
              <a:rPr lang="en-US" sz="1200" dirty="0"/>
              <a:t>    print </a:t>
            </a:r>
            <a:r>
              <a:rPr lang="en-US" sz="1200" dirty="0" err="1"/>
              <a:t>var</a:t>
            </a:r>
            <a:r>
              <a:rPr lang="en-US" sz="1200" dirty="0"/>
              <a:t> + 2;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try:</a:t>
            </a:r>
          </a:p>
          <a:p>
            <a:endParaRPr lang="en-US" sz="1200" dirty="0"/>
          </a:p>
          <a:p>
            <a:r>
              <a:rPr lang="en-US" sz="1200" dirty="0"/>
              <a:t> div(</a:t>
            </a:r>
            <a:r>
              <a:rPr lang="en-US" sz="1200" dirty="0" err="1"/>
              <a:t>var</a:t>
            </a:r>
            <a:r>
              <a:rPr lang="en-US" sz="1200" dirty="0"/>
              <a:t>)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prnt</a:t>
            </a:r>
            <a:r>
              <a:rPr lang="en-US" sz="1200" dirty="0"/>
              <a:t>(</a:t>
            </a:r>
            <a:r>
              <a:rPr lang="en-US" sz="1200" dirty="0" err="1"/>
              <a:t>var</a:t>
            </a:r>
            <a:r>
              <a:rPr lang="en-US" sz="1200" dirty="0"/>
              <a:t>)</a:t>
            </a:r>
          </a:p>
          <a:p>
            <a:r>
              <a:rPr lang="en-US" sz="1200" dirty="0"/>
              <a:t> add(</a:t>
            </a:r>
            <a:r>
              <a:rPr lang="en-US" sz="1200" dirty="0" err="1"/>
              <a:t>var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finally:</a:t>
            </a:r>
          </a:p>
          <a:p>
            <a:r>
              <a:rPr lang="en-US" sz="1200" dirty="0"/>
              <a:t>    print "I will always be here!!“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except </a:t>
            </a:r>
            <a:r>
              <a:rPr lang="en-US" sz="1200" dirty="0" err="1"/>
              <a:t>ZeroDivisionError</a:t>
            </a:r>
            <a:r>
              <a:rPr lang="en-US" sz="1200" dirty="0"/>
              <a:t>:</a:t>
            </a:r>
          </a:p>
          <a:p>
            <a:r>
              <a:rPr lang="en-US" sz="1200" dirty="0"/>
              <a:t>     print "Error : Somebody tried to divide by 0"</a:t>
            </a:r>
          </a:p>
          <a:p>
            <a:endParaRPr lang="en-US" sz="1200" dirty="0"/>
          </a:p>
          <a:p>
            <a:r>
              <a:rPr lang="en-US" sz="1200" dirty="0"/>
              <a:t>except </a:t>
            </a:r>
            <a:r>
              <a:rPr lang="en-US" sz="1200" dirty="0" err="1"/>
              <a:t>NameError</a:t>
            </a:r>
            <a:r>
              <a:rPr lang="en-US" sz="1200" dirty="0"/>
              <a:t>:</a:t>
            </a:r>
          </a:p>
          <a:p>
            <a:r>
              <a:rPr lang="en-US" sz="1200" dirty="0"/>
              <a:t>     print "Error : Variable does not exist"</a:t>
            </a:r>
          </a:p>
          <a:p>
            <a:endParaRPr lang="en-US" sz="1200" dirty="0"/>
          </a:p>
          <a:p>
            <a:r>
              <a:rPr lang="en-US" sz="1200" dirty="0"/>
              <a:t>except </a:t>
            </a:r>
            <a:r>
              <a:rPr lang="en-US" sz="1200" dirty="0" err="1"/>
              <a:t>TypeError</a:t>
            </a:r>
            <a:r>
              <a:rPr lang="en-US" sz="1200" dirty="0"/>
              <a:t>:</a:t>
            </a:r>
          </a:p>
          <a:p>
            <a:r>
              <a:rPr lang="en-US" sz="1200" dirty="0"/>
              <a:t>     print "Error : Somebody is trying to add a number and a string!"</a:t>
            </a:r>
          </a:p>
          <a:p>
            <a:endParaRPr lang="en-US" sz="1200" dirty="0"/>
          </a:p>
          <a:p>
            <a:r>
              <a:rPr lang="en-US" sz="1200" dirty="0"/>
              <a:t>except:</a:t>
            </a:r>
          </a:p>
          <a:p>
            <a:r>
              <a:rPr lang="en-US" sz="1200" dirty="0"/>
              <a:t>    print "Error : Something got messed up and I am not sure what!"</a:t>
            </a:r>
          </a:p>
          <a:p>
            <a:endParaRPr lang="en-US" sz="1200" dirty="0"/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     print "All statements were successful"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618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9823" y="2174029"/>
            <a:ext cx="4022738" cy="3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Raising Exceptions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exceptions we have worked in the last few slides were generated by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developer can programmatically raise exceptions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Exceptions raised by the developer can be the standard exceptions provided by python or can be user defined 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Example : The developer would like to raise an exception if a certain condition is not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If x &gt; 10 :</a:t>
            </a:r>
            <a:br>
              <a:rPr lang="en-US" sz="1400" b="1" dirty="0"/>
            </a:br>
            <a:r>
              <a:rPr lang="en-US" sz="1400" b="1" dirty="0"/>
              <a:t>     raise Exception</a:t>
            </a:r>
            <a:endParaRPr lang="en-US" sz="1400" dirty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1432" y="2174029"/>
            <a:ext cx="3818598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sz="1400" dirty="0"/>
              <a:t>try:</a:t>
            </a:r>
          </a:p>
          <a:p>
            <a:r>
              <a:rPr lang="en-US" sz="1400" dirty="0"/>
              <a:t>   #Throw a Name Error exception</a:t>
            </a:r>
          </a:p>
          <a:p>
            <a:r>
              <a:rPr lang="en-US" sz="1400" dirty="0"/>
              <a:t>    raise </a:t>
            </a:r>
            <a:r>
              <a:rPr lang="en-US" sz="1400" dirty="0" err="1"/>
              <a:t>NameError</a:t>
            </a:r>
            <a:r>
              <a:rPr lang="en-US" sz="1400" dirty="0"/>
              <a:t>("I am raising a Name Error")</a:t>
            </a:r>
          </a:p>
          <a:p>
            <a:endParaRPr lang="en-US" sz="1400" dirty="0"/>
          </a:p>
          <a:p>
            <a:r>
              <a:rPr lang="en-US" sz="1400" dirty="0"/>
              <a:t>#Catch the Name Error exception</a:t>
            </a:r>
          </a:p>
          <a:p>
            <a:r>
              <a:rPr lang="en-US" sz="1400" dirty="0"/>
              <a:t>except </a:t>
            </a:r>
            <a:r>
              <a:rPr lang="en-US" sz="1400" dirty="0" err="1"/>
              <a:t>NameError</a:t>
            </a:r>
            <a:r>
              <a:rPr lang="en-US" sz="1400" dirty="0"/>
              <a:t>:</a:t>
            </a:r>
          </a:p>
          <a:p>
            <a:r>
              <a:rPr lang="en-US" sz="1400" dirty="0"/>
              <a:t>    print 'There was a name error'</a:t>
            </a:r>
          </a:p>
        </p:txBody>
      </p:sp>
    </p:spTree>
    <p:extLst>
      <p:ext uri="{BB962C8B-B14F-4D97-AF65-F5344CB8AC3E}">
        <p14:creationId xmlns:p14="http://schemas.microsoft.com/office/powerpoint/2010/main" val="3271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ASSERTIONS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0614" y="1548904"/>
            <a:ext cx="4022738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Assertions: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Assertions are checks you can put in place to test some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These are very similar to if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Assertions can be used for testing and debugging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Assertions can be used to check validity of input and output of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An Exception is thrown if the assert statement is not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assert </a:t>
            </a:r>
            <a:r>
              <a:rPr lang="en-US" sz="1400" b="1" dirty="0" err="1"/>
              <a:t>SomeCondition</a:t>
            </a:r>
            <a:r>
              <a:rPr lang="en-US" sz="1400" b="1" dirty="0"/>
              <a:t>, “fail message”</a:t>
            </a:r>
            <a:endParaRPr lang="en-US" sz="1400" dirty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6062" y="1548904"/>
            <a:ext cx="506554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sz="1200" dirty="0"/>
              <a:t># This is an assertion</a:t>
            </a:r>
          </a:p>
          <a:p>
            <a:r>
              <a:rPr lang="en-US" sz="1200" dirty="0"/>
              <a:t>assert 2 + 2 == 5, “No, 2 plus 2 is not equal to 5"</a:t>
            </a:r>
          </a:p>
        </p:txBody>
      </p:sp>
    </p:spTree>
    <p:extLst>
      <p:ext uri="{BB962C8B-B14F-4D97-AF65-F5344CB8AC3E}">
        <p14:creationId xmlns:p14="http://schemas.microsoft.com/office/powerpoint/2010/main" val="246476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</TotalTime>
  <Words>932</Words>
  <Application>Microsoft Office PowerPoint</Application>
  <PresentationFormat>Widescreen</PresentationFormat>
  <Paragraphs>187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 A</cp:lastModifiedBy>
  <cp:revision>264</cp:revision>
  <dcterms:created xsi:type="dcterms:W3CDTF">2017-07-26T00:23:55Z</dcterms:created>
  <dcterms:modified xsi:type="dcterms:W3CDTF">2017-08-12T14:35:29Z</dcterms:modified>
</cp:coreProperties>
</file>