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77" r:id="rId7"/>
    <p:sldId id="286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9" autoAdjust="0"/>
    <p:restoredTop sz="94660"/>
  </p:normalViewPr>
  <p:slideViewPr>
    <p:cSldViewPr snapToGrid="0">
      <p:cViewPr>
        <p:scale>
          <a:sx n="101" d="100"/>
          <a:sy n="101" d="100"/>
        </p:scale>
        <p:origin x="13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Polymorphism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Inheritance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3DF554B4-7A12-444D-8E2B-8A0FAB9C019E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Multiple Inheritance</a:t>
          </a:r>
          <a:endParaRPr lang="en-US" dirty="0"/>
        </a:p>
      </dgm:t>
    </dgm:pt>
    <dgm:pt modelId="{8A85D436-E7D0-E84B-9AE6-B55529CF3722}" type="parTrans" cxnId="{18C78B7D-3028-2549-8C3B-137D9594CF11}">
      <dgm:prSet/>
      <dgm:spPr/>
      <dgm:t>
        <a:bodyPr/>
        <a:lstStyle/>
        <a:p>
          <a:endParaRPr lang="en-US"/>
        </a:p>
      </dgm:t>
    </dgm:pt>
    <dgm:pt modelId="{1CAE02BA-ED03-EA4B-B55A-11BAB9E6E509}" type="sibTrans" cxnId="{18C78B7D-3028-2549-8C3B-137D9594CF11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EB2B872-AF6A-4097-9DC5-DA51AA82E595}" type="pres">
      <dgm:prSet presAssocID="{2441D3CF-DCAD-4AA1-9DCB-7DCE65E9CF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4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6021B6F-4BF1-49F7-9BAA-7A50081B6E91}" type="pres">
      <dgm:prSet presAssocID="{449737C4-5008-4883-9D35-B50B9E1D03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4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1301F0E9-EF1C-4F4B-B3EB-0522F3FF5136}" type="pres">
      <dgm:prSet presAssocID="{3DF554B4-7A12-444D-8E2B-8A0FAB9C019E}" presName="parentLin" presStyleCnt="0"/>
      <dgm:spPr/>
    </dgm:pt>
    <dgm:pt modelId="{321861D6-490E-8749-9E88-E84DB00842A2}" type="pres">
      <dgm:prSet presAssocID="{3DF554B4-7A12-444D-8E2B-8A0FAB9C019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B6E6823-914C-A84A-9AE0-D91B85127D61}" type="pres">
      <dgm:prSet presAssocID="{3DF554B4-7A12-444D-8E2B-8A0FAB9C019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4133-D9EA-B34A-BAD0-2B8E9D04CC0E}" type="pres">
      <dgm:prSet presAssocID="{3DF554B4-7A12-444D-8E2B-8A0FAB9C019E}" presName="negativeSpace" presStyleCnt="0"/>
      <dgm:spPr/>
    </dgm:pt>
    <dgm:pt modelId="{9448B7F8-DF1A-B744-B68E-98BEF77B01F0}" type="pres">
      <dgm:prSet presAssocID="{3DF554B4-7A12-444D-8E2B-8A0FAB9C019E}" presName="childText" presStyleLbl="conFgAcc1" presStyleIdx="2" presStyleCnt="4">
        <dgm:presLayoutVars>
          <dgm:bulletEnabled val="1"/>
        </dgm:presLayoutVars>
      </dgm:prSet>
      <dgm:spPr/>
    </dgm:pt>
    <dgm:pt modelId="{36503F9F-72A3-8146-A7E9-F295766A469B}" type="pres">
      <dgm:prSet presAssocID="{1CAE02BA-ED03-EA4B-B55A-11BAB9E6E509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EA3F2AE-3F24-489D-83E3-7F4B06DD9765}" type="pres">
      <dgm:prSet presAssocID="{08AB1BFE-2FF8-4E08-AB67-659848F1B8C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EEB69C-3CFE-FD41-8074-CB33DD83590E}" type="presOf" srcId="{3DF554B4-7A12-444D-8E2B-8A0FAB9C019E}" destId="{321861D6-490E-8749-9E88-E84DB00842A2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18C78B7D-3028-2549-8C3B-137D9594CF11}" srcId="{AF8F3852-418C-4CCA-9422-5CA21CCE84D6}" destId="{3DF554B4-7A12-444D-8E2B-8A0FAB9C019E}" srcOrd="2" destOrd="0" parTransId="{8A85D436-E7D0-E84B-9AE6-B55529CF3722}" sibTransId="{1CAE02BA-ED03-EA4B-B55A-11BAB9E6E509}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BF5A2C55-7B9E-904A-B2A9-E16C51426AD2}" type="presOf" srcId="{3DF554B4-7A12-444D-8E2B-8A0FAB9C019E}" destId="{2B6E6823-914C-A84A-9AE0-D91B85127D61}" srcOrd="1" destOrd="0" presId="urn:microsoft.com/office/officeart/2005/8/layout/list1"/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37060273-8046-46E3-AE02-6101C7B25F4D}" srcId="{AF8F3852-418C-4CCA-9422-5CA21CCE84D6}" destId="{08AB1BFE-2FF8-4E08-AB67-659848F1B8CA}" srcOrd="3" destOrd="0" parTransId="{071D4CA8-A1C5-4C39-A38E-9F2A0A24ECF1}" sibTransId="{5429D7E4-5EF3-43E8-806A-B16531DF679F}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02F6B48F-3BB3-4349-8DE1-F0C03CCA31FB}" type="presParOf" srcId="{F689F3C3-4244-4335-A2AD-354FE4F53E7F}" destId="{1301F0E9-EF1C-4F4B-B3EB-0522F3FF5136}" srcOrd="8" destOrd="0" presId="urn:microsoft.com/office/officeart/2005/8/layout/list1"/>
    <dgm:cxn modelId="{95773196-565A-B841-80DD-B2DDEC5E15D5}" type="presParOf" srcId="{1301F0E9-EF1C-4F4B-B3EB-0522F3FF5136}" destId="{321861D6-490E-8749-9E88-E84DB00842A2}" srcOrd="0" destOrd="0" presId="urn:microsoft.com/office/officeart/2005/8/layout/list1"/>
    <dgm:cxn modelId="{C265F2E7-976B-864C-B095-2001617F8073}" type="presParOf" srcId="{1301F0E9-EF1C-4F4B-B3EB-0522F3FF5136}" destId="{2B6E6823-914C-A84A-9AE0-D91B85127D61}" srcOrd="1" destOrd="0" presId="urn:microsoft.com/office/officeart/2005/8/layout/list1"/>
    <dgm:cxn modelId="{0501D822-85E5-3048-9464-4431665D5291}" type="presParOf" srcId="{F689F3C3-4244-4335-A2AD-354FE4F53E7F}" destId="{5CFD4133-D9EA-B34A-BAD0-2B8E9D04CC0E}" srcOrd="9" destOrd="0" presId="urn:microsoft.com/office/officeart/2005/8/layout/list1"/>
    <dgm:cxn modelId="{531E5EF2-AC58-1749-B7CC-E3367642C552}" type="presParOf" srcId="{F689F3C3-4244-4335-A2AD-354FE4F53E7F}" destId="{9448B7F8-DF1A-B744-B68E-98BEF77B01F0}" srcOrd="10" destOrd="0" presId="urn:microsoft.com/office/officeart/2005/8/layout/list1"/>
    <dgm:cxn modelId="{69C1C171-98D8-7D44-B446-19A8B53239AE}" type="presParOf" srcId="{F689F3C3-4244-4335-A2AD-354FE4F53E7F}" destId="{36503F9F-72A3-8146-A7E9-F295766A469B}" srcOrd="11" destOrd="0" presId="urn:microsoft.com/office/officeart/2005/8/layout/list1"/>
    <dgm:cxn modelId="{D0A555B2-486D-4AF7-9517-6FC7798A1C1D}" type="presParOf" srcId="{F689F3C3-4244-4335-A2AD-354FE4F53E7F}" destId="{C371251F-F625-4469-84A5-C85CE9477747}" srcOrd="12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13" destOrd="0" presId="urn:microsoft.com/office/officeart/2005/8/layout/list1"/>
    <dgm:cxn modelId="{2CEFE1D8-9B39-4CBC-B9CD-E752463F2E63}" type="presParOf" srcId="{F689F3C3-4244-4335-A2AD-354FE4F53E7F}" destId="{0B8A64B4-F674-486C-9EBA-92878DC8B4D7}" srcOrd="14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47599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18433"/>
          <a:ext cx="5689600" cy="915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sym typeface="Wingdings 2" panose="05020102010507070707" pitchFamily="18" charset="2"/>
            </a:rPr>
            <a:t> Quick Recap</a:t>
          </a:r>
          <a:endParaRPr lang="en-US" sz="3100" kern="1200" dirty="0"/>
        </a:p>
      </dsp:txBody>
      <dsp:txXfrm>
        <a:off x="451072" y="63105"/>
        <a:ext cx="5600256" cy="825776"/>
      </dsp:txXfrm>
    </dsp:sp>
    <dsp:sp modelId="{0B87EC61-C020-4E9C-8728-F6868ADEF36F}">
      <dsp:nvSpPr>
        <dsp:cNvPr id="0" name=""/>
        <dsp:cNvSpPr/>
      </dsp:nvSpPr>
      <dsp:spPr>
        <a:xfrm>
          <a:off x="0" y="188215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1424593"/>
          <a:ext cx="5689600" cy="915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sym typeface="Wingdings 2" panose="05020102010507070707" pitchFamily="18" charset="2"/>
            </a:rPr>
            <a:t> Inheritance</a:t>
          </a:r>
          <a:endParaRPr lang="en-US" sz="3100" kern="1200" dirty="0"/>
        </a:p>
      </dsp:txBody>
      <dsp:txXfrm>
        <a:off x="451072" y="1469265"/>
        <a:ext cx="5600256" cy="825776"/>
      </dsp:txXfrm>
    </dsp:sp>
    <dsp:sp modelId="{9448B7F8-DF1A-B744-B68E-98BEF77B01F0}">
      <dsp:nvSpPr>
        <dsp:cNvPr id="0" name=""/>
        <dsp:cNvSpPr/>
      </dsp:nvSpPr>
      <dsp:spPr>
        <a:xfrm>
          <a:off x="0" y="328831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6823-914C-A84A-9AE0-D91B85127D61}">
      <dsp:nvSpPr>
        <dsp:cNvPr id="0" name=""/>
        <dsp:cNvSpPr/>
      </dsp:nvSpPr>
      <dsp:spPr>
        <a:xfrm>
          <a:off x="406400" y="2830753"/>
          <a:ext cx="5689600" cy="915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sym typeface="Wingdings 2" panose="05020102010507070707" pitchFamily="18" charset="2"/>
            </a:rPr>
            <a:t> </a:t>
          </a:r>
          <a:r>
            <a:rPr lang="en-US" sz="3100" kern="1200" dirty="0" smtClean="0">
              <a:sym typeface="Wingdings 2" panose="05020102010507070707" pitchFamily="18" charset="2"/>
            </a:rPr>
            <a:t>Multiple Inheritance</a:t>
          </a:r>
          <a:endParaRPr lang="en-US" sz="3100" kern="1200" dirty="0"/>
        </a:p>
      </dsp:txBody>
      <dsp:txXfrm>
        <a:off x="451072" y="2875425"/>
        <a:ext cx="5600256" cy="825776"/>
      </dsp:txXfrm>
    </dsp:sp>
    <dsp:sp modelId="{0B8A64B4-F674-486C-9EBA-92878DC8B4D7}">
      <dsp:nvSpPr>
        <dsp:cNvPr id="0" name=""/>
        <dsp:cNvSpPr/>
      </dsp:nvSpPr>
      <dsp:spPr>
        <a:xfrm>
          <a:off x="0" y="469447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4236914"/>
          <a:ext cx="5689600" cy="915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sym typeface="Wingdings 2" panose="05020102010507070707" pitchFamily="18" charset="2"/>
            </a:rPr>
            <a:t> Polymorphism</a:t>
          </a:r>
          <a:endParaRPr lang="en-US" sz="3100" kern="1200" dirty="0"/>
        </a:p>
      </dsp:txBody>
      <dsp:txXfrm>
        <a:off x="451072" y="4281586"/>
        <a:ext cx="56002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	                		 Inheritance and Polymorphism</a:t>
            </a:r>
            <a:r>
              <a:rPr lang="en-US" sz="3600" b="1" dirty="0">
                <a:solidFill>
                  <a:schemeClr val="bg1"/>
                </a:solidFill>
              </a:rPr>
              <a:t>				   			        </a:t>
            </a:r>
            <a:r>
              <a:rPr lang="en-US" sz="3200" dirty="0">
                <a:solidFill>
                  <a:schemeClr val="bg1"/>
                </a:solidFill>
              </a:rPr>
              <a:t>Week 5 – August 26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529082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Inheritance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Object-oriented programming allows classes to inherit commonly used state and behavior from other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technique is called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inheritance there is usually a parent class from which multiple child classes can inherit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child classes will get almost all of the features from the parent class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3145B1-E360-4BF5-98DB-16C4AF442B72}"/>
              </a:ext>
            </a:extLst>
          </p:cNvPr>
          <p:cNvSpPr txBox="1"/>
          <p:nvPr/>
        </p:nvSpPr>
        <p:spPr>
          <a:xfrm>
            <a:off x="4082126" y="1504007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Lets consider Animal is a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Animal has attributes : color, breed, name, </a:t>
            </a:r>
            <a:r>
              <a:rPr lang="en-US" dirty="0" err="1"/>
              <a:t>isPet</a:t>
            </a:r>
            <a:r>
              <a:rPr lang="en-US" dirty="0"/>
              <a:t>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Animal has methods : eat(), sleep(), walk(), </a:t>
            </a:r>
            <a:r>
              <a:rPr lang="en-US" dirty="0" err="1"/>
              <a:t>makeNoise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Lets consider a child class Dog which is inherited from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will have the same attributes and methods as the class Animal, without them being explicitly defined in Dog class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AC5547-B2B0-4345-9C8E-36534DE92E7E}"/>
              </a:ext>
            </a:extLst>
          </p:cNvPr>
          <p:cNvSpPr txBox="1"/>
          <p:nvPr/>
        </p:nvSpPr>
        <p:spPr>
          <a:xfrm>
            <a:off x="7671732" y="1504007"/>
            <a:ext cx="307598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Lets consider another child class Cat which is inherited from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will have the same attributes and methods as the class Animal, without them being explicitly defined in Dog class</a:t>
            </a:r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093" y="1499530"/>
            <a:ext cx="359382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Usage :</a:t>
            </a:r>
          </a:p>
          <a:p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  <a:p>
            <a:r>
              <a:rPr lang="en-US" dirty="0"/>
              <a:t>    attributes;</a:t>
            </a:r>
          </a:p>
          <a:p>
            <a:r>
              <a:rPr lang="en-US" dirty="0"/>
              <a:t>    methods;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(</a:t>
            </a:r>
            <a:r>
              <a:rPr lang="en-US" dirty="0" err="1"/>
              <a:t>ParentClass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1499530"/>
            <a:ext cx="7338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r>
              <a:rPr lang="en-US" sz="1200" b="1" dirty="0"/>
              <a:t>#Create an Animal Class</a:t>
            </a:r>
          </a:p>
          <a:p>
            <a:r>
              <a:rPr lang="en-US" sz="1200" dirty="0"/>
              <a:t>class Animal():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'This is a Parent class for creating Animals'</a:t>
            </a:r>
          </a:p>
          <a:p>
            <a:endParaRPr lang="en-US" sz="1200" dirty="0"/>
          </a:p>
          <a:p>
            <a:r>
              <a:rPr lang="en-US" sz="1200" dirty="0"/>
              <a:t>    def __</a:t>
            </a:r>
            <a:r>
              <a:rPr lang="en-US" sz="1200" dirty="0" err="1"/>
              <a:t>init</a:t>
            </a:r>
            <a:r>
              <a:rPr lang="en-US" sz="1200" dirty="0"/>
              <a:t>__(</a:t>
            </a:r>
            <a:r>
              <a:rPr lang="en-US" sz="1200" dirty="0" err="1"/>
              <a:t>self,name,breed,color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self.name = name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self.breed</a:t>
            </a:r>
            <a:r>
              <a:rPr lang="en-US" sz="1200" dirty="0"/>
              <a:t> = breed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self.color</a:t>
            </a:r>
            <a:r>
              <a:rPr lang="en-US" sz="1200" dirty="0"/>
              <a:t> = color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def walk(self):</a:t>
            </a:r>
          </a:p>
          <a:p>
            <a:r>
              <a:rPr lang="en-US" sz="1200" dirty="0"/>
              <a:t>        print self.name + ' is walking'</a:t>
            </a:r>
          </a:p>
          <a:p>
            <a:endParaRPr lang="en-US" sz="1200" dirty="0"/>
          </a:p>
          <a:p>
            <a:r>
              <a:rPr lang="en-US" sz="1200" dirty="0"/>
              <a:t>    def eat(self):</a:t>
            </a:r>
          </a:p>
          <a:p>
            <a:r>
              <a:rPr lang="en-US" sz="1200" dirty="0"/>
              <a:t>        print self.name + ' is eating'</a:t>
            </a:r>
          </a:p>
          <a:p>
            <a:endParaRPr lang="en-US" sz="1200" dirty="0"/>
          </a:p>
          <a:p>
            <a:r>
              <a:rPr lang="en-US" sz="1200" dirty="0"/>
              <a:t>    def </a:t>
            </a:r>
            <a:r>
              <a:rPr lang="en-US" sz="1200" dirty="0" err="1"/>
              <a:t>makeNoise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print self.name + ' is making noise’</a:t>
            </a:r>
          </a:p>
          <a:p>
            <a:endParaRPr lang="en-US" sz="1200" dirty="0"/>
          </a:p>
          <a:p>
            <a:r>
              <a:rPr lang="en-US" sz="1200" dirty="0"/>
              <a:t>class Dog(Animal):</a:t>
            </a:r>
          </a:p>
          <a:p>
            <a:r>
              <a:rPr lang="en-US" sz="1200" dirty="0"/>
              <a:t>    'This is the Dog class inherited from Animal'</a:t>
            </a:r>
          </a:p>
          <a:p>
            <a:endParaRPr lang="en-US" sz="1200" dirty="0"/>
          </a:p>
          <a:p>
            <a:r>
              <a:rPr lang="en-US" sz="1200" b="1" dirty="0"/>
              <a:t>    ‘’’The keyword pass is used when you do not have any statements or expressions. In this case Dog will inherit everything from the animal class so we </a:t>
            </a:r>
            <a:r>
              <a:rPr lang="en-US" sz="1200" b="1" dirty="0" err="1"/>
              <a:t>dont</a:t>
            </a:r>
            <a:r>
              <a:rPr lang="en-US" sz="1200" b="1" dirty="0"/>
              <a:t> need any code here, just the class’’’</a:t>
            </a:r>
          </a:p>
          <a:p>
            <a:r>
              <a:rPr lang="en-US" sz="1200" dirty="0"/>
              <a:t>    pass</a:t>
            </a:r>
          </a:p>
          <a:p>
            <a:endParaRPr lang="en-US" sz="1200" dirty="0"/>
          </a:p>
          <a:p>
            <a:r>
              <a:rPr lang="en-US" sz="1200" dirty="0"/>
              <a:t>class Cat(Animal):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'This is the cat class inherited from Animal'</a:t>
            </a:r>
          </a:p>
          <a:p>
            <a:r>
              <a:rPr lang="en-US" sz="1200" dirty="0"/>
              <a:t>    pass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#Create a new Dog object dog1</a:t>
            </a:r>
          </a:p>
          <a:p>
            <a:r>
              <a:rPr lang="en-US" sz="1200" dirty="0"/>
              <a:t>dog1 = Dog('</a:t>
            </a:r>
            <a:r>
              <a:rPr lang="en-US" sz="1200" dirty="0" err="1"/>
              <a:t>max','bulldog','black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b="1" dirty="0"/>
              <a:t>#Create a new Cat object cat1</a:t>
            </a:r>
          </a:p>
          <a:p>
            <a:r>
              <a:rPr lang="en-US" sz="1200" dirty="0"/>
              <a:t>cat1 = Cat('</a:t>
            </a:r>
            <a:r>
              <a:rPr lang="en-US" sz="1200" dirty="0" err="1"/>
              <a:t>manny</a:t>
            </a:r>
            <a:r>
              <a:rPr lang="en-US" sz="1200" dirty="0"/>
              <a:t>','</a:t>
            </a:r>
            <a:r>
              <a:rPr lang="en-US" sz="1200" dirty="0" err="1"/>
              <a:t>tabby','orange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/>
              <a:t>dog1.eat()</a:t>
            </a:r>
          </a:p>
          <a:p>
            <a:r>
              <a:rPr lang="en-US" sz="1200" dirty="0"/>
              <a:t>cat1.eat()</a:t>
            </a:r>
          </a:p>
          <a:p>
            <a:r>
              <a:rPr lang="en-US" sz="1200" dirty="0"/>
              <a:t>dog1.makeNoise()</a:t>
            </a:r>
          </a:p>
          <a:p>
            <a:r>
              <a:rPr lang="en-US" sz="1200" dirty="0"/>
              <a:t>cat1.makeNoise()</a:t>
            </a:r>
          </a:p>
          <a:p>
            <a:endParaRPr lang="en-US" sz="12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29" y="1831715"/>
            <a:ext cx="4022738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 overriding: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Changing the functionality of a method in a Child Class inherited from a Parent class is called overriding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Example : Animal Class has a method </a:t>
            </a:r>
            <a:r>
              <a:rPr lang="en-US" sz="1400" b="1" dirty="0" err="1"/>
              <a:t>makeNoise</a:t>
            </a:r>
            <a:r>
              <a:rPr lang="en-US" sz="1400" b="1" dirty="0"/>
              <a:t>(). Dogs bark and cats meow.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makeNoise</a:t>
            </a:r>
            <a:r>
              <a:rPr lang="en-US" sz="1400" b="1" dirty="0"/>
              <a:t>() can be overridden in the Dog class to make the dog bark and in the cat class to make the cat meow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00106" y="1848698"/>
            <a:ext cx="4798859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( same as the one from last slide but updated Dog and Cat classes ):</a:t>
            </a:r>
          </a:p>
          <a:p>
            <a:endParaRPr lang="en-US" b="1" dirty="0"/>
          </a:p>
          <a:p>
            <a:r>
              <a:rPr lang="en-US" sz="1400" dirty="0"/>
              <a:t>class Dog(Animal):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'This is the Dog class inherited from Animal'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#Override the </a:t>
            </a:r>
            <a:r>
              <a:rPr lang="en-US" sz="1400" b="1" dirty="0" err="1"/>
              <a:t>makeNoise</a:t>
            </a:r>
            <a:r>
              <a:rPr lang="en-US" sz="1400" b="1" dirty="0"/>
              <a:t> method to make the dog bark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makeNoise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    print self.name + ' is barking'</a:t>
            </a:r>
          </a:p>
          <a:p>
            <a:endParaRPr lang="en-US" sz="1400" dirty="0"/>
          </a:p>
          <a:p>
            <a:r>
              <a:rPr lang="en-US" sz="1400" dirty="0"/>
              <a:t>class Cat(Animal):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'This is the cat class inherited from Animal'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# Override the </a:t>
            </a:r>
            <a:r>
              <a:rPr lang="en-US" sz="1400" b="1" dirty="0" err="1"/>
              <a:t>makeNoise</a:t>
            </a:r>
            <a:r>
              <a:rPr lang="en-US" sz="1400" b="1" dirty="0"/>
              <a:t> method to make the cat meow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makeNoise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    print self.name + ' is meowing'</a:t>
            </a:r>
          </a:p>
        </p:txBody>
      </p:sp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smtClean="0">
                <a:solidFill>
                  <a:schemeClr val="bg1"/>
                </a:solidFill>
              </a:rPr>
              <a:t>MULTIPLE INHERITANCE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829" y="1457724"/>
            <a:ext cx="4022738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 Inheritance: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 class can inherit from multiple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This is called 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If a method exists in multiple methods Python looks from classes left to right to find the first matched method</a:t>
            </a:r>
            <a:endParaRPr lang="en-US" sz="1400" b="1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033768" y="1457724"/>
            <a:ext cx="6533094" cy="553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Example :</a:t>
            </a:r>
          </a:p>
          <a:p>
            <a:endParaRPr lang="en-US" sz="1400" b="1" dirty="0"/>
          </a:p>
          <a:p>
            <a:r>
              <a:rPr lang="en-US" sz="1200" b="1" dirty="0"/>
              <a:t>class </a:t>
            </a:r>
            <a:r>
              <a:rPr lang="en-US" sz="1200" dirty="0" err="1"/>
              <a:t>ClassicPhone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i="1" dirty="0" smtClean="0"/>
              <a:t>'Classic phones are old school phones, which can only be used for phone calls'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i="1" dirty="0"/>
              <a:t>    </a:t>
            </a: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</a:t>
            </a:r>
            <a:r>
              <a:rPr lang="en-US" sz="1200" dirty="0" err="1"/>
              <a:t>self,make,model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self.make</a:t>
            </a:r>
            <a:r>
              <a:rPr lang="en-US" sz="1200" dirty="0"/>
              <a:t> = make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self.model</a:t>
            </a:r>
            <a:r>
              <a:rPr lang="en-US" sz="1200" dirty="0"/>
              <a:t> = model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dirty="0" err="1"/>
              <a:t>MakePhoneCall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print 'Calling'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dirty="0" err="1"/>
              <a:t>ReceivePhoneCall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print 'Receiving'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class </a:t>
            </a:r>
            <a:r>
              <a:rPr lang="en-US" sz="1200" dirty="0"/>
              <a:t>Camera: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i="1" dirty="0"/>
              <a:t>'Cameras are used to take pictures'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i="1" dirty="0"/>
              <a:t>    </a:t>
            </a: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</a:t>
            </a:r>
            <a:r>
              <a:rPr lang="en-US" sz="1200" dirty="0" err="1"/>
              <a:t>self,make,model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self.make</a:t>
            </a:r>
            <a:r>
              <a:rPr lang="en-US" sz="1200" dirty="0"/>
              <a:t> = make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self.model</a:t>
            </a:r>
            <a:r>
              <a:rPr lang="en-US" sz="1200" dirty="0"/>
              <a:t> = </a:t>
            </a:r>
            <a:r>
              <a:rPr lang="en-US" sz="1200" dirty="0" smtClean="0"/>
              <a:t>model</a:t>
            </a:r>
          </a:p>
          <a:p>
            <a:endParaRPr lang="en-US" sz="1200" b="1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takePicture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print 'Taking </a:t>
            </a:r>
            <a:r>
              <a:rPr lang="en-US" sz="1400" b="1" dirty="0" smtClean="0"/>
              <a:t>Picture’</a:t>
            </a:r>
          </a:p>
          <a:p>
            <a:endParaRPr lang="en-US" sz="1400" b="1" dirty="0"/>
          </a:p>
          <a:p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class </a:t>
            </a:r>
            <a:r>
              <a:rPr lang="en-US" sz="1400" dirty="0" err="1"/>
              <a:t>CameraPhone</a:t>
            </a:r>
            <a:r>
              <a:rPr lang="en-US" sz="1400" dirty="0"/>
              <a:t>(</a:t>
            </a:r>
            <a:r>
              <a:rPr lang="en-US" sz="1400" dirty="0" err="1"/>
              <a:t>ClassicPhone,Camera</a:t>
            </a:r>
            <a:r>
              <a:rPr lang="en-US" sz="1400" dirty="0"/>
              <a:t>):</a:t>
            </a:r>
            <a:br>
              <a:rPr lang="en-US" sz="1400" dirty="0"/>
            </a:br>
            <a:r>
              <a:rPr lang="en-US" sz="1400" b="1" dirty="0"/>
              <a:t>    </a:t>
            </a:r>
            <a:r>
              <a:rPr lang="en-US" sz="1400" b="1" i="1" dirty="0"/>
              <a:t>'New generation phones with inbuilt camera'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</a:t>
            </a:r>
            <a:r>
              <a:rPr lang="en-US" sz="1400" dirty="0" err="1"/>
              <a:t>self,make,model</a:t>
            </a:r>
            <a:r>
              <a:rPr lang="en-US" sz="1400" dirty="0"/>
              <a:t>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self.make</a:t>
            </a:r>
            <a:r>
              <a:rPr lang="en-US" sz="1400" dirty="0"/>
              <a:t> = make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self.model</a:t>
            </a:r>
            <a:r>
              <a:rPr lang="en-US" sz="1400" dirty="0"/>
              <a:t> = model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i="1" dirty="0"/>
              <a:t>#Create a new </a:t>
            </a:r>
            <a:r>
              <a:rPr lang="en-US" sz="1400" b="1" i="1" dirty="0" err="1"/>
              <a:t>iphone</a:t>
            </a:r>
            <a:r>
              <a:rPr lang="en-US" sz="1400" b="1" i="1" dirty="0"/>
              <a:t> 6 object from </a:t>
            </a:r>
            <a:r>
              <a:rPr lang="en-US" sz="1400" b="1" i="1" dirty="0" err="1"/>
              <a:t>CameraPhone</a:t>
            </a:r>
            <a:r>
              <a:rPr lang="en-US" sz="1400" b="1" i="1" dirty="0"/>
              <a:t> class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iphone6 = </a:t>
            </a:r>
            <a:r>
              <a:rPr lang="en-US" sz="1400" dirty="0" err="1"/>
              <a:t>CameraPhone</a:t>
            </a:r>
            <a:r>
              <a:rPr lang="en-US" sz="1400" dirty="0"/>
              <a:t>(</a:t>
            </a:r>
            <a:r>
              <a:rPr lang="en-US" sz="1400" b="1" dirty="0"/>
              <a:t>'Apple'</a:t>
            </a:r>
            <a:r>
              <a:rPr lang="en-US" sz="1400" dirty="0"/>
              <a:t>, </a:t>
            </a:r>
            <a:r>
              <a:rPr lang="en-US" sz="1400" b="1" dirty="0"/>
              <a:t>'</a:t>
            </a:r>
            <a:r>
              <a:rPr lang="en-US" sz="1400" b="1" dirty="0" err="1"/>
              <a:t>iphone</a:t>
            </a:r>
            <a:r>
              <a:rPr lang="en-US" sz="1400" b="1" dirty="0"/>
              <a:t>'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i="1" dirty="0"/>
              <a:t>#Call </a:t>
            </a:r>
            <a:r>
              <a:rPr lang="en-US" sz="1400" b="1" i="1" dirty="0" err="1"/>
              <a:t>MakePhoneCall</a:t>
            </a:r>
            <a:r>
              <a:rPr lang="en-US" sz="1400" b="1" i="1" dirty="0"/>
              <a:t> method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iphone6.MakePhoneCall()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i="1" dirty="0"/>
              <a:t>#Call Receive Phone Call method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iphone6.ReceivePhoneCall()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i="1" dirty="0"/>
              <a:t>#Call Take Picture Method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iphone6.takePicture()</a:t>
            </a:r>
            <a:br>
              <a:rPr lang="en-US" sz="1400" dirty="0"/>
            </a:br>
            <a:endParaRPr lang="en-US" sz="1400" b="1" dirty="0"/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9829" y="3604845"/>
            <a:ext cx="359382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Usage :</a:t>
            </a:r>
          </a:p>
          <a:p>
            <a:endParaRPr lang="en-US" b="1" dirty="0"/>
          </a:p>
          <a:p>
            <a:r>
              <a:rPr lang="en-US" sz="1200" dirty="0" smtClean="0"/>
              <a:t>class ParentClass1()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init</a:t>
            </a:r>
            <a:r>
              <a:rPr lang="en-US" sz="1200" dirty="0"/>
              <a:t>;</a:t>
            </a:r>
          </a:p>
          <a:p>
            <a:r>
              <a:rPr lang="en-US" sz="1200" dirty="0"/>
              <a:t>    attributes;</a:t>
            </a:r>
          </a:p>
          <a:p>
            <a:r>
              <a:rPr lang="en-US" sz="1200" dirty="0"/>
              <a:t>    methods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smtClean="0"/>
              <a:t>ParentClass2()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init</a:t>
            </a:r>
            <a:r>
              <a:rPr lang="en-US" sz="1200" dirty="0"/>
              <a:t>;</a:t>
            </a:r>
          </a:p>
          <a:p>
            <a:r>
              <a:rPr lang="en-US" sz="1200" dirty="0"/>
              <a:t>    attributes;</a:t>
            </a:r>
          </a:p>
          <a:p>
            <a:r>
              <a:rPr lang="en-US" sz="1200" dirty="0"/>
              <a:t>    methods;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 smtClean="0"/>
              <a:t>childClass</a:t>
            </a:r>
            <a:r>
              <a:rPr lang="en-US" sz="1200" dirty="0" smtClean="0"/>
              <a:t>(ParentClass1,ParentClass2)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init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19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619" y="1714424"/>
            <a:ext cx="402273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Polymorphism: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Polymorphism in OOP is the ability to refer to multiple objects by a single generic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generic object is usually the parent class which can be used to refer to any of the objects created by the child class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CB631C-038C-4AB8-A435-A47D870502E2}"/>
              </a:ext>
            </a:extLst>
          </p:cNvPr>
          <p:cNvSpPr txBox="1"/>
          <p:nvPr/>
        </p:nvSpPr>
        <p:spPr>
          <a:xfrm>
            <a:off x="4295348" y="1714491"/>
            <a:ext cx="7383388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sz="1200" b="1" dirty="0"/>
              <a:t>#Create an Animal Class</a:t>
            </a:r>
          </a:p>
          <a:p>
            <a:r>
              <a:rPr lang="en-US" sz="1200" dirty="0"/>
              <a:t>class Animal():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'This is a Parent class for creating Animals'</a:t>
            </a:r>
          </a:p>
          <a:p>
            <a:endParaRPr lang="en-US" sz="1200" dirty="0"/>
          </a:p>
          <a:p>
            <a:r>
              <a:rPr lang="en-US" sz="1200" dirty="0"/>
              <a:t>    def __</a:t>
            </a:r>
            <a:r>
              <a:rPr lang="en-US" sz="1200" dirty="0" err="1"/>
              <a:t>init</a:t>
            </a:r>
            <a:r>
              <a:rPr lang="en-US" sz="1200" dirty="0"/>
              <a:t>__(</a:t>
            </a:r>
            <a:r>
              <a:rPr lang="en-US" sz="1200" dirty="0" err="1"/>
              <a:t>self,name,breed,color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self.name = name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self.breed</a:t>
            </a:r>
            <a:r>
              <a:rPr lang="en-US" sz="1200" dirty="0"/>
              <a:t> = breed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self.color</a:t>
            </a:r>
            <a:r>
              <a:rPr lang="en-US" sz="1200" dirty="0"/>
              <a:t> = color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def walk(self):</a:t>
            </a:r>
          </a:p>
          <a:p>
            <a:r>
              <a:rPr lang="en-US" sz="1200" dirty="0"/>
              <a:t>        print self.name + ' is walking'</a:t>
            </a:r>
          </a:p>
          <a:p>
            <a:endParaRPr lang="en-US" sz="1200" dirty="0"/>
          </a:p>
          <a:p>
            <a:r>
              <a:rPr lang="en-US" sz="1200" dirty="0"/>
              <a:t>    def eat(self):</a:t>
            </a:r>
          </a:p>
          <a:p>
            <a:r>
              <a:rPr lang="en-US" sz="1200" dirty="0"/>
              <a:t>        print self.name + ' is eating'</a:t>
            </a:r>
          </a:p>
          <a:p>
            <a:endParaRPr lang="en-US" sz="1200" dirty="0"/>
          </a:p>
          <a:p>
            <a:r>
              <a:rPr lang="en-US" sz="1200" dirty="0"/>
              <a:t>    def </a:t>
            </a:r>
            <a:r>
              <a:rPr lang="en-US" sz="1200" dirty="0" err="1"/>
              <a:t>makeNoise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print self.name + ' is making noise’</a:t>
            </a:r>
          </a:p>
          <a:p>
            <a:r>
              <a:rPr lang="en-US" sz="1200" dirty="0"/>
              <a:t>class Dog(Animal):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'This is the Dog class inherited from Animal'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/>
              <a:t>#Override the </a:t>
            </a:r>
            <a:r>
              <a:rPr lang="en-US" sz="1200" b="1" dirty="0" err="1"/>
              <a:t>makeNoise</a:t>
            </a:r>
            <a:r>
              <a:rPr lang="en-US" sz="1200" b="1" dirty="0"/>
              <a:t> method to make the dog bark</a:t>
            </a:r>
          </a:p>
          <a:p>
            <a:r>
              <a:rPr lang="en-US" sz="1200" dirty="0"/>
              <a:t>    def </a:t>
            </a:r>
            <a:r>
              <a:rPr lang="en-US" sz="1200" dirty="0" err="1"/>
              <a:t>makeNoise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print self.name + ' is barking'</a:t>
            </a:r>
          </a:p>
          <a:p>
            <a:endParaRPr lang="en-US" sz="1200" dirty="0"/>
          </a:p>
          <a:p>
            <a:r>
              <a:rPr lang="en-US" sz="1200" dirty="0"/>
              <a:t>class Cat(Animal):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'This is the cat class inherited from Animal'</a:t>
            </a:r>
          </a:p>
          <a:p>
            <a:endParaRPr lang="en-US" sz="1200" dirty="0"/>
          </a:p>
          <a:p>
            <a:r>
              <a:rPr lang="en-US" sz="1200" b="1" dirty="0"/>
              <a:t>    # Override the </a:t>
            </a:r>
            <a:r>
              <a:rPr lang="en-US" sz="1200" b="1" dirty="0" err="1"/>
              <a:t>makeNoise</a:t>
            </a:r>
            <a:r>
              <a:rPr lang="en-US" sz="1200" b="1" dirty="0"/>
              <a:t> method to make the cat meow</a:t>
            </a:r>
          </a:p>
          <a:p>
            <a:r>
              <a:rPr lang="en-US" sz="1200" dirty="0"/>
              <a:t>    def </a:t>
            </a:r>
            <a:r>
              <a:rPr lang="en-US" sz="1200" dirty="0" err="1"/>
              <a:t>makeNoise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print self.name + ' is meowing'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#Create a new Dog object dog1</a:t>
            </a:r>
          </a:p>
          <a:p>
            <a:r>
              <a:rPr lang="en-US" sz="1200" dirty="0"/>
              <a:t>dog1 = Dog('</a:t>
            </a:r>
            <a:r>
              <a:rPr lang="en-US" sz="1200" dirty="0" err="1"/>
              <a:t>max','bulldog','black</a:t>
            </a:r>
            <a:r>
              <a:rPr lang="en-US" sz="1200" dirty="0"/>
              <a:t>’)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#Create a new Cat object cat1</a:t>
            </a:r>
          </a:p>
          <a:p>
            <a:r>
              <a:rPr lang="en-US" sz="1200" dirty="0"/>
              <a:t>cat1 = Cat('</a:t>
            </a:r>
            <a:r>
              <a:rPr lang="en-US" sz="1200" dirty="0" err="1"/>
              <a:t>manny</a:t>
            </a:r>
            <a:r>
              <a:rPr lang="en-US" sz="1200" dirty="0"/>
              <a:t>','</a:t>
            </a:r>
            <a:r>
              <a:rPr lang="en-US" sz="1200" dirty="0" err="1"/>
              <a:t>tabby','orange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b="1" dirty="0"/>
              <a:t>#Adding dog1 and cat1 to a list names animals</a:t>
            </a:r>
          </a:p>
          <a:p>
            <a:r>
              <a:rPr lang="en-US" sz="1200" dirty="0"/>
              <a:t>animals = [dog1,cat1]</a:t>
            </a:r>
          </a:p>
          <a:p>
            <a:endParaRPr lang="en-US" sz="1200" dirty="0"/>
          </a:p>
          <a:p>
            <a:r>
              <a:rPr lang="en-US" sz="1200" b="1" dirty="0"/>
              <a:t>#Iterating over the list of </a:t>
            </a:r>
            <a:r>
              <a:rPr lang="en-US" sz="1200" b="1" dirty="0" smtClean="0"/>
              <a:t>animals </a:t>
            </a:r>
            <a:r>
              <a:rPr lang="en-US" sz="1200" b="1" dirty="0"/>
              <a:t>and calling the </a:t>
            </a:r>
            <a:r>
              <a:rPr lang="en-US" sz="1200" b="1" dirty="0" err="1"/>
              <a:t>makeNoise</a:t>
            </a:r>
            <a:r>
              <a:rPr lang="en-US" sz="1200" b="1" dirty="0"/>
              <a:t> method</a:t>
            </a:r>
          </a:p>
          <a:p>
            <a:r>
              <a:rPr lang="en-US" sz="1200" dirty="0"/>
              <a:t>for animal in animals: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animal.makeNoise</a:t>
            </a:r>
            <a:r>
              <a:rPr lang="en-US" sz="1200" dirty="0"/>
              <a:t>()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9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866</Words>
  <Application>Microsoft Macintosh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376</cp:revision>
  <dcterms:created xsi:type="dcterms:W3CDTF">2017-07-26T00:23:55Z</dcterms:created>
  <dcterms:modified xsi:type="dcterms:W3CDTF">2017-08-25T01:58:39Z</dcterms:modified>
</cp:coreProperties>
</file>